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Lst>
  <p:sldSz cx="18288000" cy="10287000"/>
  <p:notesSz cx="6858000" cy="9144000"/>
  <p:embeddedFontLst>
    <p:embeddedFont>
      <p:font typeface="Hammersmith One" charset="1" panose="02010703030501060504"/>
      <p:regular r:id="rId128"/>
    </p:embeddedFont>
    <p:embeddedFont>
      <p:font typeface="Raleway Bold" charset="1" panose="00000000000000000000"/>
      <p:regular r:id="rId129"/>
    </p:embeddedFont>
    <p:embeddedFont>
      <p:font typeface="Raleway Medium" charset="1" panose="00000000000000000000"/>
      <p:regular r:id="rId130"/>
    </p:embeddedFont>
    <p:embeddedFont>
      <p:font typeface="Raleway" charset="1" panose="00000000000000000000"/>
      <p:regular r:id="rId131"/>
    </p:embeddedFont>
    <p:embeddedFont>
      <p:font typeface="Open Sans Bold" charset="1" panose="020B0806030504020204"/>
      <p:regular r:id="rId132"/>
    </p:embeddedFont>
    <p:embeddedFont>
      <p:font typeface="Open Sans" charset="1" panose="020B0606030504020204"/>
      <p:regular r:id="rId133"/>
    </p:embeddedFont>
    <p:embeddedFont>
      <p:font typeface="Times New Roman Medium" charset="1" panose="02030502070405020303"/>
      <p:regular r:id="rId134"/>
    </p:embeddedFont>
    <p:embeddedFont>
      <p:font typeface="Times New Roman Bold" charset="1" panose="02030802070405020303"/>
      <p:regular r:id="rId135"/>
    </p:embeddedFont>
    <p:embeddedFont>
      <p:font typeface="Raleway Semi-Bold" charset="1" panose="00000000000000000000"/>
      <p:regular r:id="rId1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slides/slide111.xml" Type="http://schemas.openxmlformats.org/officeDocument/2006/relationships/slide"/><Relationship Id="rId117" Target="slides/slide112.xml" Type="http://schemas.openxmlformats.org/officeDocument/2006/relationships/slide"/><Relationship Id="rId118" Target="slides/slide113.xml" Type="http://schemas.openxmlformats.org/officeDocument/2006/relationships/slide"/><Relationship Id="rId119" Target="slides/slide114.xml" Type="http://schemas.openxmlformats.org/officeDocument/2006/relationships/slide"/><Relationship Id="rId12" Target="slides/slide7.xml" Type="http://schemas.openxmlformats.org/officeDocument/2006/relationships/slide"/><Relationship Id="rId120" Target="slides/slide115.xml" Type="http://schemas.openxmlformats.org/officeDocument/2006/relationships/slide"/><Relationship Id="rId121" Target="slides/slide116.xml" Type="http://schemas.openxmlformats.org/officeDocument/2006/relationships/slide"/><Relationship Id="rId122" Target="slides/slide117.xml" Type="http://schemas.openxmlformats.org/officeDocument/2006/relationships/slide"/><Relationship Id="rId123" Target="slides/slide118.xml" Type="http://schemas.openxmlformats.org/officeDocument/2006/relationships/slide"/><Relationship Id="rId124" Target="slides/slide119.xml" Type="http://schemas.openxmlformats.org/officeDocument/2006/relationships/slide"/><Relationship Id="rId125" Target="slides/slide120.xml" Type="http://schemas.openxmlformats.org/officeDocument/2006/relationships/slide"/><Relationship Id="rId126" Target="slides/slide121.xml" Type="http://schemas.openxmlformats.org/officeDocument/2006/relationships/slide"/><Relationship Id="rId127" Target="slides/slide122.xml" Type="http://schemas.openxmlformats.org/officeDocument/2006/relationships/slide"/><Relationship Id="rId128" Target="fonts/font128.fntdata" Type="http://schemas.openxmlformats.org/officeDocument/2006/relationships/font"/><Relationship Id="rId129" Target="fonts/font129.fntdata" Type="http://schemas.openxmlformats.org/officeDocument/2006/relationships/font"/><Relationship Id="rId13" Target="slides/slide8.xml" Type="http://schemas.openxmlformats.org/officeDocument/2006/relationships/slide"/><Relationship Id="rId130" Target="fonts/font130.fntdata" Type="http://schemas.openxmlformats.org/officeDocument/2006/relationships/font"/><Relationship Id="rId131" Target="fonts/font131.fntdata" Type="http://schemas.openxmlformats.org/officeDocument/2006/relationships/font"/><Relationship Id="rId132" Target="fonts/font132.fntdata" Type="http://schemas.openxmlformats.org/officeDocument/2006/relationships/font"/><Relationship Id="rId133" Target="fonts/font133.fntdata" Type="http://schemas.openxmlformats.org/officeDocument/2006/relationships/font"/><Relationship Id="rId134" Target="fonts/font134.fntdata" Type="http://schemas.openxmlformats.org/officeDocument/2006/relationships/font"/><Relationship Id="rId135" Target="fonts/font135.fntdata" Type="http://schemas.openxmlformats.org/officeDocument/2006/relationships/font"/><Relationship Id="rId136" Target="fonts/font136.fntdata" Type="http://schemas.openxmlformats.org/officeDocument/2006/relationships/font"/><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9.png" Type="http://schemas.openxmlformats.org/officeDocument/2006/relationships/image"/></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0.png" Type="http://schemas.openxmlformats.org/officeDocument/2006/relationships/image"/><Relationship Id="rId3" Target="../media/image151.png" Type="http://schemas.openxmlformats.org/officeDocument/2006/relationships/image"/><Relationship Id="rId4" Target="../media/image152.png" Type="http://schemas.openxmlformats.org/officeDocument/2006/relationships/image"/></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3.png" Type="http://schemas.openxmlformats.org/officeDocument/2006/relationships/image"/></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4.png" Type="http://schemas.openxmlformats.org/officeDocument/2006/relationships/image"/></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5.png" Type="http://schemas.openxmlformats.org/officeDocument/2006/relationships/image"/></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6.png" Type="http://schemas.openxmlformats.org/officeDocument/2006/relationships/image"/></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7.png" Type="http://schemas.openxmlformats.org/officeDocument/2006/relationships/image"/></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8.png" Type="http://schemas.openxmlformats.org/officeDocument/2006/relationships/image"/><Relationship Id="rId3" Target="../media/image159.png" Type="http://schemas.openxmlformats.org/officeDocument/2006/relationships/image"/></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0.png" Type="http://schemas.openxmlformats.org/officeDocument/2006/relationships/image"/><Relationship Id="rId3" Target="../media/image16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2.png" Type="http://schemas.openxmlformats.org/officeDocument/2006/relationships/image"/><Relationship Id="rId3" Target="../media/image163.png" Type="http://schemas.openxmlformats.org/officeDocument/2006/relationships/image"/></Relationships>
</file>

<file path=ppt/slides/_rels/slide1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4.png" Type="http://schemas.openxmlformats.org/officeDocument/2006/relationships/image"/><Relationship Id="rId3" Target="../media/image165.png" Type="http://schemas.openxmlformats.org/officeDocument/2006/relationships/image"/></Relationships>
</file>

<file path=ppt/slides/_rels/slide1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6.png" Type="http://schemas.openxmlformats.org/officeDocument/2006/relationships/image"/><Relationship Id="rId3" Target="../media/image167.png" Type="http://schemas.openxmlformats.org/officeDocument/2006/relationships/image"/></Relationships>
</file>

<file path=ppt/slides/_rels/slide1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8.png" Type="http://schemas.openxmlformats.org/officeDocument/2006/relationships/image"/><Relationship Id="rId3" Target="../media/image169.png" Type="http://schemas.openxmlformats.org/officeDocument/2006/relationships/image"/></Relationships>
</file>

<file path=ppt/slides/_rels/slide1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0.png" Type="http://schemas.openxmlformats.org/officeDocument/2006/relationships/image"/><Relationship Id="rId3" Target="../media/image171.png" Type="http://schemas.openxmlformats.org/officeDocument/2006/relationships/image"/></Relationships>
</file>

<file path=ppt/slides/_rels/slide1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2.png" Type="http://schemas.openxmlformats.org/officeDocument/2006/relationships/image"/><Relationship Id="rId3" Target="../media/image173.png" Type="http://schemas.openxmlformats.org/officeDocument/2006/relationships/image"/></Relationships>
</file>

<file path=ppt/slides/_rels/slide1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2.png" Type="http://schemas.openxmlformats.org/officeDocument/2006/relationships/image"/><Relationship Id="rId3" Target="../media/image173.png" Type="http://schemas.openxmlformats.org/officeDocument/2006/relationships/image"/></Relationships>
</file>

<file path=ppt/slides/_rels/slide1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4.png" Type="http://schemas.openxmlformats.org/officeDocument/2006/relationships/image"/><Relationship Id="rId3" Target="../media/image175.png" Type="http://schemas.openxmlformats.org/officeDocument/2006/relationships/image"/></Relationships>
</file>

<file path=ppt/slides/_rels/slide1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6.png" Type="http://schemas.openxmlformats.org/officeDocument/2006/relationships/image"/><Relationship Id="rId5" Target="../media/image17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44.png" Type="http://schemas.openxmlformats.org/officeDocument/2006/relationships/image"/><Relationship Id="rId4" Target="../media/image72.png" Type="http://schemas.openxmlformats.org/officeDocument/2006/relationships/image"/><Relationship Id="rId5" Target="../media/image45.png" Type="http://schemas.openxmlformats.org/officeDocument/2006/relationships/image"/><Relationship Id="rId6" Target="../media/image73.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png" Type="http://schemas.openxmlformats.org/officeDocument/2006/relationships/image"/><Relationship Id="rId4" Target="../media/image86.png" Type="http://schemas.openxmlformats.org/officeDocument/2006/relationships/image"/><Relationship Id="rId5" Target="../media/image87.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 Id="rId3" Target="../media/image91.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 Id="rId3" Target="../media/image93.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7.png" Type="http://schemas.openxmlformats.org/officeDocument/2006/relationships/image"/><Relationship Id="rId3" Target="../media/image98.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9.png" Type="http://schemas.openxmlformats.org/officeDocument/2006/relationships/image"/><Relationship Id="rId3" Target="../media/image100.png" Type="http://schemas.openxmlformats.org/officeDocument/2006/relationships/image"/><Relationship Id="rId4" Target="../media/image101.sv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3.png" Type="http://schemas.openxmlformats.org/officeDocument/2006/relationships/image"/><Relationship Id="rId3" Target="../media/image104.png" Type="http://schemas.openxmlformats.org/officeDocument/2006/relationships/image"/><Relationship Id="rId4" Target="../media/image105.png" Type="http://schemas.openxmlformats.org/officeDocument/2006/relationships/image"/><Relationship Id="rId5" Target="../media/image106.png" Type="http://schemas.openxmlformats.org/officeDocument/2006/relationships/image"/><Relationship Id="rId6" Target="../media/image107.png" Type="http://schemas.openxmlformats.org/officeDocument/2006/relationships/image"/><Relationship Id="rId7" Target="../media/image108.png" Type="http://schemas.openxmlformats.org/officeDocument/2006/relationships/image"/><Relationship Id="rId8" Target="../media/image109.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0.jpe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2.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3.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4.png" Type="http://schemas.openxmlformats.org/officeDocument/2006/relationships/image"/><Relationship Id="rId3" Target="../media/image115.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6.png" Type="http://schemas.openxmlformats.org/officeDocument/2006/relationships/image"/><Relationship Id="rId3" Target="../media/image117.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8.png" Type="http://schemas.openxmlformats.org/officeDocument/2006/relationships/image"/><Relationship Id="rId3" Target="../media/image119.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0.png" Type="http://schemas.openxmlformats.org/officeDocument/2006/relationships/image"/><Relationship Id="rId3" Target="../media/image1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22.png" Type="http://schemas.openxmlformats.org/officeDocument/2006/relationships/image"/><Relationship Id="rId4" Target="../media/image123.png" Type="http://schemas.openxmlformats.org/officeDocument/2006/relationships/image"/><Relationship Id="rId5" Target="../media/image124.png" Type="http://schemas.openxmlformats.org/officeDocument/2006/relationships/image"/><Relationship Id="rId6" Target="../media/image125.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6.png" Type="http://schemas.openxmlformats.org/officeDocument/2006/relationships/image"/><Relationship Id="rId3" Target="../media/image127.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8.png" Type="http://schemas.openxmlformats.org/officeDocument/2006/relationships/image"/><Relationship Id="rId3" Target="../media/image100.png" Type="http://schemas.openxmlformats.org/officeDocument/2006/relationships/image"/><Relationship Id="rId4" Target="../media/image101.svg" Type="http://schemas.openxmlformats.org/officeDocument/2006/relationships/image"/><Relationship Id="rId5" Target="../media/image129.png" Type="http://schemas.openxmlformats.org/officeDocument/2006/relationships/image"/><Relationship Id="rId6" Target="../media/image130.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1.pn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2.png" Type="http://schemas.openxmlformats.org/officeDocument/2006/relationships/image"/><Relationship Id="rId3" Target="../media/image133.png" Type="http://schemas.openxmlformats.org/officeDocument/2006/relationships/image"/><Relationship Id="rId4" Target="../media/image134.png" Type="http://schemas.openxmlformats.org/officeDocument/2006/relationships/image"/><Relationship Id="rId5" Target="../media/image135.png" Type="http://schemas.openxmlformats.org/officeDocument/2006/relationships/image"/><Relationship Id="rId6" Target="../media/image136.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7.pn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8.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9.pn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0.pn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1.png" Type="http://schemas.openxmlformats.org/officeDocument/2006/relationships/image"/><Relationship Id="rId3" Target="../media/image142.pn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3.png" Type="http://schemas.openxmlformats.org/officeDocument/2006/relationships/image"/><Relationship Id="rId3" Target="../media/image144.pn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5.png" Type="http://schemas.openxmlformats.org/officeDocument/2006/relationships/image"/><Relationship Id="rId3" Target="../media/image146.png" Type="http://schemas.openxmlformats.org/officeDocument/2006/relationships/image"/></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7.png" Type="http://schemas.openxmlformats.org/officeDocument/2006/relationships/image"/><Relationship Id="rId3" Target="../media/image14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1254271"/>
            <a:ext cx="11853512" cy="11853512"/>
          </a:xfrm>
          <a:custGeom>
            <a:avLst/>
            <a:gdLst/>
            <a:ahLst/>
            <a:cxnLst/>
            <a:rect r="r" b="b" t="t" l="l"/>
            <a:pathLst>
              <a:path h="11853512" w="11853512">
                <a:moveTo>
                  <a:pt x="0" y="0"/>
                </a:moveTo>
                <a:lnTo>
                  <a:pt x="11853512" y="0"/>
                </a:lnTo>
                <a:lnTo>
                  <a:pt x="11853512"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951767" y="1760171"/>
            <a:ext cx="7913236" cy="6603955"/>
          </a:xfrm>
          <a:custGeom>
            <a:avLst/>
            <a:gdLst/>
            <a:ahLst/>
            <a:cxnLst/>
            <a:rect r="r" b="b" t="t" l="l"/>
            <a:pathLst>
              <a:path h="6603955" w="7913236">
                <a:moveTo>
                  <a:pt x="0" y="0"/>
                </a:moveTo>
                <a:lnTo>
                  <a:pt x="7913235" y="0"/>
                </a:lnTo>
                <a:lnTo>
                  <a:pt x="7913235" y="6603955"/>
                </a:lnTo>
                <a:lnTo>
                  <a:pt x="0" y="66039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195334" y="704375"/>
            <a:ext cx="10892671" cy="3968110"/>
          </a:xfrm>
          <a:prstGeom prst="rect">
            <a:avLst/>
          </a:prstGeom>
        </p:spPr>
        <p:txBody>
          <a:bodyPr anchor="t" rtlCol="false" tIns="0" lIns="0" bIns="0" rIns="0">
            <a:spAutoFit/>
          </a:bodyPr>
          <a:lstStyle/>
          <a:p>
            <a:pPr algn="ctr" marL="0" indent="0" lvl="1">
              <a:lnSpc>
                <a:spcPts val="6209"/>
              </a:lnSpc>
            </a:pPr>
            <a:r>
              <a:rPr lang="en-US" sz="6899" spc="-317">
                <a:solidFill>
                  <a:srgbClr val="5CE1E6"/>
                </a:solidFill>
                <a:latin typeface="Hammersmith One"/>
                <a:ea typeface="Hammersmith One"/>
                <a:cs typeface="Hammersmith One"/>
                <a:sym typeface="Hammersmith One"/>
              </a:rPr>
              <a:t>Optimización de la Gestión del Transporte Municipal mediante un Sistema Multiplataforma de Monitorización y Control</a:t>
            </a:r>
          </a:p>
        </p:txBody>
      </p:sp>
      <p:sp>
        <p:nvSpPr>
          <p:cNvPr name="TextBox 5" id="5"/>
          <p:cNvSpPr txBox="true"/>
          <p:nvPr/>
        </p:nvSpPr>
        <p:spPr>
          <a:xfrm rot="0">
            <a:off x="-1214760" y="5631991"/>
            <a:ext cx="10195308" cy="596900"/>
          </a:xfrm>
          <a:prstGeom prst="rect">
            <a:avLst/>
          </a:prstGeom>
        </p:spPr>
        <p:txBody>
          <a:bodyPr anchor="t" rtlCol="false" tIns="0" lIns="0" bIns="0" rIns="0">
            <a:spAutoFit/>
          </a:bodyPr>
          <a:lstStyle/>
          <a:p>
            <a:pPr algn="ctr">
              <a:lnSpc>
                <a:spcPts val="4900"/>
              </a:lnSpc>
              <a:spcBef>
                <a:spcPct val="0"/>
              </a:spcBef>
            </a:pPr>
            <a:r>
              <a:rPr lang="en-US" sz="3500" spc="-161">
                <a:solidFill>
                  <a:srgbClr val="004AAD"/>
                </a:solidFill>
                <a:latin typeface="Hammersmith One"/>
                <a:ea typeface="Hammersmith One"/>
                <a:cs typeface="Hammersmith One"/>
                <a:sym typeface="Hammersmith One"/>
              </a:rPr>
              <a:t>CASTILLO SILVA PEDRO SANTIAGO</a:t>
            </a:r>
          </a:p>
        </p:txBody>
      </p:sp>
      <p:sp>
        <p:nvSpPr>
          <p:cNvPr name="TextBox 6" id="6"/>
          <p:cNvSpPr txBox="true"/>
          <p:nvPr/>
        </p:nvSpPr>
        <p:spPr>
          <a:xfrm rot="0">
            <a:off x="5306385" y="5631991"/>
            <a:ext cx="10195308" cy="596900"/>
          </a:xfrm>
          <a:prstGeom prst="rect">
            <a:avLst/>
          </a:prstGeom>
        </p:spPr>
        <p:txBody>
          <a:bodyPr anchor="t" rtlCol="false" tIns="0" lIns="0" bIns="0" rIns="0">
            <a:spAutoFit/>
          </a:bodyPr>
          <a:lstStyle/>
          <a:p>
            <a:pPr algn="ctr">
              <a:lnSpc>
                <a:spcPts val="4900"/>
              </a:lnSpc>
              <a:spcBef>
                <a:spcPct val="0"/>
              </a:spcBef>
            </a:pPr>
            <a:r>
              <a:rPr lang="en-US" sz="3500" spc="-161">
                <a:solidFill>
                  <a:srgbClr val="004AAD"/>
                </a:solidFill>
                <a:latin typeface="Hammersmith One"/>
                <a:ea typeface="Hammersmith One"/>
                <a:cs typeface="Hammersmith One"/>
                <a:sym typeface="Hammersmith One"/>
              </a:rPr>
              <a:t>20211396F</a:t>
            </a:r>
          </a:p>
        </p:txBody>
      </p:sp>
      <p:sp>
        <p:nvSpPr>
          <p:cNvPr name="TextBox 7" id="7"/>
          <p:cNvSpPr txBox="true"/>
          <p:nvPr/>
        </p:nvSpPr>
        <p:spPr>
          <a:xfrm rot="0">
            <a:off x="5306385" y="6524166"/>
            <a:ext cx="10195308" cy="596900"/>
          </a:xfrm>
          <a:prstGeom prst="rect">
            <a:avLst/>
          </a:prstGeom>
        </p:spPr>
        <p:txBody>
          <a:bodyPr anchor="t" rtlCol="false" tIns="0" lIns="0" bIns="0" rIns="0">
            <a:spAutoFit/>
          </a:bodyPr>
          <a:lstStyle/>
          <a:p>
            <a:pPr algn="ctr">
              <a:lnSpc>
                <a:spcPts val="4900"/>
              </a:lnSpc>
              <a:spcBef>
                <a:spcPct val="0"/>
              </a:spcBef>
            </a:pPr>
            <a:r>
              <a:rPr lang="en-US" sz="3500" spc="-161">
                <a:solidFill>
                  <a:srgbClr val="004AAD"/>
                </a:solidFill>
                <a:latin typeface="Hammersmith One"/>
                <a:ea typeface="Hammersmith One"/>
                <a:cs typeface="Hammersmith One"/>
                <a:sym typeface="Hammersmith One"/>
              </a:rPr>
              <a:t>20212541J</a:t>
            </a:r>
          </a:p>
        </p:txBody>
      </p:sp>
      <p:sp>
        <p:nvSpPr>
          <p:cNvPr name="TextBox 8" id="8"/>
          <p:cNvSpPr txBox="true"/>
          <p:nvPr/>
        </p:nvSpPr>
        <p:spPr>
          <a:xfrm rot="0">
            <a:off x="5306385" y="7416341"/>
            <a:ext cx="10195308" cy="1216025"/>
          </a:xfrm>
          <a:prstGeom prst="rect">
            <a:avLst/>
          </a:prstGeom>
        </p:spPr>
        <p:txBody>
          <a:bodyPr anchor="t" rtlCol="false" tIns="0" lIns="0" bIns="0" rIns="0">
            <a:spAutoFit/>
          </a:bodyPr>
          <a:lstStyle/>
          <a:p>
            <a:pPr algn="ctr">
              <a:lnSpc>
                <a:spcPts val="4900"/>
              </a:lnSpc>
            </a:pPr>
            <a:r>
              <a:rPr lang="en-US" sz="3500" spc="-161">
                <a:solidFill>
                  <a:srgbClr val="004AAD"/>
                </a:solidFill>
                <a:latin typeface="Hammersmith One"/>
                <a:ea typeface="Hammersmith One"/>
                <a:cs typeface="Hammersmith One"/>
                <a:sym typeface="Hammersmith One"/>
              </a:rPr>
              <a:t>20210173C</a:t>
            </a:r>
          </a:p>
          <a:p>
            <a:pPr algn="ctr">
              <a:lnSpc>
                <a:spcPts val="4900"/>
              </a:lnSpc>
              <a:spcBef>
                <a:spcPct val="0"/>
              </a:spcBef>
            </a:pPr>
          </a:p>
        </p:txBody>
      </p:sp>
      <p:sp>
        <p:nvSpPr>
          <p:cNvPr name="TextBox 9" id="9"/>
          <p:cNvSpPr txBox="true"/>
          <p:nvPr/>
        </p:nvSpPr>
        <p:spPr>
          <a:xfrm rot="0">
            <a:off x="5414854" y="8297451"/>
            <a:ext cx="10195308" cy="1216025"/>
          </a:xfrm>
          <a:prstGeom prst="rect">
            <a:avLst/>
          </a:prstGeom>
        </p:spPr>
        <p:txBody>
          <a:bodyPr anchor="t" rtlCol="false" tIns="0" lIns="0" bIns="0" rIns="0">
            <a:spAutoFit/>
          </a:bodyPr>
          <a:lstStyle/>
          <a:p>
            <a:pPr algn="ctr">
              <a:lnSpc>
                <a:spcPts val="4900"/>
              </a:lnSpc>
            </a:pPr>
            <a:r>
              <a:rPr lang="en-US" sz="3500" spc="-161">
                <a:solidFill>
                  <a:srgbClr val="004AAD"/>
                </a:solidFill>
                <a:latin typeface="Hammersmith One"/>
                <a:ea typeface="Hammersmith One"/>
                <a:cs typeface="Hammersmith One"/>
                <a:sym typeface="Hammersmith One"/>
              </a:rPr>
              <a:t>20212606D</a:t>
            </a:r>
          </a:p>
          <a:p>
            <a:pPr algn="ctr">
              <a:lnSpc>
                <a:spcPts val="4900"/>
              </a:lnSpc>
              <a:spcBef>
                <a:spcPct val="0"/>
              </a:spcBef>
            </a:pPr>
          </a:p>
        </p:txBody>
      </p:sp>
      <p:sp>
        <p:nvSpPr>
          <p:cNvPr name="TextBox 10" id="10"/>
          <p:cNvSpPr txBox="true"/>
          <p:nvPr/>
        </p:nvSpPr>
        <p:spPr>
          <a:xfrm rot="0">
            <a:off x="829102" y="9446801"/>
            <a:ext cx="10195308" cy="629920"/>
          </a:xfrm>
          <a:prstGeom prst="rect">
            <a:avLst/>
          </a:prstGeom>
        </p:spPr>
        <p:txBody>
          <a:bodyPr anchor="t" rtlCol="false" tIns="0" lIns="0" bIns="0" rIns="0">
            <a:spAutoFit/>
          </a:bodyPr>
          <a:lstStyle/>
          <a:p>
            <a:pPr algn="ctr">
              <a:lnSpc>
                <a:spcPts val="5179"/>
              </a:lnSpc>
              <a:spcBef>
                <a:spcPct val="0"/>
              </a:spcBef>
            </a:pPr>
            <a:r>
              <a:rPr lang="en-US" sz="3699" spc="-170">
                <a:solidFill>
                  <a:srgbClr val="004AAD"/>
                </a:solidFill>
                <a:latin typeface="Hammersmith One"/>
                <a:ea typeface="Hammersmith One"/>
                <a:cs typeface="Hammersmith One"/>
                <a:sym typeface="Hammersmith One"/>
              </a:rPr>
              <a:t>2025 - I</a:t>
            </a:r>
          </a:p>
        </p:txBody>
      </p:sp>
      <p:sp>
        <p:nvSpPr>
          <p:cNvPr name="TextBox 11" id="11"/>
          <p:cNvSpPr txBox="true"/>
          <p:nvPr/>
        </p:nvSpPr>
        <p:spPr>
          <a:xfrm rot="0">
            <a:off x="-4152926" y="4668838"/>
            <a:ext cx="10195308" cy="854075"/>
          </a:xfrm>
          <a:prstGeom prst="rect">
            <a:avLst/>
          </a:prstGeom>
        </p:spPr>
        <p:txBody>
          <a:bodyPr anchor="t" rtlCol="false" tIns="0" lIns="0" bIns="0" rIns="0">
            <a:spAutoFit/>
          </a:bodyPr>
          <a:lstStyle/>
          <a:p>
            <a:pPr algn="ctr">
              <a:lnSpc>
                <a:spcPts val="7000"/>
              </a:lnSpc>
              <a:spcBef>
                <a:spcPct val="0"/>
              </a:spcBef>
            </a:pPr>
            <a:r>
              <a:rPr lang="en-US" sz="5000" spc="-230">
                <a:solidFill>
                  <a:srgbClr val="004AAD"/>
                </a:solidFill>
                <a:latin typeface="Hammersmith One"/>
                <a:ea typeface="Hammersmith One"/>
                <a:cs typeface="Hammersmith One"/>
                <a:sym typeface="Hammersmith One"/>
              </a:rPr>
              <a:t>Por:</a:t>
            </a:r>
          </a:p>
        </p:txBody>
      </p:sp>
      <p:sp>
        <p:nvSpPr>
          <p:cNvPr name="TextBox 12" id="12"/>
          <p:cNvSpPr txBox="true"/>
          <p:nvPr/>
        </p:nvSpPr>
        <p:spPr>
          <a:xfrm rot="0">
            <a:off x="-1531728" y="6524166"/>
            <a:ext cx="11775447" cy="596900"/>
          </a:xfrm>
          <a:prstGeom prst="rect">
            <a:avLst/>
          </a:prstGeom>
        </p:spPr>
        <p:txBody>
          <a:bodyPr anchor="t" rtlCol="false" tIns="0" lIns="0" bIns="0" rIns="0">
            <a:spAutoFit/>
          </a:bodyPr>
          <a:lstStyle/>
          <a:p>
            <a:pPr algn="ctr">
              <a:lnSpc>
                <a:spcPts val="4900"/>
              </a:lnSpc>
              <a:spcBef>
                <a:spcPct val="0"/>
              </a:spcBef>
            </a:pPr>
            <a:r>
              <a:rPr lang="en-US" sz="3500" spc="-161">
                <a:solidFill>
                  <a:srgbClr val="004AAD"/>
                </a:solidFill>
                <a:latin typeface="Hammersmith One"/>
                <a:ea typeface="Hammersmith One"/>
                <a:cs typeface="Hammersmith One"/>
                <a:sym typeface="Hammersmith One"/>
              </a:rPr>
              <a:t>CABANA CAZANI GABRIEL ALESSANDRO</a:t>
            </a:r>
          </a:p>
        </p:txBody>
      </p:sp>
      <p:sp>
        <p:nvSpPr>
          <p:cNvPr name="TextBox 13" id="13"/>
          <p:cNvSpPr txBox="true"/>
          <p:nvPr/>
        </p:nvSpPr>
        <p:spPr>
          <a:xfrm rot="0">
            <a:off x="-1119850" y="8297451"/>
            <a:ext cx="9738736" cy="596900"/>
          </a:xfrm>
          <a:prstGeom prst="rect">
            <a:avLst/>
          </a:prstGeom>
        </p:spPr>
        <p:txBody>
          <a:bodyPr anchor="t" rtlCol="false" tIns="0" lIns="0" bIns="0" rIns="0">
            <a:spAutoFit/>
          </a:bodyPr>
          <a:lstStyle/>
          <a:p>
            <a:pPr algn="ctr" marL="0" indent="0" lvl="0">
              <a:lnSpc>
                <a:spcPts val="4900"/>
              </a:lnSpc>
              <a:spcBef>
                <a:spcPct val="0"/>
              </a:spcBef>
            </a:pPr>
            <a:r>
              <a:rPr lang="en-US" sz="3500" spc="-161" strike="noStrike" u="none">
                <a:solidFill>
                  <a:srgbClr val="004AAD"/>
                </a:solidFill>
                <a:latin typeface="Hammersmith One"/>
                <a:ea typeface="Hammersmith One"/>
                <a:cs typeface="Hammersmith One"/>
                <a:sym typeface="Hammersmith One"/>
              </a:rPr>
              <a:t>VEGA BRAVO OMAR ALEXANDER</a:t>
            </a:r>
          </a:p>
        </p:txBody>
      </p:sp>
      <p:sp>
        <p:nvSpPr>
          <p:cNvPr name="TextBox 14" id="14"/>
          <p:cNvSpPr txBox="true"/>
          <p:nvPr/>
        </p:nvSpPr>
        <p:spPr>
          <a:xfrm rot="0">
            <a:off x="-1344291" y="7416341"/>
            <a:ext cx="11400573" cy="596900"/>
          </a:xfrm>
          <a:prstGeom prst="rect">
            <a:avLst/>
          </a:prstGeom>
        </p:spPr>
        <p:txBody>
          <a:bodyPr anchor="t" rtlCol="false" tIns="0" lIns="0" bIns="0" rIns="0">
            <a:spAutoFit/>
          </a:bodyPr>
          <a:lstStyle/>
          <a:p>
            <a:pPr algn="ctr">
              <a:lnSpc>
                <a:spcPts val="4900"/>
              </a:lnSpc>
              <a:spcBef>
                <a:spcPct val="0"/>
              </a:spcBef>
            </a:pPr>
            <a:r>
              <a:rPr lang="en-US" sz="3500" spc="-161">
                <a:solidFill>
                  <a:srgbClr val="004AAD"/>
                </a:solidFill>
                <a:latin typeface="Hammersmith One"/>
                <a:ea typeface="Hammersmith One"/>
                <a:cs typeface="Hammersmith One"/>
                <a:sym typeface="Hammersmith One"/>
              </a:rPr>
              <a:t>PADILLA QUINTON LUIS ABEL GONZALO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grpSp>
        <p:nvGrpSpPr>
          <p:cNvPr name="Group 2" id="2"/>
          <p:cNvGrpSpPr/>
          <p:nvPr/>
        </p:nvGrpSpPr>
        <p:grpSpPr>
          <a:xfrm rot="0">
            <a:off x="813497" y="1955774"/>
            <a:ext cx="16221623" cy="8138996"/>
            <a:chOff x="0" y="0"/>
            <a:chExt cx="1659157" cy="832461"/>
          </a:xfrm>
        </p:grpSpPr>
        <p:sp>
          <p:nvSpPr>
            <p:cNvPr name="Freeform 3" id="3"/>
            <p:cNvSpPr/>
            <p:nvPr/>
          </p:nvSpPr>
          <p:spPr>
            <a:xfrm flipH="false" flipV="false" rot="0">
              <a:off x="0" y="0"/>
              <a:ext cx="1659157" cy="832461"/>
            </a:xfrm>
            <a:custGeom>
              <a:avLst/>
              <a:gdLst/>
              <a:ahLst/>
              <a:cxnLst/>
              <a:rect r="r" b="b" t="t" l="l"/>
              <a:pathLst>
                <a:path h="832461" w="1659157">
                  <a:moveTo>
                    <a:pt x="829579" y="0"/>
                  </a:moveTo>
                  <a:cubicBezTo>
                    <a:pt x="371415" y="0"/>
                    <a:pt x="0" y="186353"/>
                    <a:pt x="0" y="416231"/>
                  </a:cubicBezTo>
                  <a:cubicBezTo>
                    <a:pt x="0" y="646109"/>
                    <a:pt x="371415" y="832461"/>
                    <a:pt x="829579" y="832461"/>
                  </a:cubicBezTo>
                  <a:cubicBezTo>
                    <a:pt x="1287742" y="832461"/>
                    <a:pt x="1659157" y="646109"/>
                    <a:pt x="1659157" y="416231"/>
                  </a:cubicBezTo>
                  <a:cubicBezTo>
                    <a:pt x="1659157" y="186353"/>
                    <a:pt x="1287742" y="0"/>
                    <a:pt x="829579" y="0"/>
                  </a:cubicBezTo>
                  <a:close/>
                </a:path>
              </a:pathLst>
            </a:custGeom>
            <a:solidFill>
              <a:srgbClr val="2E4D99"/>
            </a:solidFill>
          </p:spPr>
        </p:sp>
        <p:sp>
          <p:nvSpPr>
            <p:cNvPr name="TextBox 4" id="4"/>
            <p:cNvSpPr txBox="true"/>
            <p:nvPr/>
          </p:nvSpPr>
          <p:spPr>
            <a:xfrm>
              <a:off x="155546" y="39943"/>
              <a:ext cx="1348065" cy="71447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613134" y="3763669"/>
            <a:ext cx="2765163" cy="2261603"/>
          </a:xfrm>
          <a:custGeom>
            <a:avLst/>
            <a:gdLst/>
            <a:ahLst/>
            <a:cxnLst/>
            <a:rect r="r" b="b" t="t" l="l"/>
            <a:pathLst>
              <a:path h="2261603" w="2765163">
                <a:moveTo>
                  <a:pt x="0" y="0"/>
                </a:moveTo>
                <a:lnTo>
                  <a:pt x="2765163" y="0"/>
                </a:lnTo>
                <a:lnTo>
                  <a:pt x="2765163" y="2261603"/>
                </a:lnTo>
                <a:lnTo>
                  <a:pt x="0" y="2261603"/>
                </a:lnTo>
                <a:lnTo>
                  <a:pt x="0" y="0"/>
                </a:lnTo>
                <a:close/>
              </a:path>
            </a:pathLst>
          </a:custGeom>
          <a:blipFill>
            <a:blip r:embed="rId2"/>
            <a:stretch>
              <a:fillRect l="0" t="0" r="0" b="0"/>
            </a:stretch>
          </a:blipFill>
        </p:spPr>
      </p:sp>
      <p:sp>
        <p:nvSpPr>
          <p:cNvPr name="Freeform 6" id="6"/>
          <p:cNvSpPr/>
          <p:nvPr/>
        </p:nvSpPr>
        <p:spPr>
          <a:xfrm flipH="false" flipV="false" rot="0">
            <a:off x="5062268" y="3763669"/>
            <a:ext cx="2264270" cy="1817007"/>
          </a:xfrm>
          <a:custGeom>
            <a:avLst/>
            <a:gdLst/>
            <a:ahLst/>
            <a:cxnLst/>
            <a:rect r="r" b="b" t="t" l="l"/>
            <a:pathLst>
              <a:path h="1817007" w="2264270">
                <a:moveTo>
                  <a:pt x="0" y="0"/>
                </a:moveTo>
                <a:lnTo>
                  <a:pt x="2264271" y="0"/>
                </a:lnTo>
                <a:lnTo>
                  <a:pt x="2264271" y="1817007"/>
                </a:lnTo>
                <a:lnTo>
                  <a:pt x="0" y="1817007"/>
                </a:lnTo>
                <a:lnTo>
                  <a:pt x="0" y="0"/>
                </a:lnTo>
                <a:close/>
              </a:path>
            </a:pathLst>
          </a:custGeom>
          <a:blipFill>
            <a:blip r:embed="rId3"/>
            <a:stretch>
              <a:fillRect l="-4997" t="-24470" r="-5432" b="-13142"/>
            </a:stretch>
          </a:blipFill>
        </p:spPr>
      </p:sp>
      <p:sp>
        <p:nvSpPr>
          <p:cNvPr name="Freeform 7" id="7"/>
          <p:cNvSpPr/>
          <p:nvPr/>
        </p:nvSpPr>
        <p:spPr>
          <a:xfrm flipH="false" flipV="false" rot="0">
            <a:off x="4420377" y="6894097"/>
            <a:ext cx="3942379" cy="2129013"/>
          </a:xfrm>
          <a:custGeom>
            <a:avLst/>
            <a:gdLst/>
            <a:ahLst/>
            <a:cxnLst/>
            <a:rect r="r" b="b" t="t" l="l"/>
            <a:pathLst>
              <a:path h="2129013" w="3942379">
                <a:moveTo>
                  <a:pt x="0" y="0"/>
                </a:moveTo>
                <a:lnTo>
                  <a:pt x="3942379" y="0"/>
                </a:lnTo>
                <a:lnTo>
                  <a:pt x="3942379" y="2129013"/>
                </a:lnTo>
                <a:lnTo>
                  <a:pt x="0" y="2129013"/>
                </a:lnTo>
                <a:lnTo>
                  <a:pt x="0" y="0"/>
                </a:lnTo>
                <a:close/>
              </a:path>
            </a:pathLst>
          </a:custGeom>
          <a:blipFill>
            <a:blip r:embed="rId4"/>
            <a:stretch>
              <a:fillRect l="0" t="0" r="-7798" b="-12283"/>
            </a:stretch>
          </a:blipFill>
        </p:spPr>
      </p:sp>
      <p:sp>
        <p:nvSpPr>
          <p:cNvPr name="Freeform 8" id="8"/>
          <p:cNvSpPr/>
          <p:nvPr/>
        </p:nvSpPr>
        <p:spPr>
          <a:xfrm flipH="false" flipV="false" rot="0">
            <a:off x="10156661" y="6894097"/>
            <a:ext cx="3986494" cy="2050177"/>
          </a:xfrm>
          <a:custGeom>
            <a:avLst/>
            <a:gdLst/>
            <a:ahLst/>
            <a:cxnLst/>
            <a:rect r="r" b="b" t="t" l="l"/>
            <a:pathLst>
              <a:path h="2050177" w="3986494">
                <a:moveTo>
                  <a:pt x="0" y="0"/>
                </a:moveTo>
                <a:lnTo>
                  <a:pt x="3986494" y="0"/>
                </a:lnTo>
                <a:lnTo>
                  <a:pt x="3986494" y="2050177"/>
                </a:lnTo>
                <a:lnTo>
                  <a:pt x="0" y="2050177"/>
                </a:lnTo>
                <a:lnTo>
                  <a:pt x="0" y="0"/>
                </a:lnTo>
                <a:close/>
              </a:path>
            </a:pathLst>
          </a:custGeom>
          <a:blipFill>
            <a:blip r:embed="rId5"/>
            <a:stretch>
              <a:fillRect l="-4333" t="-54207" r="-46990" b="-54338"/>
            </a:stretch>
          </a:blipFill>
        </p:spPr>
      </p:sp>
      <p:sp>
        <p:nvSpPr>
          <p:cNvPr name="TextBox 9" id="9"/>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TGS</a:t>
            </a:r>
          </a:p>
        </p:txBody>
      </p:sp>
      <p:sp>
        <p:nvSpPr>
          <p:cNvPr name="TextBox 10" id="10"/>
          <p:cNvSpPr txBox="true"/>
          <p:nvPr/>
        </p:nvSpPr>
        <p:spPr>
          <a:xfrm rot="0">
            <a:off x="3498571" y="942975"/>
            <a:ext cx="10851476" cy="755015"/>
          </a:xfrm>
          <a:prstGeom prst="rect">
            <a:avLst/>
          </a:prstGeom>
        </p:spPr>
        <p:txBody>
          <a:bodyPr anchor="t" rtlCol="false" tIns="0" lIns="0" bIns="0" rIns="0">
            <a:spAutoFit/>
          </a:bodyPr>
          <a:lstStyle/>
          <a:p>
            <a:pPr algn="ctr">
              <a:lnSpc>
                <a:spcPts val="6160"/>
              </a:lnSpc>
            </a:pPr>
            <a:r>
              <a:rPr lang="en-US" sz="4400" b="true">
                <a:solidFill>
                  <a:srgbClr val="000000"/>
                </a:solidFill>
                <a:latin typeface="Open Sans Bold"/>
                <a:ea typeface="Open Sans Bold"/>
                <a:cs typeface="Open Sans Bold"/>
                <a:sym typeface="Open Sans Bold"/>
              </a:rPr>
              <a:t>Sistema de satisfacción de autoridades</a:t>
            </a:r>
          </a:p>
        </p:txBody>
      </p:sp>
      <p:sp>
        <p:nvSpPr>
          <p:cNvPr name="TextBox 11" id="11"/>
          <p:cNvSpPr txBox="true"/>
          <p:nvPr/>
        </p:nvSpPr>
        <p:spPr>
          <a:xfrm rot="0">
            <a:off x="10435829" y="2484086"/>
            <a:ext cx="3119774" cy="118046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Fluidez del tráfico</a:t>
            </a:r>
          </a:p>
        </p:txBody>
      </p:sp>
      <p:sp>
        <p:nvSpPr>
          <p:cNvPr name="TextBox 12" id="12"/>
          <p:cNvSpPr txBox="true"/>
          <p:nvPr/>
        </p:nvSpPr>
        <p:spPr>
          <a:xfrm rot="0">
            <a:off x="4058486" y="2909028"/>
            <a:ext cx="466616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 Transporte público</a:t>
            </a:r>
          </a:p>
        </p:txBody>
      </p:sp>
      <p:sp>
        <p:nvSpPr>
          <p:cNvPr name="TextBox 13" id="13"/>
          <p:cNvSpPr txBox="true"/>
          <p:nvPr/>
        </p:nvSpPr>
        <p:spPr>
          <a:xfrm rot="0">
            <a:off x="3115021" y="6161307"/>
            <a:ext cx="655309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Seguridad en el transporte</a:t>
            </a:r>
          </a:p>
        </p:txBody>
      </p:sp>
      <p:sp>
        <p:nvSpPr>
          <p:cNvPr name="TextBox 14" id="14"/>
          <p:cNvSpPr txBox="true"/>
          <p:nvPr/>
        </p:nvSpPr>
        <p:spPr>
          <a:xfrm rot="0">
            <a:off x="9567055" y="6161307"/>
            <a:ext cx="498310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Cantidad de accidentes</a:t>
            </a:r>
          </a:p>
        </p:txBody>
      </p:sp>
      <p:sp>
        <p:nvSpPr>
          <p:cNvPr name="AutoShape 15" id="15"/>
          <p:cNvSpPr/>
          <p:nvPr/>
        </p:nvSpPr>
        <p:spPr>
          <a:xfrm>
            <a:off x="7326539" y="4672173"/>
            <a:ext cx="2748102" cy="2748102"/>
          </a:xfrm>
          <a:prstGeom prst="line">
            <a:avLst/>
          </a:prstGeom>
          <a:ln cap="flat" w="38100">
            <a:solidFill>
              <a:srgbClr val="000000"/>
            </a:solidFill>
            <a:prstDash val="solid"/>
            <a:headEnd type="triangle" len="med" w="lg"/>
            <a:tailEnd type="triangle" len="med" w="lg"/>
          </a:ln>
        </p:spPr>
      </p:sp>
      <p:sp>
        <p:nvSpPr>
          <p:cNvPr name="AutoShape 16" id="16"/>
          <p:cNvSpPr/>
          <p:nvPr/>
        </p:nvSpPr>
        <p:spPr>
          <a:xfrm flipH="true">
            <a:off x="8496241" y="4614070"/>
            <a:ext cx="2116893" cy="2677935"/>
          </a:xfrm>
          <a:prstGeom prst="line">
            <a:avLst/>
          </a:prstGeom>
          <a:ln cap="flat" w="38100">
            <a:solidFill>
              <a:srgbClr val="000000"/>
            </a:solidFill>
            <a:prstDash val="solid"/>
            <a:headEnd type="triangle" len="med" w="lg"/>
            <a:tailEnd type="triangle" len="med" w="lg"/>
          </a:ln>
        </p:spPr>
      </p:sp>
      <p:sp>
        <p:nvSpPr>
          <p:cNvPr name="AutoShape 17" id="17"/>
          <p:cNvSpPr/>
          <p:nvPr/>
        </p:nvSpPr>
        <p:spPr>
          <a:xfrm flipH="true">
            <a:off x="7326539" y="4403811"/>
            <a:ext cx="3392723" cy="0"/>
          </a:xfrm>
          <a:prstGeom prst="line">
            <a:avLst/>
          </a:prstGeom>
          <a:ln cap="flat" w="38100">
            <a:solidFill>
              <a:srgbClr val="000000"/>
            </a:solidFill>
            <a:prstDash val="solid"/>
            <a:headEnd type="triangle" len="med" w="lg"/>
            <a:tailEnd type="triangle" len="med" w="lg"/>
          </a:ln>
        </p:spPr>
      </p:sp>
      <p:sp>
        <p:nvSpPr>
          <p:cNvPr name="AutoShape 18" id="18"/>
          <p:cNvSpPr/>
          <p:nvPr/>
        </p:nvSpPr>
        <p:spPr>
          <a:xfrm flipH="true">
            <a:off x="8362756" y="7807064"/>
            <a:ext cx="1701102" cy="151540"/>
          </a:xfrm>
          <a:prstGeom prst="line">
            <a:avLst/>
          </a:prstGeom>
          <a:ln cap="flat" w="38100">
            <a:solidFill>
              <a:srgbClr val="000000"/>
            </a:solidFill>
            <a:prstDash val="solid"/>
            <a:headEnd type="triangle" len="med" w="lg"/>
            <a:tailEnd type="triangle" len="med" w="lg"/>
          </a:ln>
        </p:spPr>
      </p:sp>
      <p:sp>
        <p:nvSpPr>
          <p:cNvPr name="AutoShape 19" id="19"/>
          <p:cNvSpPr/>
          <p:nvPr/>
        </p:nvSpPr>
        <p:spPr>
          <a:xfrm flipH="true" flipV="true">
            <a:off x="6948081" y="5580676"/>
            <a:ext cx="976038" cy="1349663"/>
          </a:xfrm>
          <a:prstGeom prst="line">
            <a:avLst/>
          </a:prstGeom>
          <a:ln cap="flat" w="38100">
            <a:solidFill>
              <a:srgbClr val="000000"/>
            </a:solidFill>
            <a:prstDash val="solid"/>
            <a:headEnd type="triangle" len="med" w="lg"/>
            <a:tailEnd type="triangle" len="med" w="lg"/>
          </a:ln>
        </p:spPr>
      </p:sp>
      <p:sp>
        <p:nvSpPr>
          <p:cNvPr name="AutoShape 20" id="20"/>
          <p:cNvSpPr/>
          <p:nvPr/>
        </p:nvSpPr>
        <p:spPr>
          <a:xfrm flipV="true">
            <a:off x="10590401" y="6025272"/>
            <a:ext cx="1405314" cy="901903"/>
          </a:xfrm>
          <a:prstGeom prst="line">
            <a:avLst/>
          </a:prstGeom>
          <a:ln cap="flat" w="38100">
            <a:solidFill>
              <a:srgbClr val="000000"/>
            </a:solidFill>
            <a:prstDash val="solid"/>
            <a:headEnd type="triangle" len="med" w="lg"/>
            <a:tailEnd type="triangle" len="med" w="lg"/>
          </a:ln>
        </p:spPr>
      </p:sp>
    </p:spTree>
  </p:cSld>
  <p:clrMapOvr>
    <a:masterClrMapping/>
  </p:clrMapOvr>
</p:sld>
</file>

<file path=ppt/slides/slide100.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59577" y="1906112"/>
            <a:ext cx="17851765" cy="6627468"/>
          </a:xfrm>
          <a:custGeom>
            <a:avLst/>
            <a:gdLst/>
            <a:ahLst/>
            <a:cxnLst/>
            <a:rect r="r" b="b" t="t" l="l"/>
            <a:pathLst>
              <a:path h="6627468" w="17851765">
                <a:moveTo>
                  <a:pt x="0" y="0"/>
                </a:moveTo>
                <a:lnTo>
                  <a:pt x="17851765" y="0"/>
                </a:lnTo>
                <a:lnTo>
                  <a:pt x="17851765" y="6627467"/>
                </a:lnTo>
                <a:lnTo>
                  <a:pt x="0" y="6627467"/>
                </a:lnTo>
                <a:lnTo>
                  <a:pt x="0" y="0"/>
                </a:lnTo>
                <a:close/>
              </a:path>
            </a:pathLst>
          </a:custGeom>
          <a:blipFill>
            <a:blip r:embed="rId2"/>
            <a:stretch>
              <a:fillRect l="0" t="0" r="0" b="0"/>
            </a:stretch>
          </a:blipFill>
        </p:spPr>
      </p:sp>
      <p:sp>
        <p:nvSpPr>
          <p:cNvPr name="TextBox 3" id="3"/>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BASE DE DATOS SQLITE</a:t>
            </a:r>
          </a:p>
        </p:txBody>
      </p:sp>
    </p:spTree>
  </p:cSld>
  <p:clrMapOvr>
    <a:masterClrMapping/>
  </p:clrMapOvr>
</p:sld>
</file>

<file path=ppt/slides/slide101.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8409349" y="1410404"/>
            <a:ext cx="9570317" cy="6938480"/>
          </a:xfrm>
          <a:custGeom>
            <a:avLst/>
            <a:gdLst/>
            <a:ahLst/>
            <a:cxnLst/>
            <a:rect r="r" b="b" t="t" l="l"/>
            <a:pathLst>
              <a:path h="6938480" w="9570317">
                <a:moveTo>
                  <a:pt x="0" y="0"/>
                </a:moveTo>
                <a:lnTo>
                  <a:pt x="9570317" y="0"/>
                </a:lnTo>
                <a:lnTo>
                  <a:pt x="9570317" y="6938480"/>
                </a:lnTo>
                <a:lnTo>
                  <a:pt x="0" y="6938480"/>
                </a:lnTo>
                <a:lnTo>
                  <a:pt x="0" y="0"/>
                </a:lnTo>
                <a:close/>
              </a:path>
            </a:pathLst>
          </a:custGeom>
          <a:blipFill>
            <a:blip r:embed="rId2"/>
            <a:stretch>
              <a:fillRect l="0" t="0" r="0" b="0"/>
            </a:stretch>
          </a:blipFill>
        </p:spPr>
      </p:sp>
      <p:sp>
        <p:nvSpPr>
          <p:cNvPr name="Freeform 3" id="3"/>
          <p:cNvSpPr/>
          <p:nvPr/>
        </p:nvSpPr>
        <p:spPr>
          <a:xfrm flipH="false" flipV="false" rot="0">
            <a:off x="1318559" y="1028700"/>
            <a:ext cx="6004921" cy="4487971"/>
          </a:xfrm>
          <a:custGeom>
            <a:avLst/>
            <a:gdLst/>
            <a:ahLst/>
            <a:cxnLst/>
            <a:rect r="r" b="b" t="t" l="l"/>
            <a:pathLst>
              <a:path h="4487971" w="6004921">
                <a:moveTo>
                  <a:pt x="0" y="0"/>
                </a:moveTo>
                <a:lnTo>
                  <a:pt x="6004921" y="0"/>
                </a:lnTo>
                <a:lnTo>
                  <a:pt x="6004921" y="4487971"/>
                </a:lnTo>
                <a:lnTo>
                  <a:pt x="0" y="4487971"/>
                </a:lnTo>
                <a:lnTo>
                  <a:pt x="0" y="0"/>
                </a:lnTo>
                <a:close/>
              </a:path>
            </a:pathLst>
          </a:custGeom>
          <a:blipFill>
            <a:blip r:embed="rId3"/>
            <a:stretch>
              <a:fillRect l="0" t="0" r="0" b="0"/>
            </a:stretch>
          </a:blipFill>
        </p:spPr>
      </p:sp>
      <p:sp>
        <p:nvSpPr>
          <p:cNvPr name="Freeform 4" id="4"/>
          <p:cNvSpPr/>
          <p:nvPr/>
        </p:nvSpPr>
        <p:spPr>
          <a:xfrm flipH="false" flipV="false" rot="0">
            <a:off x="572166" y="6613109"/>
            <a:ext cx="7497706" cy="1527657"/>
          </a:xfrm>
          <a:custGeom>
            <a:avLst/>
            <a:gdLst/>
            <a:ahLst/>
            <a:cxnLst/>
            <a:rect r="r" b="b" t="t" l="l"/>
            <a:pathLst>
              <a:path h="1527657" w="7497706">
                <a:moveTo>
                  <a:pt x="0" y="0"/>
                </a:moveTo>
                <a:lnTo>
                  <a:pt x="7497706" y="0"/>
                </a:lnTo>
                <a:lnTo>
                  <a:pt x="7497706" y="1527658"/>
                </a:lnTo>
                <a:lnTo>
                  <a:pt x="0" y="1527658"/>
                </a:lnTo>
                <a:lnTo>
                  <a:pt x="0" y="0"/>
                </a:lnTo>
                <a:close/>
              </a:path>
            </a:pathLst>
          </a:custGeom>
          <a:blipFill>
            <a:blip r:embed="rId4"/>
            <a:stretch>
              <a:fillRect l="0" t="0" r="0" b="0"/>
            </a:stretch>
          </a:blipFill>
        </p:spPr>
      </p:sp>
      <p:sp>
        <p:nvSpPr>
          <p:cNvPr name="TextBox 5" id="5"/>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CODIGO</a:t>
            </a:r>
          </a:p>
        </p:txBody>
      </p:sp>
      <p:sp>
        <p:nvSpPr>
          <p:cNvPr name="TextBox 6" id="6"/>
          <p:cNvSpPr txBox="true"/>
          <p:nvPr/>
        </p:nvSpPr>
        <p:spPr>
          <a:xfrm rot="0">
            <a:off x="85888" y="5499114"/>
            <a:ext cx="8165520"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2E4D99"/>
                </a:solidFill>
                <a:latin typeface="Raleway Medium"/>
                <a:ea typeface="Raleway Medium"/>
                <a:cs typeface="Raleway Medium"/>
                <a:sym typeface="Raleway Medium"/>
              </a:rPr>
              <a:t>Hacer cmd en la carpeta</a:t>
            </a:r>
          </a:p>
        </p:txBody>
      </p:sp>
      <p:sp>
        <p:nvSpPr>
          <p:cNvPr name="TextBox 7" id="7"/>
          <p:cNvSpPr txBox="true"/>
          <p:nvPr/>
        </p:nvSpPr>
        <p:spPr>
          <a:xfrm rot="0">
            <a:off x="85888" y="8121717"/>
            <a:ext cx="8165520"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2E4D99"/>
                </a:solidFill>
                <a:latin typeface="Raleway Medium"/>
                <a:ea typeface="Raleway Medium"/>
                <a:cs typeface="Raleway Medium"/>
                <a:sym typeface="Raleway Medium"/>
              </a:rPr>
              <a:t>Instalar librerias</a:t>
            </a:r>
          </a:p>
        </p:txBody>
      </p:sp>
    </p:spTree>
  </p:cSld>
  <p:clrMapOvr>
    <a:masterClrMapping/>
  </p:clrMapOvr>
</p:sld>
</file>

<file path=ppt/slides/slide102.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155409" y="1186944"/>
            <a:ext cx="16322971" cy="9100056"/>
          </a:xfrm>
          <a:custGeom>
            <a:avLst/>
            <a:gdLst/>
            <a:ahLst/>
            <a:cxnLst/>
            <a:rect r="r" b="b" t="t" l="l"/>
            <a:pathLst>
              <a:path h="9100056" w="16322971">
                <a:moveTo>
                  <a:pt x="0" y="0"/>
                </a:moveTo>
                <a:lnTo>
                  <a:pt x="16322970" y="0"/>
                </a:lnTo>
                <a:lnTo>
                  <a:pt x="16322970" y="9100056"/>
                </a:lnTo>
                <a:lnTo>
                  <a:pt x="0" y="9100056"/>
                </a:lnTo>
                <a:lnTo>
                  <a:pt x="0" y="0"/>
                </a:lnTo>
                <a:close/>
              </a:path>
            </a:pathLst>
          </a:custGeom>
          <a:blipFill>
            <a:blip r:embed="rId2"/>
            <a:stretch>
              <a:fillRect l="0" t="0" r="0" b="0"/>
            </a:stretch>
          </a:blipFill>
        </p:spPr>
      </p:sp>
      <p:sp>
        <p:nvSpPr>
          <p:cNvPr name="TextBox 3" id="3"/>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APLICACION</a:t>
            </a:r>
          </a:p>
        </p:txBody>
      </p:sp>
    </p:spTree>
  </p:cSld>
  <p:clrMapOvr>
    <a:masterClrMapping/>
  </p:clrMapOvr>
</p:sld>
</file>

<file path=ppt/slides/slide103.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552995" y="1244513"/>
            <a:ext cx="15706305" cy="8775898"/>
          </a:xfrm>
          <a:custGeom>
            <a:avLst/>
            <a:gdLst/>
            <a:ahLst/>
            <a:cxnLst/>
            <a:rect r="r" b="b" t="t" l="l"/>
            <a:pathLst>
              <a:path h="8775898" w="15706305">
                <a:moveTo>
                  <a:pt x="0" y="0"/>
                </a:moveTo>
                <a:lnTo>
                  <a:pt x="15706305" y="0"/>
                </a:lnTo>
                <a:lnTo>
                  <a:pt x="15706305" y="8775897"/>
                </a:lnTo>
                <a:lnTo>
                  <a:pt x="0" y="8775897"/>
                </a:lnTo>
                <a:lnTo>
                  <a:pt x="0" y="0"/>
                </a:lnTo>
                <a:close/>
              </a:path>
            </a:pathLst>
          </a:custGeom>
          <a:blipFill>
            <a:blip r:embed="rId2"/>
            <a:stretch>
              <a:fillRect l="0" t="0" r="0" b="0"/>
            </a:stretch>
          </a:blipFill>
        </p:spPr>
      </p:sp>
      <p:sp>
        <p:nvSpPr>
          <p:cNvPr name="TextBox 3" id="3"/>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APLICACION</a:t>
            </a:r>
          </a:p>
        </p:txBody>
      </p:sp>
    </p:spTree>
  </p:cSld>
  <p:clrMapOvr>
    <a:masterClrMapping/>
  </p:clrMapOvr>
</p:sld>
</file>

<file path=ppt/slides/slide104.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196275" y="1154833"/>
            <a:ext cx="16063025" cy="8955137"/>
          </a:xfrm>
          <a:custGeom>
            <a:avLst/>
            <a:gdLst/>
            <a:ahLst/>
            <a:cxnLst/>
            <a:rect r="r" b="b" t="t" l="l"/>
            <a:pathLst>
              <a:path h="8955137" w="16063025">
                <a:moveTo>
                  <a:pt x="0" y="0"/>
                </a:moveTo>
                <a:lnTo>
                  <a:pt x="16063025" y="0"/>
                </a:lnTo>
                <a:lnTo>
                  <a:pt x="16063025" y="8955136"/>
                </a:lnTo>
                <a:lnTo>
                  <a:pt x="0" y="8955136"/>
                </a:lnTo>
                <a:lnTo>
                  <a:pt x="0" y="0"/>
                </a:lnTo>
                <a:close/>
              </a:path>
            </a:pathLst>
          </a:custGeom>
          <a:blipFill>
            <a:blip r:embed="rId2"/>
            <a:stretch>
              <a:fillRect l="0" t="0" r="0" b="0"/>
            </a:stretch>
          </a:blipFill>
        </p:spPr>
      </p:sp>
      <p:sp>
        <p:nvSpPr>
          <p:cNvPr name="TextBox 3" id="3"/>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APLICACION</a:t>
            </a:r>
          </a:p>
        </p:txBody>
      </p:sp>
    </p:spTree>
  </p:cSld>
  <p:clrMapOvr>
    <a:masterClrMapping/>
  </p:clrMapOvr>
</p:sld>
</file>

<file path=ppt/slides/slide105.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777639" y="647700"/>
            <a:ext cx="16732722" cy="9307577"/>
          </a:xfrm>
          <a:custGeom>
            <a:avLst/>
            <a:gdLst/>
            <a:ahLst/>
            <a:cxnLst/>
            <a:rect r="r" b="b" t="t" l="l"/>
            <a:pathLst>
              <a:path h="9307577" w="16732722">
                <a:moveTo>
                  <a:pt x="0" y="0"/>
                </a:moveTo>
                <a:lnTo>
                  <a:pt x="16732722" y="0"/>
                </a:lnTo>
                <a:lnTo>
                  <a:pt x="16732722" y="9307577"/>
                </a:lnTo>
                <a:lnTo>
                  <a:pt x="0" y="9307577"/>
                </a:lnTo>
                <a:lnTo>
                  <a:pt x="0" y="0"/>
                </a:lnTo>
                <a:close/>
              </a:path>
            </a:pathLst>
          </a:custGeom>
          <a:blipFill>
            <a:blip r:embed="rId2"/>
            <a:stretch>
              <a:fillRect l="0" t="0" r="0" b="0"/>
            </a:stretch>
          </a:blipFill>
        </p:spPr>
      </p:sp>
      <p:sp>
        <p:nvSpPr>
          <p:cNvPr name="TextBox 3" id="3"/>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APLICACION</a:t>
            </a:r>
          </a:p>
        </p:txBody>
      </p:sp>
    </p:spTree>
  </p:cSld>
  <p:clrMapOvr>
    <a:masterClrMapping/>
  </p:clrMapOvr>
</p:sld>
</file>

<file path=ppt/slides/slide106.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485777" y="1028700"/>
            <a:ext cx="16370106" cy="9126334"/>
          </a:xfrm>
          <a:custGeom>
            <a:avLst/>
            <a:gdLst/>
            <a:ahLst/>
            <a:cxnLst/>
            <a:rect r="r" b="b" t="t" l="l"/>
            <a:pathLst>
              <a:path h="9126334" w="16370106">
                <a:moveTo>
                  <a:pt x="0" y="0"/>
                </a:moveTo>
                <a:lnTo>
                  <a:pt x="16370106" y="0"/>
                </a:lnTo>
                <a:lnTo>
                  <a:pt x="16370106" y="9126334"/>
                </a:lnTo>
                <a:lnTo>
                  <a:pt x="0" y="9126334"/>
                </a:lnTo>
                <a:lnTo>
                  <a:pt x="0" y="0"/>
                </a:lnTo>
                <a:close/>
              </a:path>
            </a:pathLst>
          </a:custGeom>
          <a:blipFill>
            <a:blip r:embed="rId2"/>
            <a:stretch>
              <a:fillRect l="0" t="0" r="0" b="0"/>
            </a:stretch>
          </a:blipFill>
        </p:spPr>
      </p:sp>
      <p:sp>
        <p:nvSpPr>
          <p:cNvPr name="TextBox 3" id="3"/>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APLICACION</a:t>
            </a:r>
          </a:p>
        </p:txBody>
      </p:sp>
    </p:spTree>
  </p:cSld>
  <p:clrMapOvr>
    <a:masterClrMapping/>
  </p:clrMapOvr>
</p:sld>
</file>

<file path=ppt/slides/slide107.xml><?xml version="1.0" encoding="utf-8"?>
<p:sld xmlns:p="http://schemas.openxmlformats.org/presentationml/2006/main" xmlns:a="http://schemas.openxmlformats.org/drawingml/2006/main">
  <p:cSld>
    <p:bg>
      <p:bgPr>
        <a:solidFill>
          <a:srgbClr val="B9D6ED"/>
        </a:solidFill>
      </p:bgPr>
    </p:bg>
    <p:spTree>
      <p:nvGrpSpPr>
        <p:cNvPr id="1" name=""/>
        <p:cNvGrpSpPr/>
        <p:nvPr/>
      </p:nvGrpSpPr>
      <p:grpSpPr>
        <a:xfrm>
          <a:off x="0" y="0"/>
          <a:ext cx="0" cy="0"/>
          <a:chOff x="0" y="0"/>
          <a:chExt cx="0" cy="0"/>
        </a:xfrm>
      </p:grpSpPr>
      <p:sp>
        <p:nvSpPr>
          <p:cNvPr name="TextBox 2" id="2"/>
          <p:cNvSpPr txBox="true"/>
          <p:nvPr/>
        </p:nvSpPr>
        <p:spPr>
          <a:xfrm rot="0">
            <a:off x="2868598" y="4674710"/>
            <a:ext cx="12550804" cy="1495425"/>
          </a:xfrm>
          <a:prstGeom prst="rect">
            <a:avLst/>
          </a:prstGeom>
        </p:spPr>
        <p:txBody>
          <a:bodyPr anchor="t" rtlCol="false" tIns="0" lIns="0" bIns="0" rIns="0">
            <a:spAutoFit/>
          </a:bodyPr>
          <a:lstStyle/>
          <a:p>
            <a:pPr algn="ctr" marL="0" indent="0" lvl="1">
              <a:lnSpc>
                <a:spcPts val="10800"/>
              </a:lnSpc>
            </a:pPr>
            <a:r>
              <a:rPr lang="en-US" b="true" sz="12000" spc="-552">
                <a:solidFill>
                  <a:srgbClr val="2E4D99"/>
                </a:solidFill>
                <a:latin typeface="Raleway Bold"/>
                <a:ea typeface="Raleway Bold"/>
                <a:cs typeface="Raleway Bold"/>
                <a:sym typeface="Raleway Bold"/>
              </a:rPr>
              <a:t>7. Pagina Web</a:t>
            </a:r>
          </a:p>
        </p:txBody>
      </p:sp>
    </p:spTree>
  </p:cSld>
  <p:clrMapOvr>
    <a:masterClrMapping/>
  </p:clrMapOvr>
</p:sld>
</file>

<file path=ppt/slides/slide108.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343804" y="2650202"/>
            <a:ext cx="7930968" cy="4986596"/>
          </a:xfrm>
          <a:custGeom>
            <a:avLst/>
            <a:gdLst/>
            <a:ahLst/>
            <a:cxnLst/>
            <a:rect r="r" b="b" t="t" l="l"/>
            <a:pathLst>
              <a:path h="4986596" w="7930968">
                <a:moveTo>
                  <a:pt x="0" y="0"/>
                </a:moveTo>
                <a:lnTo>
                  <a:pt x="7930968" y="0"/>
                </a:lnTo>
                <a:lnTo>
                  <a:pt x="7930968" y="4986596"/>
                </a:lnTo>
                <a:lnTo>
                  <a:pt x="0" y="4986596"/>
                </a:lnTo>
                <a:lnTo>
                  <a:pt x="0" y="0"/>
                </a:lnTo>
                <a:close/>
              </a:path>
            </a:pathLst>
          </a:custGeom>
          <a:blipFill>
            <a:blip r:embed="rId2"/>
            <a:stretch>
              <a:fillRect l="0" t="0" r="0" b="0"/>
            </a:stretch>
          </a:blipFill>
        </p:spPr>
      </p:sp>
      <p:sp>
        <p:nvSpPr>
          <p:cNvPr name="Freeform 3" id="3"/>
          <p:cNvSpPr/>
          <p:nvPr/>
        </p:nvSpPr>
        <p:spPr>
          <a:xfrm flipH="false" flipV="false" rot="0">
            <a:off x="9145907" y="2650202"/>
            <a:ext cx="9142093" cy="4986596"/>
          </a:xfrm>
          <a:custGeom>
            <a:avLst/>
            <a:gdLst/>
            <a:ahLst/>
            <a:cxnLst/>
            <a:rect r="r" b="b" t="t" l="l"/>
            <a:pathLst>
              <a:path h="4986596" w="9142093">
                <a:moveTo>
                  <a:pt x="0" y="0"/>
                </a:moveTo>
                <a:lnTo>
                  <a:pt x="9142093" y="0"/>
                </a:lnTo>
                <a:lnTo>
                  <a:pt x="9142093" y="4986596"/>
                </a:lnTo>
                <a:lnTo>
                  <a:pt x="0" y="4986596"/>
                </a:lnTo>
                <a:lnTo>
                  <a:pt x="0" y="0"/>
                </a:lnTo>
                <a:close/>
              </a:path>
            </a:pathLst>
          </a:custGeom>
          <a:blipFill>
            <a:blip r:embed="rId3"/>
            <a:stretch>
              <a:fillRect l="0" t="0" r="0" b="0"/>
            </a:stretch>
          </a:blipFill>
        </p:spPr>
      </p:sp>
    </p:spTree>
  </p:cSld>
  <p:clrMapOvr>
    <a:masterClrMapping/>
  </p:clrMapOvr>
</p:sld>
</file>

<file path=ppt/slides/slide109.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5572538" y="1380072"/>
            <a:ext cx="7142924" cy="5160762"/>
          </a:xfrm>
          <a:custGeom>
            <a:avLst/>
            <a:gdLst/>
            <a:ahLst/>
            <a:cxnLst/>
            <a:rect r="r" b="b" t="t" l="l"/>
            <a:pathLst>
              <a:path h="5160762" w="7142924">
                <a:moveTo>
                  <a:pt x="0" y="0"/>
                </a:moveTo>
                <a:lnTo>
                  <a:pt x="7142924" y="0"/>
                </a:lnTo>
                <a:lnTo>
                  <a:pt x="7142924" y="5160762"/>
                </a:lnTo>
                <a:lnTo>
                  <a:pt x="0" y="5160762"/>
                </a:lnTo>
                <a:lnTo>
                  <a:pt x="0" y="0"/>
                </a:lnTo>
                <a:close/>
              </a:path>
            </a:pathLst>
          </a:custGeom>
          <a:blipFill>
            <a:blip r:embed="rId2"/>
            <a:stretch>
              <a:fillRect l="0" t="0" r="0" b="0"/>
            </a:stretch>
          </a:blipFill>
        </p:spPr>
      </p:sp>
      <p:sp>
        <p:nvSpPr>
          <p:cNvPr name="Freeform 3" id="3"/>
          <p:cNvSpPr/>
          <p:nvPr/>
        </p:nvSpPr>
        <p:spPr>
          <a:xfrm flipH="false" flipV="false" rot="0">
            <a:off x="5572538" y="6540834"/>
            <a:ext cx="7142924" cy="2366094"/>
          </a:xfrm>
          <a:custGeom>
            <a:avLst/>
            <a:gdLst/>
            <a:ahLst/>
            <a:cxnLst/>
            <a:rect r="r" b="b" t="t" l="l"/>
            <a:pathLst>
              <a:path h="2366094" w="7142924">
                <a:moveTo>
                  <a:pt x="0" y="0"/>
                </a:moveTo>
                <a:lnTo>
                  <a:pt x="7142924" y="0"/>
                </a:lnTo>
                <a:lnTo>
                  <a:pt x="7142924" y="2366094"/>
                </a:lnTo>
                <a:lnTo>
                  <a:pt x="0" y="2366094"/>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722672" y="1572382"/>
            <a:ext cx="5902675" cy="3571118"/>
          </a:xfrm>
          <a:custGeom>
            <a:avLst/>
            <a:gdLst/>
            <a:ahLst/>
            <a:cxnLst/>
            <a:rect r="r" b="b" t="t" l="l"/>
            <a:pathLst>
              <a:path h="3571118" w="5902675">
                <a:moveTo>
                  <a:pt x="0" y="0"/>
                </a:moveTo>
                <a:lnTo>
                  <a:pt x="5902675" y="0"/>
                </a:lnTo>
                <a:lnTo>
                  <a:pt x="5902675" y="3571118"/>
                </a:lnTo>
                <a:lnTo>
                  <a:pt x="0" y="3571118"/>
                </a:lnTo>
                <a:lnTo>
                  <a:pt x="0" y="0"/>
                </a:lnTo>
                <a:close/>
              </a:path>
            </a:pathLst>
          </a:custGeom>
          <a:blipFill>
            <a:blip r:embed="rId2"/>
            <a:stretch>
              <a:fillRect l="0" t="0" r="0" b="0"/>
            </a:stretch>
          </a:blipFill>
        </p:spPr>
      </p:sp>
      <p:sp>
        <p:nvSpPr>
          <p:cNvPr name="Freeform 3" id="3"/>
          <p:cNvSpPr/>
          <p:nvPr/>
        </p:nvSpPr>
        <p:spPr>
          <a:xfrm flipH="false" flipV="false" rot="0">
            <a:off x="722672" y="5612608"/>
            <a:ext cx="5902675" cy="3932657"/>
          </a:xfrm>
          <a:custGeom>
            <a:avLst/>
            <a:gdLst/>
            <a:ahLst/>
            <a:cxnLst/>
            <a:rect r="r" b="b" t="t" l="l"/>
            <a:pathLst>
              <a:path h="3932657" w="5902675">
                <a:moveTo>
                  <a:pt x="0" y="0"/>
                </a:moveTo>
                <a:lnTo>
                  <a:pt x="5902675" y="0"/>
                </a:lnTo>
                <a:lnTo>
                  <a:pt x="5902675" y="3932657"/>
                </a:lnTo>
                <a:lnTo>
                  <a:pt x="0" y="3932657"/>
                </a:lnTo>
                <a:lnTo>
                  <a:pt x="0" y="0"/>
                </a:lnTo>
                <a:close/>
              </a:path>
            </a:pathLst>
          </a:custGeom>
          <a:blipFill>
            <a:blip r:embed="rId3"/>
            <a:stretch>
              <a:fillRect l="0" t="0" r="0" b="0"/>
            </a:stretch>
          </a:blipFill>
        </p:spPr>
      </p:sp>
      <p:sp>
        <p:nvSpPr>
          <p:cNvPr name="TextBox 4" id="4"/>
          <p:cNvSpPr txBox="true"/>
          <p:nvPr/>
        </p:nvSpPr>
        <p:spPr>
          <a:xfrm rot="0">
            <a:off x="7109101" y="1442564"/>
            <a:ext cx="10598898" cy="8463913"/>
          </a:xfrm>
          <a:prstGeom prst="rect">
            <a:avLst/>
          </a:prstGeom>
        </p:spPr>
        <p:txBody>
          <a:bodyPr anchor="t" rtlCol="false" tIns="0" lIns="0" bIns="0" rIns="0">
            <a:spAutoFit/>
          </a:bodyPr>
          <a:lstStyle/>
          <a:p>
            <a:pPr algn="ctr">
              <a:lnSpc>
                <a:spcPts val="3959"/>
              </a:lnSpc>
              <a:spcBef>
                <a:spcPct val="0"/>
              </a:spcBef>
            </a:pPr>
            <a:r>
              <a:rPr lang="en-US" b="true" sz="4399" spc="-202">
                <a:solidFill>
                  <a:srgbClr val="2E4D99"/>
                </a:solidFill>
                <a:latin typeface="Raleway Medium"/>
                <a:ea typeface="Raleway Medium"/>
                <a:cs typeface="Raleway Medium"/>
                <a:sym typeface="Raleway Medium"/>
              </a:rPr>
              <a:t>Implement</a:t>
            </a:r>
            <a:r>
              <a:rPr lang="en-US" b="true" sz="4399" spc="-202" strike="noStrike" u="none">
                <a:solidFill>
                  <a:srgbClr val="2E4D99"/>
                </a:solidFill>
                <a:latin typeface="Raleway Medium"/>
                <a:ea typeface="Raleway Medium"/>
                <a:cs typeface="Raleway Medium"/>
                <a:sym typeface="Raleway Medium"/>
              </a:rPr>
              <a:t>ar el indicador </a:t>
            </a:r>
            <a:r>
              <a:rPr lang="en-US" b="true" sz="4399" spc="-202" strike="noStrike" u="none">
                <a:solidFill>
                  <a:srgbClr val="2E4D99"/>
                </a:solidFill>
                <a:latin typeface="Raleway Bold"/>
                <a:ea typeface="Raleway Bold"/>
                <a:cs typeface="Raleway Bold"/>
                <a:sym typeface="Raleway Bold"/>
              </a:rPr>
              <a:t>satisfacción de </a:t>
            </a:r>
            <a:r>
              <a:rPr lang="en-US" b="true" sz="4399" spc="-202" strike="noStrike" u="none">
                <a:solidFill>
                  <a:srgbClr val="2E4D99"/>
                </a:solidFill>
                <a:latin typeface="Raleway Bold"/>
                <a:ea typeface="Raleway Bold"/>
                <a:cs typeface="Raleway Bold"/>
                <a:sym typeface="Raleway Bold"/>
              </a:rPr>
              <a:t>autoridades</a:t>
            </a:r>
            <a:r>
              <a:rPr lang="en-US" b="true" sz="4399" spc="-202" strike="noStrike" u="none">
                <a:solidFill>
                  <a:srgbClr val="2E4D99"/>
                </a:solidFill>
                <a:latin typeface="Raleway Medium"/>
                <a:ea typeface="Raleway Medium"/>
                <a:cs typeface="Raleway Medium"/>
                <a:sym typeface="Raleway Medium"/>
              </a:rPr>
              <a:t> en un proyecto de monitoreo de </a:t>
            </a:r>
            <a:r>
              <a:rPr lang="en-US" b="true" sz="4399" spc="-202" strike="noStrike" u="none">
                <a:solidFill>
                  <a:srgbClr val="2E4D99"/>
                </a:solidFill>
                <a:latin typeface="Raleway Medium"/>
                <a:ea typeface="Raleway Medium"/>
                <a:cs typeface="Raleway Medium"/>
                <a:sym typeface="Raleway Medium"/>
              </a:rPr>
              <a:t>la gestión de transporte municipal es importante porque </a:t>
            </a:r>
            <a:r>
              <a:rPr lang="en-US" b="true" sz="4399" spc="-202" strike="noStrike" u="none">
                <a:solidFill>
                  <a:srgbClr val="2E4D99"/>
                </a:solidFill>
                <a:latin typeface="Raleway Bold"/>
                <a:ea typeface="Raleway Bold"/>
                <a:cs typeface="Raleway Bold"/>
                <a:sym typeface="Raleway Bold"/>
              </a:rPr>
              <a:t>permite evaluar el grado de conformidad de los </a:t>
            </a:r>
            <a:r>
              <a:rPr lang="en-US" b="true" sz="4399" spc="-202" strike="noStrike" u="none">
                <a:solidFill>
                  <a:srgbClr val="2E4D99"/>
                </a:solidFill>
                <a:latin typeface="Raleway Bold"/>
                <a:ea typeface="Raleway Bold"/>
                <a:cs typeface="Raleway Bold"/>
                <a:sym typeface="Raleway Bold"/>
              </a:rPr>
              <a:t>tomador</a:t>
            </a:r>
            <a:r>
              <a:rPr lang="en-US" b="true" sz="4399" spc="-202" strike="noStrike" u="none">
                <a:solidFill>
                  <a:srgbClr val="2E4D99"/>
                </a:solidFill>
                <a:latin typeface="Raleway Bold"/>
                <a:ea typeface="Raleway Bold"/>
                <a:cs typeface="Raleway Bold"/>
                <a:sym typeface="Raleway Bold"/>
              </a:rPr>
              <a:t>es de decisiones con res</a:t>
            </a:r>
            <a:r>
              <a:rPr lang="en-US" b="true" sz="4399" spc="-202" strike="noStrike" u="none">
                <a:solidFill>
                  <a:srgbClr val="2E4D99"/>
                </a:solidFill>
                <a:latin typeface="Raleway Bold"/>
                <a:ea typeface="Raleway Bold"/>
                <a:cs typeface="Raleway Bold"/>
                <a:sym typeface="Raleway Bold"/>
              </a:rPr>
              <a:t>pe</a:t>
            </a:r>
            <a:r>
              <a:rPr lang="en-US" b="true" sz="4399" spc="-202" strike="noStrike" u="none">
                <a:solidFill>
                  <a:srgbClr val="2E4D99"/>
                </a:solidFill>
                <a:latin typeface="Raleway Bold"/>
                <a:ea typeface="Raleway Bold"/>
                <a:cs typeface="Raleway Bold"/>
                <a:sym typeface="Raleway Bold"/>
              </a:rPr>
              <a:t>cto al desem</a:t>
            </a:r>
            <a:r>
              <a:rPr lang="en-US" b="true" sz="4399" spc="-202" strike="noStrike" u="none">
                <a:solidFill>
                  <a:srgbClr val="2E4D99"/>
                </a:solidFill>
                <a:latin typeface="Raleway Bold"/>
                <a:ea typeface="Raleway Bold"/>
                <a:cs typeface="Raleway Bold"/>
                <a:sym typeface="Raleway Bold"/>
              </a:rPr>
              <a:t>p</a:t>
            </a:r>
            <a:r>
              <a:rPr lang="en-US" b="true" sz="4399" spc="-202" strike="noStrike" u="none">
                <a:solidFill>
                  <a:srgbClr val="2E4D99"/>
                </a:solidFill>
                <a:latin typeface="Raleway Bold"/>
                <a:ea typeface="Raleway Bold"/>
                <a:cs typeface="Raleway Bold"/>
                <a:sym typeface="Raleway Bold"/>
              </a:rPr>
              <a:t>e</a:t>
            </a:r>
            <a:r>
              <a:rPr lang="en-US" b="true" sz="4399" spc="-202" strike="noStrike" u="none">
                <a:solidFill>
                  <a:srgbClr val="2E4D99"/>
                </a:solidFill>
                <a:latin typeface="Raleway Bold"/>
                <a:ea typeface="Raleway Bold"/>
                <a:cs typeface="Raleway Bold"/>
                <a:sym typeface="Raleway Bold"/>
              </a:rPr>
              <a:t>ñ</a:t>
            </a:r>
            <a:r>
              <a:rPr lang="en-US" b="true" sz="4399" spc="-202" strike="noStrike" u="none">
                <a:solidFill>
                  <a:srgbClr val="2E4D99"/>
                </a:solidFill>
                <a:latin typeface="Raleway Bold"/>
                <a:ea typeface="Raleway Bold"/>
                <a:cs typeface="Raleway Bold"/>
                <a:sym typeface="Raleway Bold"/>
              </a:rPr>
              <a:t>o de</a:t>
            </a:r>
            <a:r>
              <a:rPr lang="en-US" b="true" sz="4399" spc="-202" strike="noStrike" u="none">
                <a:solidFill>
                  <a:srgbClr val="2E4D99"/>
                </a:solidFill>
                <a:latin typeface="Raleway Bold"/>
                <a:ea typeface="Raleway Bold"/>
                <a:cs typeface="Raleway Bold"/>
                <a:sym typeface="Raleway Bold"/>
              </a:rPr>
              <a:t>l</a:t>
            </a:r>
            <a:r>
              <a:rPr lang="en-US" b="true" sz="4399" spc="-202" strike="noStrike" u="none">
                <a:solidFill>
                  <a:srgbClr val="2E4D99"/>
                </a:solidFill>
                <a:latin typeface="Raleway Bold"/>
                <a:ea typeface="Raleway Bold"/>
                <a:cs typeface="Raleway Bold"/>
                <a:sym typeface="Raleway Bold"/>
              </a:rPr>
              <a:t> sistema de</a:t>
            </a:r>
            <a:r>
              <a:rPr lang="en-US" b="true" sz="4399" spc="-202" strike="noStrike" u="none">
                <a:solidFill>
                  <a:srgbClr val="2E4D99"/>
                </a:solidFill>
                <a:latin typeface="Raleway Bold"/>
                <a:ea typeface="Raleway Bold"/>
                <a:cs typeface="Raleway Bold"/>
                <a:sym typeface="Raleway Bold"/>
              </a:rPr>
              <a:t> t</a:t>
            </a:r>
            <a:r>
              <a:rPr lang="en-US" b="true" sz="4399" spc="-202" strike="noStrike" u="none">
                <a:solidFill>
                  <a:srgbClr val="2E4D99"/>
                </a:solidFill>
                <a:latin typeface="Raleway Bold"/>
                <a:ea typeface="Raleway Bold"/>
                <a:cs typeface="Raleway Bold"/>
                <a:sym typeface="Raleway Bold"/>
              </a:rPr>
              <a:t>rans</a:t>
            </a:r>
            <a:r>
              <a:rPr lang="en-US" b="true" sz="4399" spc="-202" strike="noStrike" u="none">
                <a:solidFill>
                  <a:srgbClr val="2E4D99"/>
                </a:solidFill>
                <a:latin typeface="Raleway Bold"/>
                <a:ea typeface="Raleway Bold"/>
                <a:cs typeface="Raleway Bold"/>
                <a:sym typeface="Raleway Bold"/>
              </a:rPr>
              <a:t>p</a:t>
            </a:r>
            <a:r>
              <a:rPr lang="en-US" b="true" sz="4399" spc="-202" strike="noStrike" u="none">
                <a:solidFill>
                  <a:srgbClr val="2E4D99"/>
                </a:solidFill>
                <a:latin typeface="Raleway Bold"/>
                <a:ea typeface="Raleway Bold"/>
                <a:cs typeface="Raleway Bold"/>
                <a:sym typeface="Raleway Bold"/>
              </a:rPr>
              <a:t>o</a:t>
            </a:r>
            <a:r>
              <a:rPr lang="en-US" b="true" sz="4399" spc="-202" strike="noStrike" u="none">
                <a:solidFill>
                  <a:srgbClr val="2E4D99"/>
                </a:solidFill>
                <a:latin typeface="Raleway Bold"/>
                <a:ea typeface="Raleway Bold"/>
                <a:cs typeface="Raleway Bold"/>
                <a:sym typeface="Raleway Bold"/>
              </a:rPr>
              <a:t>rt</a:t>
            </a:r>
            <a:r>
              <a:rPr lang="en-US" b="true" sz="4399" spc="-202" strike="noStrike" u="none">
                <a:solidFill>
                  <a:srgbClr val="2E4D99"/>
                </a:solidFill>
                <a:latin typeface="Raleway Bold"/>
                <a:ea typeface="Raleway Bold"/>
                <a:cs typeface="Raleway Bold"/>
                <a:sym typeface="Raleway Bold"/>
              </a:rPr>
              <a:t>e</a:t>
            </a:r>
            <a:r>
              <a:rPr lang="en-US" b="true" sz="4399" spc="-202" strike="noStrike" u="none">
                <a:solidFill>
                  <a:srgbClr val="2E4D99"/>
                </a:solidFill>
                <a:latin typeface="Raleway Medium"/>
                <a:ea typeface="Raleway Medium"/>
                <a:cs typeface="Raleway Medium"/>
                <a:sym typeface="Raleway Medium"/>
              </a:rPr>
              <a:t>, in</a:t>
            </a:r>
            <a:r>
              <a:rPr lang="en-US" b="true" sz="4399" spc="-202" strike="noStrike" u="none">
                <a:solidFill>
                  <a:srgbClr val="2E4D99"/>
                </a:solidFill>
                <a:latin typeface="Raleway Medium"/>
                <a:ea typeface="Raleway Medium"/>
                <a:cs typeface="Raleway Medium"/>
                <a:sym typeface="Raleway Medium"/>
              </a:rPr>
              <a:t>c</a:t>
            </a:r>
            <a:r>
              <a:rPr lang="en-US" b="true" sz="4399" spc="-202" strike="noStrike" u="none">
                <a:solidFill>
                  <a:srgbClr val="2E4D99"/>
                </a:solidFill>
                <a:latin typeface="Raleway Medium"/>
                <a:ea typeface="Raleway Medium"/>
                <a:cs typeface="Raleway Medium"/>
                <a:sym typeface="Raleway Medium"/>
              </a:rPr>
              <a:t>luy</a:t>
            </a:r>
            <a:r>
              <a:rPr lang="en-US" b="true" sz="4399" spc="-202" strike="noStrike" u="none">
                <a:solidFill>
                  <a:srgbClr val="2E4D99"/>
                </a:solidFill>
                <a:latin typeface="Raleway Medium"/>
                <a:ea typeface="Raleway Medium"/>
                <a:cs typeface="Raleway Medium"/>
                <a:sym typeface="Raleway Medium"/>
              </a:rPr>
              <a:t>en</a:t>
            </a:r>
            <a:r>
              <a:rPr lang="en-US" b="true" sz="4399" spc="-202" strike="noStrike" u="none">
                <a:solidFill>
                  <a:srgbClr val="2E4D99"/>
                </a:solidFill>
                <a:latin typeface="Raleway Medium"/>
                <a:ea typeface="Raleway Medium"/>
                <a:cs typeface="Raleway Medium"/>
                <a:sym typeface="Raleway Medium"/>
              </a:rPr>
              <a:t>d</a:t>
            </a:r>
            <a:r>
              <a:rPr lang="en-US" b="true" sz="4399" spc="-202" strike="noStrike" u="none">
                <a:solidFill>
                  <a:srgbClr val="2E4D99"/>
                </a:solidFill>
                <a:latin typeface="Raleway Medium"/>
                <a:ea typeface="Raleway Medium"/>
                <a:cs typeface="Raleway Medium"/>
                <a:sym typeface="Raleway Medium"/>
              </a:rPr>
              <a:t>o aspecto</a:t>
            </a:r>
            <a:r>
              <a:rPr lang="en-US" b="true" sz="4399" spc="-202" strike="noStrike" u="none">
                <a:solidFill>
                  <a:srgbClr val="2E4D99"/>
                </a:solidFill>
                <a:latin typeface="Raleway Medium"/>
                <a:ea typeface="Raleway Medium"/>
                <a:cs typeface="Raleway Medium"/>
                <a:sym typeface="Raleway Medium"/>
              </a:rPr>
              <a:t>s</a:t>
            </a:r>
            <a:r>
              <a:rPr lang="en-US" b="true" sz="4399" spc="-202" strike="noStrike" u="none">
                <a:solidFill>
                  <a:srgbClr val="2E4D99"/>
                </a:solidFill>
                <a:latin typeface="Raleway Medium"/>
                <a:ea typeface="Raleway Medium"/>
                <a:cs typeface="Raleway Medium"/>
                <a:sym typeface="Raleway Medium"/>
              </a:rPr>
              <a:t> </a:t>
            </a:r>
            <a:r>
              <a:rPr lang="en-US" b="true" sz="4399" spc="-202" strike="noStrike" u="none">
                <a:solidFill>
                  <a:srgbClr val="2E4D99"/>
                </a:solidFill>
                <a:latin typeface="Raleway Medium"/>
                <a:ea typeface="Raleway Medium"/>
                <a:cs typeface="Raleway Medium"/>
                <a:sym typeface="Raleway Medium"/>
              </a:rPr>
              <a:t>co</a:t>
            </a:r>
            <a:r>
              <a:rPr lang="en-US" b="true" sz="4399" spc="-202" strike="noStrike" u="none">
                <a:solidFill>
                  <a:srgbClr val="2E4D99"/>
                </a:solidFill>
                <a:latin typeface="Raleway Medium"/>
                <a:ea typeface="Raleway Medium"/>
                <a:cs typeface="Raleway Medium"/>
                <a:sym typeface="Raleway Medium"/>
              </a:rPr>
              <a:t>m</a:t>
            </a:r>
            <a:r>
              <a:rPr lang="en-US" b="true" sz="4399" spc="-202" strike="noStrike" u="none">
                <a:solidFill>
                  <a:srgbClr val="2E4D99"/>
                </a:solidFill>
                <a:latin typeface="Raleway Medium"/>
                <a:ea typeface="Raleway Medium"/>
                <a:cs typeface="Raleway Medium"/>
                <a:sym typeface="Raleway Medium"/>
              </a:rPr>
              <a:t>o</a:t>
            </a:r>
            <a:r>
              <a:rPr lang="en-US" b="true" sz="4399" spc="-202" strike="noStrike" u="none">
                <a:solidFill>
                  <a:srgbClr val="2E4D99"/>
                </a:solidFill>
                <a:latin typeface="Raleway Medium"/>
                <a:ea typeface="Raleway Medium"/>
                <a:cs typeface="Raleway Medium"/>
                <a:sym typeface="Raleway Medium"/>
              </a:rPr>
              <a:t> </a:t>
            </a:r>
            <a:r>
              <a:rPr lang="en-US" b="true" sz="4399" spc="-202" strike="noStrike" u="none">
                <a:solidFill>
                  <a:srgbClr val="2E4D99"/>
                </a:solidFill>
                <a:latin typeface="Raleway Medium"/>
                <a:ea typeface="Raleway Medium"/>
                <a:cs typeface="Raleway Medium"/>
                <a:sym typeface="Raleway Medium"/>
              </a:rPr>
              <a:t>l</a:t>
            </a:r>
            <a:r>
              <a:rPr lang="en-US" b="true" sz="4399" spc="-202" strike="noStrike" u="none">
                <a:solidFill>
                  <a:srgbClr val="2E4D99"/>
                </a:solidFill>
                <a:latin typeface="Raleway Medium"/>
                <a:ea typeface="Raleway Medium"/>
                <a:cs typeface="Raleway Medium"/>
                <a:sym typeface="Raleway Medium"/>
              </a:rPr>
              <a:t>a reducción de acci</a:t>
            </a:r>
            <a:r>
              <a:rPr lang="en-US" b="true" sz="4399" spc="-202" strike="noStrike" u="none">
                <a:solidFill>
                  <a:srgbClr val="2E4D99"/>
                </a:solidFill>
                <a:latin typeface="Raleway Medium"/>
                <a:ea typeface="Raleway Medium"/>
                <a:cs typeface="Raleway Medium"/>
                <a:sym typeface="Raleway Medium"/>
              </a:rPr>
              <a:t>de</a:t>
            </a:r>
            <a:r>
              <a:rPr lang="en-US" b="true" sz="4399" spc="-202" strike="noStrike" u="none">
                <a:solidFill>
                  <a:srgbClr val="2E4D99"/>
                </a:solidFill>
                <a:latin typeface="Raleway Medium"/>
                <a:ea typeface="Raleway Medium"/>
                <a:cs typeface="Raleway Medium"/>
                <a:sym typeface="Raleway Medium"/>
              </a:rPr>
              <a:t>ntes</a:t>
            </a:r>
            <a:r>
              <a:rPr lang="en-US" b="true" sz="4399" spc="-202" strike="noStrike" u="none">
                <a:solidFill>
                  <a:srgbClr val="2E4D99"/>
                </a:solidFill>
                <a:latin typeface="Raleway Medium"/>
                <a:ea typeface="Raleway Medium"/>
                <a:cs typeface="Raleway Medium"/>
                <a:sym typeface="Raleway Medium"/>
              </a:rPr>
              <a:t>,</a:t>
            </a:r>
            <a:r>
              <a:rPr lang="en-US" b="true" sz="4399" spc="-202" strike="noStrike" u="none">
                <a:solidFill>
                  <a:srgbClr val="2E4D99"/>
                </a:solidFill>
                <a:latin typeface="Raleway Medium"/>
                <a:ea typeface="Raleway Medium"/>
                <a:cs typeface="Raleway Medium"/>
                <a:sym typeface="Raleway Medium"/>
              </a:rPr>
              <a:t> eficien</a:t>
            </a:r>
            <a:r>
              <a:rPr lang="en-US" b="true" sz="4399" spc="-202" strike="noStrike" u="none">
                <a:solidFill>
                  <a:srgbClr val="2E4D99"/>
                </a:solidFill>
                <a:latin typeface="Raleway Medium"/>
                <a:ea typeface="Raleway Medium"/>
                <a:cs typeface="Raleway Medium"/>
                <a:sym typeface="Raleway Medium"/>
              </a:rPr>
              <a:t>ci</a:t>
            </a:r>
            <a:r>
              <a:rPr lang="en-US" b="true" sz="4399" spc="-202" strike="noStrike" u="none">
                <a:solidFill>
                  <a:srgbClr val="2E4D99"/>
                </a:solidFill>
                <a:latin typeface="Raleway Medium"/>
                <a:ea typeface="Raleway Medium"/>
                <a:cs typeface="Raleway Medium"/>
                <a:sym typeface="Raleway Medium"/>
              </a:rPr>
              <a:t>a en la inversión, mejora de infraestructura </a:t>
            </a:r>
            <a:r>
              <a:rPr lang="en-US" b="true" sz="4399" spc="-202" strike="noStrike" u="none">
                <a:solidFill>
                  <a:srgbClr val="2E4D99"/>
                </a:solidFill>
                <a:latin typeface="Raleway Medium"/>
                <a:ea typeface="Raleway Medium"/>
                <a:cs typeface="Raleway Medium"/>
                <a:sym typeface="Raleway Medium"/>
              </a:rPr>
              <a:t>y</a:t>
            </a:r>
            <a:r>
              <a:rPr lang="en-US" b="true" sz="4399" spc="-202" strike="noStrike" u="none">
                <a:solidFill>
                  <a:srgbClr val="2E4D99"/>
                </a:solidFill>
                <a:latin typeface="Raleway Medium"/>
                <a:ea typeface="Raleway Medium"/>
                <a:cs typeface="Raleway Medium"/>
                <a:sym typeface="Raleway Medium"/>
              </a:rPr>
              <a:t> per</a:t>
            </a:r>
            <a:r>
              <a:rPr lang="en-US" b="true" sz="4399" spc="-202" strike="noStrike" u="none">
                <a:solidFill>
                  <a:srgbClr val="2E4D99"/>
                </a:solidFill>
                <a:latin typeface="Raleway Medium"/>
                <a:ea typeface="Raleway Medium"/>
                <a:cs typeface="Raleway Medium"/>
                <a:sym typeface="Raleway Medium"/>
              </a:rPr>
              <a:t>c</a:t>
            </a:r>
            <a:r>
              <a:rPr lang="en-US" b="true" sz="4399" spc="-202" strike="noStrike" u="none">
                <a:solidFill>
                  <a:srgbClr val="2E4D99"/>
                </a:solidFill>
                <a:latin typeface="Raleway Medium"/>
                <a:ea typeface="Raleway Medium"/>
                <a:cs typeface="Raleway Medium"/>
                <a:sym typeface="Raleway Medium"/>
              </a:rPr>
              <a:t>e</a:t>
            </a:r>
            <a:r>
              <a:rPr lang="en-US" b="true" sz="4399" spc="-202" strike="noStrike" u="none">
                <a:solidFill>
                  <a:srgbClr val="2E4D99"/>
                </a:solidFill>
                <a:latin typeface="Raleway Medium"/>
                <a:ea typeface="Raleway Medium"/>
                <a:cs typeface="Raleway Medium"/>
                <a:sym typeface="Raleway Medium"/>
              </a:rPr>
              <a:t>p</a:t>
            </a:r>
            <a:r>
              <a:rPr lang="en-US" b="true" sz="4399" spc="-202" strike="noStrike" u="none">
                <a:solidFill>
                  <a:srgbClr val="2E4D99"/>
                </a:solidFill>
                <a:latin typeface="Raleway Medium"/>
                <a:ea typeface="Raleway Medium"/>
                <a:cs typeface="Raleway Medium"/>
                <a:sym typeface="Raleway Medium"/>
              </a:rPr>
              <a:t>ci</a:t>
            </a:r>
            <a:r>
              <a:rPr lang="en-US" b="true" sz="4399" spc="-202" strike="noStrike" u="none">
                <a:solidFill>
                  <a:srgbClr val="2E4D99"/>
                </a:solidFill>
                <a:latin typeface="Raleway Medium"/>
                <a:ea typeface="Raleway Medium"/>
                <a:cs typeface="Raleway Medium"/>
                <a:sym typeface="Raleway Medium"/>
              </a:rPr>
              <a:t>ón</a:t>
            </a:r>
            <a:r>
              <a:rPr lang="en-US" b="true" sz="4399" spc="-202" strike="noStrike" u="none">
                <a:solidFill>
                  <a:srgbClr val="2E4D99"/>
                </a:solidFill>
                <a:latin typeface="Raleway Medium"/>
                <a:ea typeface="Raleway Medium"/>
                <a:cs typeface="Raleway Medium"/>
                <a:sym typeface="Raleway Medium"/>
              </a:rPr>
              <a:t> ciudadan</a:t>
            </a:r>
            <a:r>
              <a:rPr lang="en-US" b="true" sz="4399" spc="-202" strike="noStrike" u="none">
                <a:solidFill>
                  <a:srgbClr val="2E4D99"/>
                </a:solidFill>
                <a:latin typeface="Raleway Medium"/>
                <a:ea typeface="Raleway Medium"/>
                <a:cs typeface="Raleway Medium"/>
                <a:sym typeface="Raleway Medium"/>
              </a:rPr>
              <a:t>a. Es</a:t>
            </a:r>
            <a:r>
              <a:rPr lang="en-US" b="true" sz="4399" spc="-202" strike="noStrike" u="none">
                <a:solidFill>
                  <a:srgbClr val="2E4D99"/>
                </a:solidFill>
                <a:latin typeface="Raleway Medium"/>
                <a:ea typeface="Raleway Medium"/>
                <a:cs typeface="Raleway Medium"/>
                <a:sym typeface="Raleway Medium"/>
              </a:rPr>
              <a:t>te in</a:t>
            </a:r>
            <a:r>
              <a:rPr lang="en-US" b="true" sz="4399" spc="-202" strike="noStrike" u="none">
                <a:solidFill>
                  <a:srgbClr val="2E4D99"/>
                </a:solidFill>
                <a:latin typeface="Raleway Medium"/>
                <a:ea typeface="Raleway Medium"/>
                <a:cs typeface="Raleway Medium"/>
                <a:sym typeface="Raleway Medium"/>
              </a:rPr>
              <a:t>dic</a:t>
            </a:r>
            <a:r>
              <a:rPr lang="en-US" b="true" sz="4399" spc="-202" strike="noStrike" u="none">
                <a:solidFill>
                  <a:srgbClr val="2E4D99"/>
                </a:solidFill>
                <a:latin typeface="Raleway Medium"/>
                <a:ea typeface="Raleway Medium"/>
                <a:cs typeface="Raleway Medium"/>
                <a:sym typeface="Raleway Medium"/>
              </a:rPr>
              <a:t>ador refleja el i</a:t>
            </a:r>
            <a:r>
              <a:rPr lang="en-US" b="true" sz="4399" spc="-202" strike="noStrike" u="none">
                <a:solidFill>
                  <a:srgbClr val="2E4D99"/>
                </a:solidFill>
                <a:latin typeface="Raleway Medium"/>
                <a:ea typeface="Raleway Medium"/>
                <a:cs typeface="Raleway Medium"/>
                <a:sym typeface="Raleway Medium"/>
              </a:rPr>
              <a:t>mp</a:t>
            </a:r>
            <a:r>
              <a:rPr lang="en-US" b="true" sz="4399" spc="-202" strike="noStrike" u="none">
                <a:solidFill>
                  <a:srgbClr val="2E4D99"/>
                </a:solidFill>
                <a:latin typeface="Raleway Medium"/>
                <a:ea typeface="Raleway Medium"/>
                <a:cs typeface="Raleway Medium"/>
                <a:sym typeface="Raleway Medium"/>
              </a:rPr>
              <a:t>acto de las</a:t>
            </a:r>
            <a:r>
              <a:rPr lang="en-US" b="true" sz="4399" spc="-202" strike="noStrike" u="none">
                <a:solidFill>
                  <a:srgbClr val="2E4D99"/>
                </a:solidFill>
                <a:latin typeface="Raleway Medium"/>
                <a:ea typeface="Raleway Medium"/>
                <a:cs typeface="Raleway Medium"/>
                <a:sym typeface="Raleway Medium"/>
              </a:rPr>
              <a:t> </a:t>
            </a:r>
            <a:r>
              <a:rPr lang="en-US" b="true" sz="4399" spc="-202" strike="noStrike" u="none">
                <a:solidFill>
                  <a:srgbClr val="2E4D99"/>
                </a:solidFill>
                <a:latin typeface="Raleway Medium"/>
                <a:ea typeface="Raleway Medium"/>
                <a:cs typeface="Raleway Medium"/>
                <a:sym typeface="Raleway Medium"/>
              </a:rPr>
              <a:t>po</a:t>
            </a:r>
            <a:r>
              <a:rPr lang="en-US" b="true" sz="4399" spc="-202" strike="noStrike" u="none">
                <a:solidFill>
                  <a:srgbClr val="2E4D99"/>
                </a:solidFill>
                <a:latin typeface="Raleway Medium"/>
                <a:ea typeface="Raleway Medium"/>
                <a:cs typeface="Raleway Medium"/>
                <a:sym typeface="Raleway Medium"/>
              </a:rPr>
              <a:t>lí</a:t>
            </a:r>
            <a:r>
              <a:rPr lang="en-US" b="true" sz="4399" spc="-202" strike="noStrike" u="none">
                <a:solidFill>
                  <a:srgbClr val="2E4D99"/>
                </a:solidFill>
                <a:latin typeface="Raleway Medium"/>
                <a:ea typeface="Raleway Medium"/>
                <a:cs typeface="Raleway Medium"/>
                <a:sym typeface="Raleway Medium"/>
              </a:rPr>
              <a:t>tic</a:t>
            </a:r>
            <a:r>
              <a:rPr lang="en-US" b="true" sz="4399" spc="-202" strike="noStrike" u="none">
                <a:solidFill>
                  <a:srgbClr val="2E4D99"/>
                </a:solidFill>
                <a:latin typeface="Raleway Medium"/>
                <a:ea typeface="Raleway Medium"/>
                <a:cs typeface="Raleway Medium"/>
                <a:sym typeface="Raleway Medium"/>
              </a:rPr>
              <a:t>as</a:t>
            </a:r>
            <a:r>
              <a:rPr lang="en-US" b="true" sz="4399" spc="-202" strike="noStrike" u="none">
                <a:solidFill>
                  <a:srgbClr val="2E4D99"/>
                </a:solidFill>
                <a:latin typeface="Raleway Medium"/>
                <a:ea typeface="Raleway Medium"/>
                <a:cs typeface="Raleway Medium"/>
                <a:sym typeface="Raleway Medium"/>
              </a:rPr>
              <a:t> implementa</a:t>
            </a:r>
            <a:r>
              <a:rPr lang="en-US" b="true" sz="4399" spc="-202" strike="noStrike" u="none">
                <a:solidFill>
                  <a:srgbClr val="2E4D99"/>
                </a:solidFill>
                <a:latin typeface="Raleway Medium"/>
                <a:ea typeface="Raleway Medium"/>
                <a:cs typeface="Raleway Medium"/>
                <a:sym typeface="Raleway Medium"/>
              </a:rPr>
              <a:t>da</a:t>
            </a:r>
            <a:r>
              <a:rPr lang="en-US" b="true" sz="4399" spc="-202" strike="noStrike" u="none">
                <a:solidFill>
                  <a:srgbClr val="2E4D99"/>
                </a:solidFill>
                <a:latin typeface="Raleway Medium"/>
                <a:ea typeface="Raleway Medium"/>
                <a:cs typeface="Raleway Medium"/>
                <a:sym typeface="Raleway Medium"/>
              </a:rPr>
              <a:t>s, faci</a:t>
            </a:r>
            <a:r>
              <a:rPr lang="en-US" b="true" sz="4399" spc="-202" strike="noStrike" u="none">
                <a:solidFill>
                  <a:srgbClr val="2E4D99"/>
                </a:solidFill>
                <a:latin typeface="Raleway Medium"/>
                <a:ea typeface="Raleway Medium"/>
                <a:cs typeface="Raleway Medium"/>
                <a:sym typeface="Raleway Medium"/>
              </a:rPr>
              <a:t>li</a:t>
            </a:r>
            <a:r>
              <a:rPr lang="en-US" b="true" sz="4399" spc="-202" strike="noStrike" u="none">
                <a:solidFill>
                  <a:srgbClr val="2E4D99"/>
                </a:solidFill>
                <a:latin typeface="Raleway Medium"/>
                <a:ea typeface="Raleway Medium"/>
                <a:cs typeface="Raleway Medium"/>
                <a:sym typeface="Raleway Medium"/>
              </a:rPr>
              <a:t>t</a:t>
            </a:r>
            <a:r>
              <a:rPr lang="en-US" b="true" sz="4399" spc="-202" strike="noStrike" u="none">
                <a:solidFill>
                  <a:srgbClr val="2E4D99"/>
                </a:solidFill>
                <a:latin typeface="Raleway Medium"/>
                <a:ea typeface="Raleway Medium"/>
                <a:cs typeface="Raleway Medium"/>
                <a:sym typeface="Raleway Medium"/>
              </a:rPr>
              <a:t>a l</a:t>
            </a:r>
            <a:r>
              <a:rPr lang="en-US" b="true" sz="4399" spc="-202" strike="noStrike" u="none">
                <a:solidFill>
                  <a:srgbClr val="2E4D99"/>
                </a:solidFill>
                <a:latin typeface="Raleway Medium"/>
                <a:ea typeface="Raleway Medium"/>
                <a:cs typeface="Raleway Medium"/>
                <a:sym typeface="Raleway Medium"/>
              </a:rPr>
              <a:t>a rendición de cuentas y orienta la pla</a:t>
            </a:r>
            <a:r>
              <a:rPr lang="en-US" b="true" sz="4399" spc="-202" strike="noStrike" u="none">
                <a:solidFill>
                  <a:srgbClr val="2E4D99"/>
                </a:solidFill>
                <a:latin typeface="Raleway Medium"/>
                <a:ea typeface="Raleway Medium"/>
                <a:cs typeface="Raleway Medium"/>
                <a:sym typeface="Raleway Medium"/>
              </a:rPr>
              <a:t>n</a:t>
            </a:r>
            <a:r>
              <a:rPr lang="en-US" b="true" sz="4399" spc="-202" strike="noStrike" u="none">
                <a:solidFill>
                  <a:srgbClr val="2E4D99"/>
                </a:solidFill>
                <a:latin typeface="Raleway Medium"/>
                <a:ea typeface="Raleway Medium"/>
                <a:cs typeface="Raleway Medium"/>
                <a:sym typeface="Raleway Medium"/>
              </a:rPr>
              <a:t>i</a:t>
            </a:r>
            <a:r>
              <a:rPr lang="en-US" b="true" sz="4399" spc="-202" strike="noStrike" u="none">
                <a:solidFill>
                  <a:srgbClr val="2E4D99"/>
                </a:solidFill>
                <a:latin typeface="Raleway Medium"/>
                <a:ea typeface="Raleway Medium"/>
                <a:cs typeface="Raleway Medium"/>
                <a:sym typeface="Raleway Medium"/>
              </a:rPr>
              <a:t>fic</a:t>
            </a:r>
            <a:r>
              <a:rPr lang="en-US" b="true" sz="4399" spc="-202" strike="noStrike" u="none">
                <a:solidFill>
                  <a:srgbClr val="2E4D99"/>
                </a:solidFill>
                <a:latin typeface="Raleway Medium"/>
                <a:ea typeface="Raleway Medium"/>
                <a:cs typeface="Raleway Medium"/>
                <a:sym typeface="Raleway Medium"/>
              </a:rPr>
              <a:t>ación es</a:t>
            </a:r>
            <a:r>
              <a:rPr lang="en-US" b="true" sz="4399" spc="-202" strike="noStrike" u="none">
                <a:solidFill>
                  <a:srgbClr val="2E4D99"/>
                </a:solidFill>
                <a:latin typeface="Raleway Medium"/>
                <a:ea typeface="Raleway Medium"/>
                <a:cs typeface="Raleway Medium"/>
                <a:sym typeface="Raleway Medium"/>
              </a:rPr>
              <a:t>t</a:t>
            </a:r>
            <a:r>
              <a:rPr lang="en-US" b="true" sz="4399" spc="-202" strike="noStrike" u="none">
                <a:solidFill>
                  <a:srgbClr val="2E4D99"/>
                </a:solidFill>
                <a:latin typeface="Raleway Medium"/>
                <a:ea typeface="Raleway Medium"/>
                <a:cs typeface="Raleway Medium"/>
                <a:sym typeface="Raleway Medium"/>
              </a:rPr>
              <a:t>r</a:t>
            </a:r>
            <a:r>
              <a:rPr lang="en-US" b="true" sz="4399" spc="-202" strike="noStrike" u="none">
                <a:solidFill>
                  <a:srgbClr val="2E4D99"/>
                </a:solidFill>
                <a:latin typeface="Raleway Medium"/>
                <a:ea typeface="Raleway Medium"/>
                <a:cs typeface="Raleway Medium"/>
                <a:sym typeface="Raleway Medium"/>
              </a:rPr>
              <a:t>atég</a:t>
            </a:r>
            <a:r>
              <a:rPr lang="en-US" b="true" sz="4399" spc="-202" strike="noStrike" u="none">
                <a:solidFill>
                  <a:srgbClr val="2E4D99"/>
                </a:solidFill>
                <a:latin typeface="Raleway Medium"/>
                <a:ea typeface="Raleway Medium"/>
                <a:cs typeface="Raleway Medium"/>
                <a:sym typeface="Raleway Medium"/>
              </a:rPr>
              <a:t>ic</a:t>
            </a:r>
            <a:r>
              <a:rPr lang="en-US" b="true" sz="4399" spc="-202" strike="noStrike" u="none">
                <a:solidFill>
                  <a:srgbClr val="2E4D99"/>
                </a:solidFill>
                <a:latin typeface="Raleway Medium"/>
                <a:ea typeface="Raleway Medium"/>
                <a:cs typeface="Raleway Medium"/>
                <a:sym typeface="Raleway Medium"/>
              </a:rPr>
              <a:t>a</a:t>
            </a:r>
            <a:r>
              <a:rPr lang="en-US" b="true" sz="4399" spc="-202" strike="noStrike" u="none">
                <a:solidFill>
                  <a:srgbClr val="2E4D99"/>
                </a:solidFill>
                <a:latin typeface="Raleway Medium"/>
                <a:ea typeface="Raleway Medium"/>
                <a:cs typeface="Raleway Medium"/>
                <a:sym typeface="Raleway Medium"/>
              </a:rPr>
              <a:t> </a:t>
            </a:r>
            <a:r>
              <a:rPr lang="en-US" b="true" sz="4399" spc="-202" strike="noStrike" u="none">
                <a:solidFill>
                  <a:srgbClr val="2E4D99"/>
                </a:solidFill>
                <a:latin typeface="Raleway Medium"/>
                <a:ea typeface="Raleway Medium"/>
                <a:cs typeface="Raleway Medium"/>
                <a:sym typeface="Raleway Medium"/>
              </a:rPr>
              <a:t>a</a:t>
            </a:r>
            <a:r>
              <a:rPr lang="en-US" b="true" sz="4399" spc="-202" strike="noStrike" u="none">
                <a:solidFill>
                  <a:srgbClr val="2E4D99"/>
                </a:solidFill>
                <a:latin typeface="Raleway Medium"/>
                <a:ea typeface="Raleway Medium"/>
                <a:cs typeface="Raleway Medium"/>
                <a:sym typeface="Raleway Medium"/>
              </a:rPr>
              <a:t> </a:t>
            </a:r>
            <a:r>
              <a:rPr lang="en-US" b="true" sz="4399" spc="-202" strike="noStrike" u="none">
                <a:solidFill>
                  <a:srgbClr val="2E4D99"/>
                </a:solidFill>
                <a:latin typeface="Raleway Medium"/>
                <a:ea typeface="Raleway Medium"/>
                <a:cs typeface="Raleway Medium"/>
                <a:sym typeface="Raleway Medium"/>
              </a:rPr>
              <a:t>nive</a:t>
            </a:r>
            <a:r>
              <a:rPr lang="en-US" b="true" sz="4399" spc="-202" strike="noStrike" u="none">
                <a:solidFill>
                  <a:srgbClr val="2E4D99"/>
                </a:solidFill>
                <a:latin typeface="Raleway Medium"/>
                <a:ea typeface="Raleway Medium"/>
                <a:cs typeface="Raleway Medium"/>
                <a:sym typeface="Raleway Medium"/>
              </a:rPr>
              <a:t>l institucional, asegur</a:t>
            </a:r>
            <a:r>
              <a:rPr lang="en-US" b="true" sz="4399" spc="-202" strike="noStrike" u="none">
                <a:solidFill>
                  <a:srgbClr val="2E4D99"/>
                </a:solidFill>
                <a:latin typeface="Raleway Medium"/>
                <a:ea typeface="Raleway Medium"/>
                <a:cs typeface="Raleway Medium"/>
                <a:sym typeface="Raleway Medium"/>
              </a:rPr>
              <a:t>a</a:t>
            </a:r>
            <a:r>
              <a:rPr lang="en-US" b="true" sz="4399" spc="-202" strike="noStrike" u="none">
                <a:solidFill>
                  <a:srgbClr val="2E4D99"/>
                </a:solidFill>
                <a:latin typeface="Raleway Medium"/>
                <a:ea typeface="Raleway Medium"/>
                <a:cs typeface="Raleway Medium"/>
                <a:sym typeface="Raleway Medium"/>
              </a:rPr>
              <a:t>ndo que las acciones estén alineada</a:t>
            </a:r>
            <a:r>
              <a:rPr lang="en-US" b="true" sz="4399" spc="-202" strike="noStrike" u="none">
                <a:solidFill>
                  <a:srgbClr val="2E4D99"/>
                </a:solidFill>
                <a:latin typeface="Raleway Medium"/>
                <a:ea typeface="Raleway Medium"/>
                <a:cs typeface="Raleway Medium"/>
                <a:sym typeface="Raleway Medium"/>
              </a:rPr>
              <a:t>s</a:t>
            </a:r>
            <a:r>
              <a:rPr lang="en-US" b="true" sz="4399" spc="-202" strike="noStrike" u="none">
                <a:solidFill>
                  <a:srgbClr val="2E4D99"/>
                </a:solidFill>
                <a:latin typeface="Raleway Medium"/>
                <a:ea typeface="Raleway Medium"/>
                <a:cs typeface="Raleway Medium"/>
                <a:sym typeface="Raleway Medium"/>
              </a:rPr>
              <a:t> con los objetivos gubernamentales y contribuyan a una ges</a:t>
            </a:r>
            <a:r>
              <a:rPr lang="en-US" b="true" sz="4399" spc="-202" strike="noStrike" u="none">
                <a:solidFill>
                  <a:srgbClr val="2E4D99"/>
                </a:solidFill>
                <a:latin typeface="Raleway Medium"/>
                <a:ea typeface="Raleway Medium"/>
                <a:cs typeface="Raleway Medium"/>
                <a:sym typeface="Raleway Medium"/>
              </a:rPr>
              <a:t>tión púb</a:t>
            </a:r>
            <a:r>
              <a:rPr lang="en-US" b="true" sz="4399" spc="-202" strike="noStrike" u="none">
                <a:solidFill>
                  <a:srgbClr val="2E4D99"/>
                </a:solidFill>
                <a:latin typeface="Raleway Medium"/>
                <a:ea typeface="Raleway Medium"/>
                <a:cs typeface="Raleway Medium"/>
                <a:sym typeface="Raleway Medium"/>
              </a:rPr>
              <a:t>l</a:t>
            </a:r>
            <a:r>
              <a:rPr lang="en-US" b="true" sz="4399" spc="-202" strike="noStrike" u="none">
                <a:solidFill>
                  <a:srgbClr val="2E4D99"/>
                </a:solidFill>
                <a:latin typeface="Raleway Medium"/>
                <a:ea typeface="Raleway Medium"/>
                <a:cs typeface="Raleway Medium"/>
                <a:sym typeface="Raleway Medium"/>
              </a:rPr>
              <a:t>ic</a:t>
            </a:r>
            <a:r>
              <a:rPr lang="en-US" b="true" sz="4399" spc="-202" strike="noStrike" u="none">
                <a:solidFill>
                  <a:srgbClr val="2E4D99"/>
                </a:solidFill>
                <a:latin typeface="Raleway Medium"/>
                <a:ea typeface="Raleway Medium"/>
                <a:cs typeface="Raleway Medium"/>
                <a:sym typeface="Raleway Medium"/>
              </a:rPr>
              <a:t>a más efectiva y trans</a:t>
            </a:r>
            <a:r>
              <a:rPr lang="en-US" b="true" sz="4399" spc="-202" strike="noStrike" u="none">
                <a:solidFill>
                  <a:srgbClr val="2E4D99"/>
                </a:solidFill>
                <a:latin typeface="Raleway Medium"/>
                <a:ea typeface="Raleway Medium"/>
                <a:cs typeface="Raleway Medium"/>
                <a:sym typeface="Raleway Medium"/>
              </a:rPr>
              <a:t>par</a:t>
            </a:r>
            <a:r>
              <a:rPr lang="en-US" b="true" sz="4399" spc="-202" strike="noStrike" u="none">
                <a:solidFill>
                  <a:srgbClr val="2E4D99"/>
                </a:solidFill>
                <a:latin typeface="Raleway Medium"/>
                <a:ea typeface="Raleway Medium"/>
                <a:cs typeface="Raleway Medium"/>
                <a:sym typeface="Raleway Medium"/>
              </a:rPr>
              <a:t>ente.</a:t>
            </a:r>
          </a:p>
        </p:txBody>
      </p:sp>
      <p:sp>
        <p:nvSpPr>
          <p:cNvPr name="TextBox 5" id="5"/>
          <p:cNvSpPr txBox="true"/>
          <p:nvPr/>
        </p:nvSpPr>
        <p:spPr>
          <a:xfrm rot="0">
            <a:off x="6095352" y="155575"/>
            <a:ext cx="4338955"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004AAD"/>
                </a:solidFill>
                <a:latin typeface="Raleway Bold"/>
                <a:ea typeface="Raleway Bold"/>
                <a:cs typeface="Raleway Bold"/>
                <a:sym typeface="Raleway Bold"/>
              </a:rPr>
              <a:t>JUSTIFICACION</a:t>
            </a:r>
          </a:p>
        </p:txBody>
      </p:sp>
    </p:spTree>
  </p:cSld>
  <p:clrMapOvr>
    <a:masterClrMapping/>
  </p:clrMapOvr>
</p:sld>
</file>

<file path=ppt/slides/slide110.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871255" y="2236185"/>
            <a:ext cx="7701498" cy="5814631"/>
          </a:xfrm>
          <a:custGeom>
            <a:avLst/>
            <a:gdLst/>
            <a:ahLst/>
            <a:cxnLst/>
            <a:rect r="r" b="b" t="t" l="l"/>
            <a:pathLst>
              <a:path h="5814631" w="7701498">
                <a:moveTo>
                  <a:pt x="0" y="0"/>
                </a:moveTo>
                <a:lnTo>
                  <a:pt x="7701497" y="0"/>
                </a:lnTo>
                <a:lnTo>
                  <a:pt x="7701497" y="5814630"/>
                </a:lnTo>
                <a:lnTo>
                  <a:pt x="0" y="5814630"/>
                </a:lnTo>
                <a:lnTo>
                  <a:pt x="0" y="0"/>
                </a:lnTo>
                <a:close/>
              </a:path>
            </a:pathLst>
          </a:custGeom>
          <a:blipFill>
            <a:blip r:embed="rId2"/>
            <a:stretch>
              <a:fillRect l="0" t="0" r="0" b="0"/>
            </a:stretch>
          </a:blipFill>
        </p:spPr>
      </p:sp>
      <p:sp>
        <p:nvSpPr>
          <p:cNvPr name="Freeform 3" id="3"/>
          <p:cNvSpPr/>
          <p:nvPr/>
        </p:nvSpPr>
        <p:spPr>
          <a:xfrm flipH="false" flipV="false" rot="0">
            <a:off x="9715248" y="1947378"/>
            <a:ext cx="7701498" cy="6392243"/>
          </a:xfrm>
          <a:custGeom>
            <a:avLst/>
            <a:gdLst/>
            <a:ahLst/>
            <a:cxnLst/>
            <a:rect r="r" b="b" t="t" l="l"/>
            <a:pathLst>
              <a:path h="6392243" w="7701498">
                <a:moveTo>
                  <a:pt x="0" y="0"/>
                </a:moveTo>
                <a:lnTo>
                  <a:pt x="7701497" y="0"/>
                </a:lnTo>
                <a:lnTo>
                  <a:pt x="7701497" y="6392244"/>
                </a:lnTo>
                <a:lnTo>
                  <a:pt x="0" y="6392244"/>
                </a:lnTo>
                <a:lnTo>
                  <a:pt x="0" y="0"/>
                </a:lnTo>
                <a:close/>
              </a:path>
            </a:pathLst>
          </a:custGeom>
          <a:blipFill>
            <a:blip r:embed="rId3"/>
            <a:stretch>
              <a:fillRect l="0" t="0" r="0" b="0"/>
            </a:stretch>
          </a:blipFill>
        </p:spPr>
      </p:sp>
    </p:spTree>
  </p:cSld>
  <p:clrMapOvr>
    <a:masterClrMapping/>
  </p:clrMapOvr>
</p:sld>
</file>

<file path=ppt/slides/slide111.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204284"/>
            <a:ext cx="6912699" cy="5878433"/>
          </a:xfrm>
          <a:custGeom>
            <a:avLst/>
            <a:gdLst/>
            <a:ahLst/>
            <a:cxnLst/>
            <a:rect r="r" b="b" t="t" l="l"/>
            <a:pathLst>
              <a:path h="5878433" w="6912699">
                <a:moveTo>
                  <a:pt x="0" y="0"/>
                </a:moveTo>
                <a:lnTo>
                  <a:pt x="6912699" y="0"/>
                </a:lnTo>
                <a:lnTo>
                  <a:pt x="6912699" y="5878432"/>
                </a:lnTo>
                <a:lnTo>
                  <a:pt x="0" y="5878432"/>
                </a:lnTo>
                <a:lnTo>
                  <a:pt x="0" y="0"/>
                </a:lnTo>
                <a:close/>
              </a:path>
            </a:pathLst>
          </a:custGeom>
          <a:blipFill>
            <a:blip r:embed="rId2"/>
            <a:stretch>
              <a:fillRect l="0" t="0" r="0" b="0"/>
            </a:stretch>
          </a:blipFill>
        </p:spPr>
      </p:sp>
      <p:sp>
        <p:nvSpPr>
          <p:cNvPr name="Freeform 3" id="3"/>
          <p:cNvSpPr/>
          <p:nvPr/>
        </p:nvSpPr>
        <p:spPr>
          <a:xfrm flipH="false" flipV="false" rot="0">
            <a:off x="8645841" y="1154269"/>
            <a:ext cx="8989817" cy="7978463"/>
          </a:xfrm>
          <a:custGeom>
            <a:avLst/>
            <a:gdLst/>
            <a:ahLst/>
            <a:cxnLst/>
            <a:rect r="r" b="b" t="t" l="l"/>
            <a:pathLst>
              <a:path h="7978463" w="8989817">
                <a:moveTo>
                  <a:pt x="0" y="0"/>
                </a:moveTo>
                <a:lnTo>
                  <a:pt x="8989817" y="0"/>
                </a:lnTo>
                <a:lnTo>
                  <a:pt x="8989817" y="7978462"/>
                </a:lnTo>
                <a:lnTo>
                  <a:pt x="0" y="7978462"/>
                </a:lnTo>
                <a:lnTo>
                  <a:pt x="0" y="0"/>
                </a:lnTo>
                <a:close/>
              </a:path>
            </a:pathLst>
          </a:custGeom>
          <a:blipFill>
            <a:blip r:embed="rId3"/>
            <a:stretch>
              <a:fillRect l="0" t="0" r="0" b="0"/>
            </a:stretch>
          </a:blipFill>
        </p:spPr>
      </p:sp>
    </p:spTree>
  </p:cSld>
  <p:clrMapOvr>
    <a:masterClrMapping/>
  </p:clrMapOvr>
</p:sld>
</file>

<file path=ppt/slides/slide112.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541748" y="3084336"/>
            <a:ext cx="8602252" cy="4118328"/>
          </a:xfrm>
          <a:custGeom>
            <a:avLst/>
            <a:gdLst/>
            <a:ahLst/>
            <a:cxnLst/>
            <a:rect r="r" b="b" t="t" l="l"/>
            <a:pathLst>
              <a:path h="4118328" w="8602252">
                <a:moveTo>
                  <a:pt x="0" y="0"/>
                </a:moveTo>
                <a:lnTo>
                  <a:pt x="8602252" y="0"/>
                </a:lnTo>
                <a:lnTo>
                  <a:pt x="8602252" y="4118328"/>
                </a:lnTo>
                <a:lnTo>
                  <a:pt x="0" y="4118328"/>
                </a:lnTo>
                <a:lnTo>
                  <a:pt x="0" y="0"/>
                </a:lnTo>
                <a:close/>
              </a:path>
            </a:pathLst>
          </a:custGeom>
          <a:blipFill>
            <a:blip r:embed="rId2"/>
            <a:stretch>
              <a:fillRect l="0" t="0" r="0" b="0"/>
            </a:stretch>
          </a:blipFill>
        </p:spPr>
      </p:sp>
      <p:sp>
        <p:nvSpPr>
          <p:cNvPr name="Freeform 3" id="3"/>
          <p:cNvSpPr/>
          <p:nvPr/>
        </p:nvSpPr>
        <p:spPr>
          <a:xfrm flipH="false" flipV="false" rot="0">
            <a:off x="9997049" y="1117165"/>
            <a:ext cx="7642272" cy="8052670"/>
          </a:xfrm>
          <a:custGeom>
            <a:avLst/>
            <a:gdLst/>
            <a:ahLst/>
            <a:cxnLst/>
            <a:rect r="r" b="b" t="t" l="l"/>
            <a:pathLst>
              <a:path h="8052670" w="7642272">
                <a:moveTo>
                  <a:pt x="0" y="0"/>
                </a:moveTo>
                <a:lnTo>
                  <a:pt x="7642273" y="0"/>
                </a:lnTo>
                <a:lnTo>
                  <a:pt x="7642273" y="8052670"/>
                </a:lnTo>
                <a:lnTo>
                  <a:pt x="0" y="8052670"/>
                </a:lnTo>
                <a:lnTo>
                  <a:pt x="0" y="0"/>
                </a:lnTo>
                <a:close/>
              </a:path>
            </a:pathLst>
          </a:custGeom>
          <a:blipFill>
            <a:blip r:embed="rId3"/>
            <a:stretch>
              <a:fillRect l="0" t="0" r="0" b="0"/>
            </a:stretch>
          </a:blipFill>
        </p:spPr>
      </p:sp>
    </p:spTree>
  </p:cSld>
  <p:clrMapOvr>
    <a:masterClrMapping/>
  </p:clrMapOvr>
</p:sld>
</file>

<file path=ppt/slides/slide113.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759476" y="608006"/>
            <a:ext cx="8175228" cy="9070988"/>
          </a:xfrm>
          <a:custGeom>
            <a:avLst/>
            <a:gdLst/>
            <a:ahLst/>
            <a:cxnLst/>
            <a:rect r="r" b="b" t="t" l="l"/>
            <a:pathLst>
              <a:path h="9070988" w="8175228">
                <a:moveTo>
                  <a:pt x="0" y="0"/>
                </a:moveTo>
                <a:lnTo>
                  <a:pt x="8175228" y="0"/>
                </a:lnTo>
                <a:lnTo>
                  <a:pt x="8175228" y="9070988"/>
                </a:lnTo>
                <a:lnTo>
                  <a:pt x="0" y="9070988"/>
                </a:lnTo>
                <a:lnTo>
                  <a:pt x="0" y="0"/>
                </a:lnTo>
                <a:close/>
              </a:path>
            </a:pathLst>
          </a:custGeom>
          <a:blipFill>
            <a:blip r:embed="rId2"/>
            <a:stretch>
              <a:fillRect l="0" t="0" r="0" b="0"/>
            </a:stretch>
          </a:blipFill>
        </p:spPr>
      </p:sp>
      <p:sp>
        <p:nvSpPr>
          <p:cNvPr name="Freeform 3" id="3"/>
          <p:cNvSpPr/>
          <p:nvPr/>
        </p:nvSpPr>
        <p:spPr>
          <a:xfrm flipH="false" flipV="false" rot="0">
            <a:off x="9144000" y="1110291"/>
            <a:ext cx="8449357" cy="8066418"/>
          </a:xfrm>
          <a:custGeom>
            <a:avLst/>
            <a:gdLst/>
            <a:ahLst/>
            <a:cxnLst/>
            <a:rect r="r" b="b" t="t" l="l"/>
            <a:pathLst>
              <a:path h="8066418" w="8449357">
                <a:moveTo>
                  <a:pt x="0" y="0"/>
                </a:moveTo>
                <a:lnTo>
                  <a:pt x="8449357" y="0"/>
                </a:lnTo>
                <a:lnTo>
                  <a:pt x="8449357" y="8066418"/>
                </a:lnTo>
                <a:lnTo>
                  <a:pt x="0" y="8066418"/>
                </a:lnTo>
                <a:lnTo>
                  <a:pt x="0" y="0"/>
                </a:lnTo>
                <a:close/>
              </a:path>
            </a:pathLst>
          </a:custGeom>
          <a:blipFill>
            <a:blip r:embed="rId3"/>
            <a:stretch>
              <a:fillRect l="0" t="0" r="0" b="0"/>
            </a:stretch>
          </a:blipFill>
        </p:spPr>
      </p:sp>
    </p:spTree>
  </p:cSld>
  <p:clrMapOvr>
    <a:masterClrMapping/>
  </p:clrMapOvr>
</p:sld>
</file>

<file path=ppt/slides/slide114.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861430" y="848070"/>
            <a:ext cx="7828492" cy="8590860"/>
          </a:xfrm>
          <a:custGeom>
            <a:avLst/>
            <a:gdLst/>
            <a:ahLst/>
            <a:cxnLst/>
            <a:rect r="r" b="b" t="t" l="l"/>
            <a:pathLst>
              <a:path h="8590860" w="7828492">
                <a:moveTo>
                  <a:pt x="0" y="0"/>
                </a:moveTo>
                <a:lnTo>
                  <a:pt x="7828492" y="0"/>
                </a:lnTo>
                <a:lnTo>
                  <a:pt x="7828492" y="8590860"/>
                </a:lnTo>
                <a:lnTo>
                  <a:pt x="0" y="8590860"/>
                </a:lnTo>
                <a:lnTo>
                  <a:pt x="0" y="0"/>
                </a:lnTo>
                <a:close/>
              </a:path>
            </a:pathLst>
          </a:custGeom>
          <a:blipFill>
            <a:blip r:embed="rId2"/>
            <a:stretch>
              <a:fillRect l="0" t="0" r="0" b="0"/>
            </a:stretch>
          </a:blipFill>
        </p:spPr>
      </p:sp>
      <p:sp>
        <p:nvSpPr>
          <p:cNvPr name="Freeform 3" id="3"/>
          <p:cNvSpPr/>
          <p:nvPr/>
        </p:nvSpPr>
        <p:spPr>
          <a:xfrm flipH="false" flipV="false" rot="0">
            <a:off x="9722485" y="848070"/>
            <a:ext cx="6743825" cy="8590860"/>
          </a:xfrm>
          <a:custGeom>
            <a:avLst/>
            <a:gdLst/>
            <a:ahLst/>
            <a:cxnLst/>
            <a:rect r="r" b="b" t="t" l="l"/>
            <a:pathLst>
              <a:path h="8590860" w="6743825">
                <a:moveTo>
                  <a:pt x="0" y="0"/>
                </a:moveTo>
                <a:lnTo>
                  <a:pt x="6743825" y="0"/>
                </a:lnTo>
                <a:lnTo>
                  <a:pt x="6743825" y="8590860"/>
                </a:lnTo>
                <a:lnTo>
                  <a:pt x="0" y="8590860"/>
                </a:lnTo>
                <a:lnTo>
                  <a:pt x="0" y="0"/>
                </a:lnTo>
                <a:close/>
              </a:path>
            </a:pathLst>
          </a:custGeom>
          <a:blipFill>
            <a:blip r:embed="rId3"/>
            <a:stretch>
              <a:fillRect l="0" t="0" r="0" b="0"/>
            </a:stretch>
          </a:blipFill>
        </p:spPr>
      </p:sp>
    </p:spTree>
  </p:cSld>
  <p:clrMapOvr>
    <a:masterClrMapping/>
  </p:clrMapOvr>
</p:sld>
</file>

<file path=ppt/slides/slide115.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856317" y="591317"/>
            <a:ext cx="7329015" cy="9104366"/>
          </a:xfrm>
          <a:custGeom>
            <a:avLst/>
            <a:gdLst/>
            <a:ahLst/>
            <a:cxnLst/>
            <a:rect r="r" b="b" t="t" l="l"/>
            <a:pathLst>
              <a:path h="9104366" w="7329015">
                <a:moveTo>
                  <a:pt x="0" y="0"/>
                </a:moveTo>
                <a:lnTo>
                  <a:pt x="7329015" y="0"/>
                </a:lnTo>
                <a:lnTo>
                  <a:pt x="7329015" y="9104366"/>
                </a:lnTo>
                <a:lnTo>
                  <a:pt x="0" y="9104366"/>
                </a:lnTo>
                <a:lnTo>
                  <a:pt x="0" y="0"/>
                </a:lnTo>
                <a:close/>
              </a:path>
            </a:pathLst>
          </a:custGeom>
          <a:blipFill>
            <a:blip r:embed="rId2"/>
            <a:stretch>
              <a:fillRect l="0" t="0" r="0" b="0"/>
            </a:stretch>
          </a:blipFill>
        </p:spPr>
      </p:sp>
      <p:sp>
        <p:nvSpPr>
          <p:cNvPr name="Freeform 3" id="3"/>
          <p:cNvSpPr/>
          <p:nvPr/>
        </p:nvSpPr>
        <p:spPr>
          <a:xfrm flipH="false" flipV="false" rot="0">
            <a:off x="8698055" y="1341984"/>
            <a:ext cx="8236618" cy="7603032"/>
          </a:xfrm>
          <a:custGeom>
            <a:avLst/>
            <a:gdLst/>
            <a:ahLst/>
            <a:cxnLst/>
            <a:rect r="r" b="b" t="t" l="l"/>
            <a:pathLst>
              <a:path h="7603032" w="8236618">
                <a:moveTo>
                  <a:pt x="0" y="0"/>
                </a:moveTo>
                <a:lnTo>
                  <a:pt x="8236618" y="0"/>
                </a:lnTo>
                <a:lnTo>
                  <a:pt x="8236618" y="7603032"/>
                </a:lnTo>
                <a:lnTo>
                  <a:pt x="0" y="7603032"/>
                </a:lnTo>
                <a:lnTo>
                  <a:pt x="0" y="0"/>
                </a:lnTo>
                <a:close/>
              </a:path>
            </a:pathLst>
          </a:custGeom>
          <a:blipFill>
            <a:blip r:embed="rId3"/>
            <a:stretch>
              <a:fillRect l="0" t="0" r="0" b="0"/>
            </a:stretch>
          </a:blipFill>
        </p:spPr>
      </p:sp>
    </p:spTree>
  </p:cSld>
  <p:clrMapOvr>
    <a:masterClrMapping/>
  </p:clrMapOvr>
</p:sld>
</file>

<file path=ppt/slides/slide116.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856317" y="591317"/>
            <a:ext cx="7329015" cy="9104366"/>
          </a:xfrm>
          <a:custGeom>
            <a:avLst/>
            <a:gdLst/>
            <a:ahLst/>
            <a:cxnLst/>
            <a:rect r="r" b="b" t="t" l="l"/>
            <a:pathLst>
              <a:path h="9104366" w="7329015">
                <a:moveTo>
                  <a:pt x="0" y="0"/>
                </a:moveTo>
                <a:lnTo>
                  <a:pt x="7329015" y="0"/>
                </a:lnTo>
                <a:lnTo>
                  <a:pt x="7329015" y="9104366"/>
                </a:lnTo>
                <a:lnTo>
                  <a:pt x="0" y="9104366"/>
                </a:lnTo>
                <a:lnTo>
                  <a:pt x="0" y="0"/>
                </a:lnTo>
                <a:close/>
              </a:path>
            </a:pathLst>
          </a:custGeom>
          <a:blipFill>
            <a:blip r:embed="rId2"/>
            <a:stretch>
              <a:fillRect l="0" t="0" r="0" b="0"/>
            </a:stretch>
          </a:blipFill>
        </p:spPr>
      </p:sp>
      <p:sp>
        <p:nvSpPr>
          <p:cNvPr name="Freeform 3" id="3"/>
          <p:cNvSpPr/>
          <p:nvPr/>
        </p:nvSpPr>
        <p:spPr>
          <a:xfrm flipH="false" flipV="false" rot="0">
            <a:off x="8698055" y="1341984"/>
            <a:ext cx="8236618" cy="7603032"/>
          </a:xfrm>
          <a:custGeom>
            <a:avLst/>
            <a:gdLst/>
            <a:ahLst/>
            <a:cxnLst/>
            <a:rect r="r" b="b" t="t" l="l"/>
            <a:pathLst>
              <a:path h="7603032" w="8236618">
                <a:moveTo>
                  <a:pt x="0" y="0"/>
                </a:moveTo>
                <a:lnTo>
                  <a:pt x="8236618" y="0"/>
                </a:lnTo>
                <a:lnTo>
                  <a:pt x="8236618" y="7603032"/>
                </a:lnTo>
                <a:lnTo>
                  <a:pt x="0" y="7603032"/>
                </a:lnTo>
                <a:lnTo>
                  <a:pt x="0" y="0"/>
                </a:lnTo>
                <a:close/>
              </a:path>
            </a:pathLst>
          </a:custGeom>
          <a:blipFill>
            <a:blip r:embed="rId3"/>
            <a:stretch>
              <a:fillRect l="0" t="0" r="0" b="0"/>
            </a:stretch>
          </a:blipFill>
        </p:spPr>
      </p:sp>
    </p:spTree>
  </p:cSld>
  <p:clrMapOvr>
    <a:masterClrMapping/>
  </p:clrMapOvr>
</p:sld>
</file>

<file path=ppt/slides/slide117.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851274" y="1354476"/>
            <a:ext cx="8292726" cy="7578049"/>
          </a:xfrm>
          <a:custGeom>
            <a:avLst/>
            <a:gdLst/>
            <a:ahLst/>
            <a:cxnLst/>
            <a:rect r="r" b="b" t="t" l="l"/>
            <a:pathLst>
              <a:path h="7578049" w="8292726">
                <a:moveTo>
                  <a:pt x="0" y="0"/>
                </a:moveTo>
                <a:lnTo>
                  <a:pt x="8292726" y="0"/>
                </a:lnTo>
                <a:lnTo>
                  <a:pt x="8292726" y="7578048"/>
                </a:lnTo>
                <a:lnTo>
                  <a:pt x="0" y="7578048"/>
                </a:lnTo>
                <a:lnTo>
                  <a:pt x="0" y="0"/>
                </a:lnTo>
                <a:close/>
              </a:path>
            </a:pathLst>
          </a:custGeom>
          <a:blipFill>
            <a:blip r:embed="rId2"/>
            <a:stretch>
              <a:fillRect l="0" t="0" r="0" b="0"/>
            </a:stretch>
          </a:blipFill>
        </p:spPr>
      </p:sp>
      <p:sp>
        <p:nvSpPr>
          <p:cNvPr name="Freeform 3" id="3"/>
          <p:cNvSpPr/>
          <p:nvPr/>
        </p:nvSpPr>
        <p:spPr>
          <a:xfrm flipH="false" flipV="false" rot="0">
            <a:off x="10043078" y="827705"/>
            <a:ext cx="6743430" cy="8631591"/>
          </a:xfrm>
          <a:custGeom>
            <a:avLst/>
            <a:gdLst/>
            <a:ahLst/>
            <a:cxnLst/>
            <a:rect r="r" b="b" t="t" l="l"/>
            <a:pathLst>
              <a:path h="8631591" w="6743430">
                <a:moveTo>
                  <a:pt x="0" y="0"/>
                </a:moveTo>
                <a:lnTo>
                  <a:pt x="6743430" y="0"/>
                </a:lnTo>
                <a:lnTo>
                  <a:pt x="6743430" y="8631590"/>
                </a:lnTo>
                <a:lnTo>
                  <a:pt x="0" y="8631590"/>
                </a:lnTo>
                <a:lnTo>
                  <a:pt x="0" y="0"/>
                </a:lnTo>
                <a:close/>
              </a:path>
            </a:pathLst>
          </a:custGeom>
          <a:blipFill>
            <a:blip r:embed="rId3"/>
            <a:stretch>
              <a:fillRect l="0" t="0" r="0" b="0"/>
            </a:stretch>
          </a:blipFill>
        </p:spPr>
      </p:sp>
    </p:spTree>
  </p:cSld>
  <p:clrMapOvr>
    <a:masterClrMapping/>
  </p:clrMapOvr>
</p:sld>
</file>

<file path=ppt/slides/slide118.xml><?xml version="1.0" encoding="utf-8"?>
<p:sld xmlns:p="http://schemas.openxmlformats.org/presentationml/2006/main" xmlns:a="http://schemas.openxmlformats.org/drawingml/2006/main">
  <p:cSld>
    <p:bg>
      <p:bgPr>
        <a:solidFill>
          <a:srgbClr val="B9D6ED"/>
        </a:solidFill>
      </p:bgPr>
    </p:bg>
    <p:spTree>
      <p:nvGrpSpPr>
        <p:cNvPr id="1" name=""/>
        <p:cNvGrpSpPr/>
        <p:nvPr/>
      </p:nvGrpSpPr>
      <p:grpSpPr>
        <a:xfrm>
          <a:off x="0" y="0"/>
          <a:ext cx="0" cy="0"/>
          <a:chOff x="0" y="0"/>
          <a:chExt cx="0" cy="0"/>
        </a:xfrm>
      </p:grpSpPr>
      <p:sp>
        <p:nvSpPr>
          <p:cNvPr name="TextBox 2" id="2"/>
          <p:cNvSpPr txBox="true"/>
          <p:nvPr/>
        </p:nvSpPr>
        <p:spPr>
          <a:xfrm rot="0">
            <a:off x="2868598" y="3988910"/>
            <a:ext cx="12550804" cy="2867025"/>
          </a:xfrm>
          <a:prstGeom prst="rect">
            <a:avLst/>
          </a:prstGeom>
        </p:spPr>
        <p:txBody>
          <a:bodyPr anchor="t" rtlCol="false" tIns="0" lIns="0" bIns="0" rIns="0">
            <a:spAutoFit/>
          </a:bodyPr>
          <a:lstStyle/>
          <a:p>
            <a:pPr algn="ctr" marL="0" indent="0" lvl="1">
              <a:lnSpc>
                <a:spcPts val="10800"/>
              </a:lnSpc>
            </a:pPr>
            <a:r>
              <a:rPr lang="en-US" b="true" sz="12000" spc="-552">
                <a:solidFill>
                  <a:srgbClr val="2E4D99"/>
                </a:solidFill>
                <a:latin typeface="Raleway Bold"/>
                <a:ea typeface="Raleway Bold"/>
                <a:cs typeface="Raleway Bold"/>
                <a:sym typeface="Raleway Bold"/>
              </a:rPr>
              <a:t>8. Conclusiones y Recomendaciones</a:t>
            </a:r>
          </a:p>
        </p:txBody>
      </p:sp>
    </p:spTree>
  </p:cSld>
  <p:clrMapOvr>
    <a:masterClrMapping/>
  </p:clrMapOvr>
</p:sld>
</file>

<file path=ppt/slides/slide119.xml><?xml version="1.0" encoding="utf-8"?>
<p:sld xmlns:p="http://schemas.openxmlformats.org/presentationml/2006/main" xmlns:a="http://schemas.openxmlformats.org/drawingml/2006/main">
  <p:cSld>
    <p:bg>
      <p:bgPr>
        <a:solidFill>
          <a:srgbClr val="B9D6ED"/>
        </a:solidFill>
      </p:bgPr>
    </p:bg>
    <p:spTree>
      <p:nvGrpSpPr>
        <p:cNvPr id="1" name=""/>
        <p:cNvGrpSpPr/>
        <p:nvPr/>
      </p:nvGrpSpPr>
      <p:grpSpPr>
        <a:xfrm>
          <a:off x="0" y="0"/>
          <a:ext cx="0" cy="0"/>
          <a:chOff x="0" y="0"/>
          <a:chExt cx="0" cy="0"/>
        </a:xfrm>
      </p:grpSpPr>
      <p:sp>
        <p:nvSpPr>
          <p:cNvPr name="TextBox 2" id="2"/>
          <p:cNvSpPr txBox="true"/>
          <p:nvPr/>
        </p:nvSpPr>
        <p:spPr>
          <a:xfrm rot="0">
            <a:off x="839289" y="803586"/>
            <a:ext cx="16609422" cy="4956757"/>
          </a:xfrm>
          <a:prstGeom prst="rect">
            <a:avLst/>
          </a:prstGeom>
        </p:spPr>
        <p:txBody>
          <a:bodyPr anchor="t" rtlCol="false" tIns="0" lIns="0" bIns="0" rIns="0">
            <a:spAutoFit/>
          </a:bodyPr>
          <a:lstStyle/>
          <a:p>
            <a:pPr algn="just" marL="626410" indent="-313205" lvl="1">
              <a:lnSpc>
                <a:spcPts val="4352"/>
              </a:lnSpc>
              <a:buAutoNum type="arabicPeriod" startAt="1"/>
            </a:pPr>
            <a:r>
              <a:rPr lang="en-US" b="true" sz="2901" spc="145" strike="noStrike" u="none">
                <a:solidFill>
                  <a:srgbClr val="2E4D99"/>
                </a:solidFill>
                <a:latin typeface="Raleway Medium"/>
                <a:ea typeface="Raleway Medium"/>
                <a:cs typeface="Raleway Medium"/>
                <a:sym typeface="Raleway Medium"/>
              </a:rPr>
              <a:t>La implementación de un modelo dinámico para la gestión del transporte en Lima permite una mejor visualización de los factores que afectan la eficiencia del sistema, como la congestión, accidentes y flotas operativas.</a:t>
            </a:r>
          </a:p>
          <a:p>
            <a:pPr algn="just" marL="626410" indent="-313205" lvl="1">
              <a:lnSpc>
                <a:spcPts val="4352"/>
              </a:lnSpc>
              <a:buAutoNum type="arabicPeriod" startAt="1"/>
            </a:pPr>
            <a:r>
              <a:rPr lang="en-US" b="true" sz="2901" spc="145" strike="noStrike" u="none">
                <a:solidFill>
                  <a:srgbClr val="2E4D99"/>
                </a:solidFill>
                <a:latin typeface="Raleway Medium"/>
                <a:ea typeface="Raleway Medium"/>
                <a:cs typeface="Raleway Medium"/>
                <a:sym typeface="Raleway Medium"/>
              </a:rPr>
              <a:t>La mejora de la infraestructura vial y la optimización de rutas y recursos contribuyen significativamente a la reducción de accidentes y a una mayor satisfacción de los usuarios.</a:t>
            </a:r>
          </a:p>
          <a:p>
            <a:pPr algn="just" marL="626410" indent="-313205" lvl="1">
              <a:lnSpc>
                <a:spcPts val="4352"/>
              </a:lnSpc>
              <a:buAutoNum type="arabicPeriod" startAt="1"/>
            </a:pPr>
            <a:r>
              <a:rPr lang="en-US" b="true" sz="2901" spc="145" strike="noStrike" u="none">
                <a:solidFill>
                  <a:srgbClr val="2E4D99"/>
                </a:solidFill>
                <a:latin typeface="Raleway Medium"/>
                <a:ea typeface="Raleway Medium"/>
                <a:cs typeface="Raleway Medium"/>
                <a:sym typeface="Raleway Medium"/>
              </a:rPr>
              <a:t>El uso de herramientas de monitoreo en tiempo real y análisis de datos proporciona información clave para la toma de decisiones y la planificación eficiente del transporte público.</a:t>
            </a:r>
          </a:p>
        </p:txBody>
      </p:sp>
      <p:sp>
        <p:nvSpPr>
          <p:cNvPr name="TextBox 3" id="3"/>
          <p:cNvSpPr txBox="true"/>
          <p:nvPr/>
        </p:nvSpPr>
        <p:spPr>
          <a:xfrm rot="0">
            <a:off x="839289" y="6306382"/>
            <a:ext cx="16609422" cy="3980618"/>
          </a:xfrm>
          <a:prstGeom prst="rect">
            <a:avLst/>
          </a:prstGeom>
        </p:spPr>
        <p:txBody>
          <a:bodyPr anchor="t" rtlCol="false" tIns="0" lIns="0" bIns="0" rIns="0">
            <a:spAutoFit/>
          </a:bodyPr>
          <a:lstStyle/>
          <a:p>
            <a:pPr algn="just" marL="647881" indent="-323940" lvl="1">
              <a:lnSpc>
                <a:spcPts val="4501"/>
              </a:lnSpc>
              <a:spcBef>
                <a:spcPct val="0"/>
              </a:spcBef>
              <a:buAutoNum type="arabicPeriod" startAt="1"/>
            </a:pPr>
            <a:r>
              <a:rPr lang="en-US" b="true" sz="3000" spc="150" strike="noStrike" u="none">
                <a:solidFill>
                  <a:srgbClr val="2E4D99"/>
                </a:solidFill>
                <a:latin typeface="Raleway Medium"/>
                <a:ea typeface="Raleway Medium"/>
                <a:cs typeface="Raleway Medium"/>
                <a:sym typeface="Raleway Medium"/>
              </a:rPr>
              <a:t>Aumentar la inversión en infraestructura vial y el mantenimiento preventivo para garantizar la seguridad y reducir los accidentes de tránsito.</a:t>
            </a:r>
          </a:p>
          <a:p>
            <a:pPr algn="just" marL="647881" indent="-323940" lvl="1">
              <a:lnSpc>
                <a:spcPts val="4501"/>
              </a:lnSpc>
              <a:spcBef>
                <a:spcPct val="0"/>
              </a:spcBef>
              <a:buAutoNum type="arabicPeriod" startAt="1"/>
            </a:pPr>
            <a:r>
              <a:rPr lang="en-US" b="true" sz="3000" spc="150" strike="noStrike" u="none">
                <a:solidFill>
                  <a:srgbClr val="2E4D99"/>
                </a:solidFill>
                <a:latin typeface="Raleway Medium"/>
                <a:ea typeface="Raleway Medium"/>
                <a:cs typeface="Raleway Medium"/>
                <a:sym typeface="Raleway Medium"/>
              </a:rPr>
              <a:t>Promover el uso de transporte público mediante la mejora de su frecuencia, calidad y accesibilidad, reduciendo así la congestión vehicular.</a:t>
            </a:r>
          </a:p>
          <a:p>
            <a:pPr algn="just" marL="647881" indent="-323940" lvl="1">
              <a:lnSpc>
                <a:spcPts val="4501"/>
              </a:lnSpc>
              <a:spcBef>
                <a:spcPct val="0"/>
              </a:spcBef>
              <a:buAutoNum type="arabicPeriod" startAt="1"/>
            </a:pPr>
            <a:r>
              <a:rPr lang="en-US" b="true" sz="3000" spc="150" strike="noStrike" u="none">
                <a:solidFill>
                  <a:srgbClr val="2E4D99"/>
                </a:solidFill>
                <a:latin typeface="Raleway Medium"/>
                <a:ea typeface="Raleway Medium"/>
                <a:cs typeface="Raleway Medium"/>
                <a:sym typeface="Raleway Medium"/>
              </a:rPr>
              <a:t>Implementar un sistema de monitoreo más eficiente que permita ajustar dinámicamente las rutas y recursos en función de la demanda y las condiciones del tráfico en tiempo real.</a:t>
            </a:r>
          </a:p>
        </p:txBody>
      </p:sp>
      <p:sp>
        <p:nvSpPr>
          <p:cNvPr name="TextBox 4" id="4"/>
          <p:cNvSpPr txBox="true"/>
          <p:nvPr/>
        </p:nvSpPr>
        <p:spPr>
          <a:xfrm rot="0">
            <a:off x="6595021" y="5499682"/>
            <a:ext cx="5097959"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2E4D99"/>
                </a:solidFill>
                <a:latin typeface="Raleway Medium"/>
                <a:ea typeface="Raleway Medium"/>
                <a:cs typeface="Raleway Medium"/>
                <a:sym typeface="Raleway Medium"/>
              </a:rPr>
              <a:t>Recomendaciones</a:t>
            </a:r>
          </a:p>
        </p:txBody>
      </p:sp>
      <p:sp>
        <p:nvSpPr>
          <p:cNvPr name="TextBox 5" id="5"/>
          <p:cNvSpPr txBox="true"/>
          <p:nvPr/>
        </p:nvSpPr>
        <p:spPr>
          <a:xfrm rot="0">
            <a:off x="7319645" y="-2863"/>
            <a:ext cx="3648710"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2E4D99"/>
                </a:solidFill>
                <a:latin typeface="Raleway Medium"/>
                <a:ea typeface="Raleway Medium"/>
                <a:cs typeface="Raleway Medium"/>
                <a:sym typeface="Raleway Medium"/>
              </a:rPr>
              <a:t>Conclusiones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3460637" y="1028700"/>
            <a:ext cx="10658715" cy="7834155"/>
          </a:xfrm>
          <a:custGeom>
            <a:avLst/>
            <a:gdLst/>
            <a:ahLst/>
            <a:cxnLst/>
            <a:rect r="r" b="b" t="t" l="l"/>
            <a:pathLst>
              <a:path h="7834155" w="10658715">
                <a:moveTo>
                  <a:pt x="0" y="0"/>
                </a:moveTo>
                <a:lnTo>
                  <a:pt x="10658715" y="0"/>
                </a:lnTo>
                <a:lnTo>
                  <a:pt x="10658715" y="7834155"/>
                </a:lnTo>
                <a:lnTo>
                  <a:pt x="0" y="7834155"/>
                </a:lnTo>
                <a:lnTo>
                  <a:pt x="0" y="0"/>
                </a:lnTo>
                <a:close/>
              </a:path>
            </a:pathLst>
          </a:custGeom>
          <a:blipFill>
            <a:blip r:embed="rId2"/>
            <a:stretch>
              <a:fillRect l="0" t="0" r="0" b="0"/>
            </a:stretch>
          </a:blipFill>
        </p:spPr>
      </p:sp>
      <p:grpSp>
        <p:nvGrpSpPr>
          <p:cNvPr name="Group 3" id="3"/>
          <p:cNvGrpSpPr/>
          <p:nvPr/>
        </p:nvGrpSpPr>
        <p:grpSpPr>
          <a:xfrm rot="0">
            <a:off x="6579819" y="1601853"/>
            <a:ext cx="1127686" cy="889272"/>
            <a:chOff x="0" y="0"/>
            <a:chExt cx="331621" cy="261510"/>
          </a:xfrm>
        </p:grpSpPr>
        <p:sp>
          <p:nvSpPr>
            <p:cNvPr name="Freeform 4" id="4"/>
            <p:cNvSpPr/>
            <p:nvPr/>
          </p:nvSpPr>
          <p:spPr>
            <a:xfrm flipH="false" flipV="false" rot="0">
              <a:off x="0" y="0"/>
              <a:ext cx="331621" cy="261510"/>
            </a:xfrm>
            <a:custGeom>
              <a:avLst/>
              <a:gdLst/>
              <a:ahLst/>
              <a:cxnLst/>
              <a:rect r="r" b="b" t="t" l="l"/>
              <a:pathLst>
                <a:path h="261510" w="331621">
                  <a:moveTo>
                    <a:pt x="130755" y="0"/>
                  </a:moveTo>
                  <a:lnTo>
                    <a:pt x="200866" y="0"/>
                  </a:lnTo>
                  <a:cubicBezTo>
                    <a:pt x="235544" y="0"/>
                    <a:pt x="268802" y="13776"/>
                    <a:pt x="293324" y="38297"/>
                  </a:cubicBezTo>
                  <a:cubicBezTo>
                    <a:pt x="317845" y="62819"/>
                    <a:pt x="331621" y="96077"/>
                    <a:pt x="331621" y="130755"/>
                  </a:cubicBezTo>
                  <a:lnTo>
                    <a:pt x="331621" y="130755"/>
                  </a:lnTo>
                  <a:cubicBezTo>
                    <a:pt x="331621" y="202969"/>
                    <a:pt x="273080" y="261510"/>
                    <a:pt x="200866" y="261510"/>
                  </a:cubicBezTo>
                  <a:lnTo>
                    <a:pt x="130755" y="261510"/>
                  </a:lnTo>
                  <a:cubicBezTo>
                    <a:pt x="58541" y="261510"/>
                    <a:pt x="0" y="202969"/>
                    <a:pt x="0" y="130755"/>
                  </a:cubicBezTo>
                  <a:lnTo>
                    <a:pt x="0" y="130755"/>
                  </a:lnTo>
                  <a:cubicBezTo>
                    <a:pt x="0" y="58541"/>
                    <a:pt x="58541" y="0"/>
                    <a:pt x="130755" y="0"/>
                  </a:cubicBezTo>
                  <a:close/>
                </a:path>
              </a:pathLst>
            </a:custGeom>
            <a:solidFill>
              <a:srgbClr val="FFFFFF"/>
            </a:solidFill>
          </p:spPr>
        </p:sp>
        <p:sp>
          <p:nvSpPr>
            <p:cNvPr name="TextBox 5" id="5"/>
            <p:cNvSpPr txBox="true"/>
            <p:nvPr/>
          </p:nvSpPr>
          <p:spPr>
            <a:xfrm>
              <a:off x="0" y="-19050"/>
              <a:ext cx="331621" cy="280560"/>
            </a:xfrm>
            <a:prstGeom prst="rect">
              <a:avLst/>
            </a:prstGeom>
          </p:spPr>
          <p:txBody>
            <a:bodyPr anchor="ctr" rtlCol="false" tIns="50800" lIns="50800" bIns="50800" rIns="50800"/>
            <a:lstStyle/>
            <a:p>
              <a:pPr algn="ctr">
                <a:lnSpc>
                  <a:spcPts val="1399"/>
                </a:lnSpc>
              </a:pPr>
              <a:r>
                <a:rPr lang="en-US" sz="999" b="true">
                  <a:solidFill>
                    <a:srgbClr val="000000"/>
                  </a:solidFill>
                  <a:latin typeface="Open Sans Bold"/>
                  <a:ea typeface="Open Sans Bold"/>
                  <a:cs typeface="Open Sans Bold"/>
                  <a:sym typeface="Open Sans Bold"/>
                </a:rPr>
                <a:t>Cantidad de</a:t>
              </a:r>
              <a:r>
                <a:rPr lang="en-US" sz="999" b="true">
                  <a:solidFill>
                    <a:srgbClr val="000000"/>
                  </a:solidFill>
                  <a:latin typeface="Open Sans Bold"/>
                  <a:ea typeface="Open Sans Bold"/>
                  <a:cs typeface="Open Sans Bold"/>
                  <a:sym typeface="Open Sans Bold"/>
                </a:rPr>
                <a:t> </a:t>
              </a:r>
            </a:p>
            <a:p>
              <a:pPr algn="ctr">
                <a:lnSpc>
                  <a:spcPts val="1399"/>
                </a:lnSpc>
              </a:pPr>
              <a:r>
                <a:rPr lang="en-US" sz="999" b="true">
                  <a:solidFill>
                    <a:srgbClr val="000000"/>
                  </a:solidFill>
                  <a:latin typeface="Open Sans Bold"/>
                  <a:ea typeface="Open Sans Bold"/>
                  <a:cs typeface="Open Sans Bold"/>
                  <a:sym typeface="Open Sans Bold"/>
                </a:rPr>
                <a:t>accidentes viales</a:t>
              </a:r>
            </a:p>
            <a:p>
              <a:pPr algn="ctr">
                <a:lnSpc>
                  <a:spcPts val="1399"/>
                </a:lnSpc>
              </a:pPr>
            </a:p>
          </p:txBody>
        </p:sp>
      </p:grpSp>
      <p:grpSp>
        <p:nvGrpSpPr>
          <p:cNvPr name="Group 6" id="6"/>
          <p:cNvGrpSpPr/>
          <p:nvPr/>
        </p:nvGrpSpPr>
        <p:grpSpPr>
          <a:xfrm rot="0">
            <a:off x="9341525" y="1601853"/>
            <a:ext cx="1127686" cy="889272"/>
            <a:chOff x="0" y="0"/>
            <a:chExt cx="331621" cy="261510"/>
          </a:xfrm>
        </p:grpSpPr>
        <p:sp>
          <p:nvSpPr>
            <p:cNvPr name="Freeform 7" id="7"/>
            <p:cNvSpPr/>
            <p:nvPr/>
          </p:nvSpPr>
          <p:spPr>
            <a:xfrm flipH="false" flipV="false" rot="0">
              <a:off x="0" y="0"/>
              <a:ext cx="331621" cy="261510"/>
            </a:xfrm>
            <a:custGeom>
              <a:avLst/>
              <a:gdLst/>
              <a:ahLst/>
              <a:cxnLst/>
              <a:rect r="r" b="b" t="t" l="l"/>
              <a:pathLst>
                <a:path h="261510" w="331621">
                  <a:moveTo>
                    <a:pt x="130755" y="0"/>
                  </a:moveTo>
                  <a:lnTo>
                    <a:pt x="200866" y="0"/>
                  </a:lnTo>
                  <a:cubicBezTo>
                    <a:pt x="235544" y="0"/>
                    <a:pt x="268802" y="13776"/>
                    <a:pt x="293324" y="38297"/>
                  </a:cubicBezTo>
                  <a:cubicBezTo>
                    <a:pt x="317845" y="62819"/>
                    <a:pt x="331621" y="96077"/>
                    <a:pt x="331621" y="130755"/>
                  </a:cubicBezTo>
                  <a:lnTo>
                    <a:pt x="331621" y="130755"/>
                  </a:lnTo>
                  <a:cubicBezTo>
                    <a:pt x="331621" y="202969"/>
                    <a:pt x="273080" y="261510"/>
                    <a:pt x="200866" y="261510"/>
                  </a:cubicBezTo>
                  <a:lnTo>
                    <a:pt x="130755" y="261510"/>
                  </a:lnTo>
                  <a:cubicBezTo>
                    <a:pt x="58541" y="261510"/>
                    <a:pt x="0" y="202969"/>
                    <a:pt x="0" y="130755"/>
                  </a:cubicBezTo>
                  <a:lnTo>
                    <a:pt x="0" y="130755"/>
                  </a:lnTo>
                  <a:cubicBezTo>
                    <a:pt x="0" y="58541"/>
                    <a:pt x="58541" y="0"/>
                    <a:pt x="130755" y="0"/>
                  </a:cubicBezTo>
                  <a:close/>
                </a:path>
              </a:pathLst>
            </a:custGeom>
            <a:solidFill>
              <a:srgbClr val="FFFFFF"/>
            </a:solidFill>
          </p:spPr>
        </p:sp>
        <p:sp>
          <p:nvSpPr>
            <p:cNvPr name="TextBox 8" id="8"/>
            <p:cNvSpPr txBox="true"/>
            <p:nvPr/>
          </p:nvSpPr>
          <p:spPr>
            <a:xfrm>
              <a:off x="0" y="-19050"/>
              <a:ext cx="331621" cy="280560"/>
            </a:xfrm>
            <a:prstGeom prst="rect">
              <a:avLst/>
            </a:prstGeom>
          </p:spPr>
          <p:txBody>
            <a:bodyPr anchor="ctr" rtlCol="false" tIns="50800" lIns="50800" bIns="50800" rIns="50800"/>
            <a:lstStyle/>
            <a:p>
              <a:pPr algn="ctr">
                <a:lnSpc>
                  <a:spcPts val="1399"/>
                </a:lnSpc>
              </a:pPr>
              <a:r>
                <a:rPr lang="en-US" sz="999" b="true">
                  <a:solidFill>
                    <a:srgbClr val="000000"/>
                  </a:solidFill>
                  <a:latin typeface="Open Sans Bold"/>
                  <a:ea typeface="Open Sans Bold"/>
                  <a:cs typeface="Open Sans Bold"/>
                  <a:sym typeface="Open Sans Bold"/>
                </a:rPr>
                <a:t>Cantidad de</a:t>
              </a:r>
              <a:r>
                <a:rPr lang="en-US" sz="999" b="true">
                  <a:solidFill>
                    <a:srgbClr val="000000"/>
                  </a:solidFill>
                  <a:latin typeface="Open Sans Bold"/>
                  <a:ea typeface="Open Sans Bold"/>
                  <a:cs typeface="Open Sans Bold"/>
                  <a:sym typeface="Open Sans Bold"/>
                </a:rPr>
                <a:t> </a:t>
              </a:r>
            </a:p>
            <a:p>
              <a:pPr algn="ctr">
                <a:lnSpc>
                  <a:spcPts val="1399"/>
                </a:lnSpc>
              </a:pPr>
              <a:r>
                <a:rPr lang="en-US" sz="999" b="true">
                  <a:solidFill>
                    <a:srgbClr val="000000"/>
                  </a:solidFill>
                  <a:latin typeface="Open Sans Bold"/>
                  <a:ea typeface="Open Sans Bold"/>
                  <a:cs typeface="Open Sans Bold"/>
                  <a:sym typeface="Open Sans Bold"/>
                </a:rPr>
                <a:t>personas insatisfechas</a:t>
              </a:r>
            </a:p>
            <a:p>
              <a:pPr algn="ctr">
                <a:lnSpc>
                  <a:spcPts val="1399"/>
                </a:lnSpc>
              </a:pPr>
            </a:p>
          </p:txBody>
        </p:sp>
      </p:grpSp>
      <p:grpSp>
        <p:nvGrpSpPr>
          <p:cNvPr name="Group 9" id="9"/>
          <p:cNvGrpSpPr/>
          <p:nvPr/>
        </p:nvGrpSpPr>
        <p:grpSpPr>
          <a:xfrm rot="0">
            <a:off x="12582686" y="1601853"/>
            <a:ext cx="1127686" cy="889272"/>
            <a:chOff x="0" y="0"/>
            <a:chExt cx="331621" cy="261510"/>
          </a:xfrm>
        </p:grpSpPr>
        <p:sp>
          <p:nvSpPr>
            <p:cNvPr name="Freeform 10" id="10"/>
            <p:cNvSpPr/>
            <p:nvPr/>
          </p:nvSpPr>
          <p:spPr>
            <a:xfrm flipH="false" flipV="false" rot="0">
              <a:off x="0" y="0"/>
              <a:ext cx="331621" cy="261510"/>
            </a:xfrm>
            <a:custGeom>
              <a:avLst/>
              <a:gdLst/>
              <a:ahLst/>
              <a:cxnLst/>
              <a:rect r="r" b="b" t="t" l="l"/>
              <a:pathLst>
                <a:path h="261510" w="331621">
                  <a:moveTo>
                    <a:pt x="130755" y="0"/>
                  </a:moveTo>
                  <a:lnTo>
                    <a:pt x="200866" y="0"/>
                  </a:lnTo>
                  <a:cubicBezTo>
                    <a:pt x="235544" y="0"/>
                    <a:pt x="268802" y="13776"/>
                    <a:pt x="293324" y="38297"/>
                  </a:cubicBezTo>
                  <a:cubicBezTo>
                    <a:pt x="317845" y="62819"/>
                    <a:pt x="331621" y="96077"/>
                    <a:pt x="331621" y="130755"/>
                  </a:cubicBezTo>
                  <a:lnTo>
                    <a:pt x="331621" y="130755"/>
                  </a:lnTo>
                  <a:cubicBezTo>
                    <a:pt x="331621" y="202969"/>
                    <a:pt x="273080" y="261510"/>
                    <a:pt x="200866" y="261510"/>
                  </a:cubicBezTo>
                  <a:lnTo>
                    <a:pt x="130755" y="261510"/>
                  </a:lnTo>
                  <a:cubicBezTo>
                    <a:pt x="58541" y="261510"/>
                    <a:pt x="0" y="202969"/>
                    <a:pt x="0" y="130755"/>
                  </a:cubicBezTo>
                  <a:lnTo>
                    <a:pt x="0" y="130755"/>
                  </a:lnTo>
                  <a:cubicBezTo>
                    <a:pt x="0" y="58541"/>
                    <a:pt x="58541" y="0"/>
                    <a:pt x="130755" y="0"/>
                  </a:cubicBezTo>
                  <a:close/>
                </a:path>
              </a:pathLst>
            </a:custGeom>
            <a:solidFill>
              <a:srgbClr val="FFFFFF"/>
            </a:solidFill>
          </p:spPr>
        </p:sp>
        <p:sp>
          <p:nvSpPr>
            <p:cNvPr name="TextBox 11" id="11"/>
            <p:cNvSpPr txBox="true"/>
            <p:nvPr/>
          </p:nvSpPr>
          <p:spPr>
            <a:xfrm>
              <a:off x="0" y="-19050"/>
              <a:ext cx="331621" cy="280560"/>
            </a:xfrm>
            <a:prstGeom prst="rect">
              <a:avLst/>
            </a:prstGeom>
          </p:spPr>
          <p:txBody>
            <a:bodyPr anchor="ctr" rtlCol="false" tIns="50800" lIns="50800" bIns="50800" rIns="50800"/>
            <a:lstStyle/>
            <a:p>
              <a:pPr algn="ctr">
                <a:lnSpc>
                  <a:spcPts val="1399"/>
                </a:lnSpc>
              </a:pPr>
              <a:r>
                <a:rPr lang="en-US" sz="999" b="true">
                  <a:solidFill>
                    <a:srgbClr val="000000"/>
                  </a:solidFill>
                  <a:latin typeface="Open Sans Bold"/>
                  <a:ea typeface="Open Sans Bold"/>
                  <a:cs typeface="Open Sans Bold"/>
                  <a:sym typeface="Open Sans Bold"/>
                </a:rPr>
                <a:t>Cantidad infraestructura funcional</a:t>
              </a:r>
            </a:p>
            <a:p>
              <a:pPr algn="ctr">
                <a:lnSpc>
                  <a:spcPts val="1399"/>
                </a:lnSpc>
              </a:pPr>
            </a:p>
          </p:txBody>
        </p:sp>
      </p:grpSp>
      <p:grpSp>
        <p:nvGrpSpPr>
          <p:cNvPr name="Group 12" id="12"/>
          <p:cNvGrpSpPr/>
          <p:nvPr/>
        </p:nvGrpSpPr>
        <p:grpSpPr>
          <a:xfrm rot="0">
            <a:off x="6489914" y="5430428"/>
            <a:ext cx="1307495" cy="889272"/>
            <a:chOff x="0" y="0"/>
            <a:chExt cx="384498" cy="261510"/>
          </a:xfrm>
        </p:grpSpPr>
        <p:sp>
          <p:nvSpPr>
            <p:cNvPr name="Freeform 13" id="13"/>
            <p:cNvSpPr/>
            <p:nvPr/>
          </p:nvSpPr>
          <p:spPr>
            <a:xfrm flipH="false" flipV="false" rot="0">
              <a:off x="0" y="0"/>
              <a:ext cx="384498" cy="261510"/>
            </a:xfrm>
            <a:custGeom>
              <a:avLst/>
              <a:gdLst/>
              <a:ahLst/>
              <a:cxnLst/>
              <a:rect r="r" b="b" t="t" l="l"/>
              <a:pathLst>
                <a:path h="261510" w="384498">
                  <a:moveTo>
                    <a:pt x="130755" y="0"/>
                  </a:moveTo>
                  <a:lnTo>
                    <a:pt x="253743" y="0"/>
                  </a:lnTo>
                  <a:cubicBezTo>
                    <a:pt x="325957" y="0"/>
                    <a:pt x="384498" y="58541"/>
                    <a:pt x="384498" y="130755"/>
                  </a:cubicBezTo>
                  <a:lnTo>
                    <a:pt x="384498" y="130755"/>
                  </a:lnTo>
                  <a:cubicBezTo>
                    <a:pt x="384498" y="165433"/>
                    <a:pt x="370722" y="198692"/>
                    <a:pt x="346201" y="223213"/>
                  </a:cubicBezTo>
                  <a:cubicBezTo>
                    <a:pt x="321679" y="247734"/>
                    <a:pt x="288421" y="261510"/>
                    <a:pt x="253743" y="261510"/>
                  </a:cubicBezTo>
                  <a:lnTo>
                    <a:pt x="130755" y="261510"/>
                  </a:lnTo>
                  <a:cubicBezTo>
                    <a:pt x="58541" y="261510"/>
                    <a:pt x="0" y="202969"/>
                    <a:pt x="0" y="130755"/>
                  </a:cubicBezTo>
                  <a:lnTo>
                    <a:pt x="0" y="130755"/>
                  </a:lnTo>
                  <a:cubicBezTo>
                    <a:pt x="0" y="58541"/>
                    <a:pt x="58541" y="0"/>
                    <a:pt x="130755" y="0"/>
                  </a:cubicBezTo>
                  <a:close/>
                </a:path>
              </a:pathLst>
            </a:custGeom>
            <a:solidFill>
              <a:srgbClr val="FFFFFF"/>
            </a:solidFill>
          </p:spPr>
        </p:sp>
        <p:sp>
          <p:nvSpPr>
            <p:cNvPr name="TextBox 14" id="14"/>
            <p:cNvSpPr txBox="true"/>
            <p:nvPr/>
          </p:nvSpPr>
          <p:spPr>
            <a:xfrm>
              <a:off x="0" y="-19050"/>
              <a:ext cx="384498" cy="280560"/>
            </a:xfrm>
            <a:prstGeom prst="rect">
              <a:avLst/>
            </a:prstGeom>
          </p:spPr>
          <p:txBody>
            <a:bodyPr anchor="ctr" rtlCol="false" tIns="50800" lIns="50800" bIns="50800" rIns="50800"/>
            <a:lstStyle/>
            <a:p>
              <a:pPr algn="ctr">
                <a:lnSpc>
                  <a:spcPts val="1399"/>
                </a:lnSpc>
              </a:pPr>
              <a:r>
                <a:rPr lang="en-US" sz="999" b="true">
                  <a:solidFill>
                    <a:srgbClr val="000000"/>
                  </a:solidFill>
                  <a:latin typeface="Open Sans Bold"/>
                  <a:ea typeface="Open Sans Bold"/>
                  <a:cs typeface="Open Sans Bold"/>
                  <a:sym typeface="Open Sans Bold"/>
                </a:rPr>
                <a:t>Cantidad de</a:t>
              </a:r>
              <a:r>
                <a:rPr lang="en-US" sz="999" b="true">
                  <a:solidFill>
                    <a:srgbClr val="000000"/>
                  </a:solidFill>
                  <a:latin typeface="Open Sans Bold"/>
                  <a:ea typeface="Open Sans Bold"/>
                  <a:cs typeface="Open Sans Bold"/>
                  <a:sym typeface="Open Sans Bold"/>
                </a:rPr>
                <a:t> </a:t>
              </a:r>
            </a:p>
            <a:p>
              <a:pPr algn="ctr">
                <a:lnSpc>
                  <a:spcPts val="1399"/>
                </a:lnSpc>
              </a:pPr>
              <a:r>
                <a:rPr lang="en-US" sz="999" b="true">
                  <a:solidFill>
                    <a:srgbClr val="000000"/>
                  </a:solidFill>
                  <a:latin typeface="Open Sans Bold"/>
                  <a:ea typeface="Open Sans Bold"/>
                  <a:cs typeface="Open Sans Bold"/>
                  <a:sym typeface="Open Sans Bold"/>
                </a:rPr>
                <a:t>autos en trafico</a:t>
              </a:r>
            </a:p>
            <a:p>
              <a:pPr algn="ctr">
                <a:lnSpc>
                  <a:spcPts val="1399"/>
                </a:lnSpc>
              </a:pPr>
            </a:p>
          </p:txBody>
        </p:sp>
      </p:grpSp>
      <p:grpSp>
        <p:nvGrpSpPr>
          <p:cNvPr name="Group 15" id="15"/>
          <p:cNvGrpSpPr/>
          <p:nvPr/>
        </p:nvGrpSpPr>
        <p:grpSpPr>
          <a:xfrm rot="0">
            <a:off x="9251621" y="5375332"/>
            <a:ext cx="1307495" cy="810005"/>
            <a:chOff x="0" y="0"/>
            <a:chExt cx="384498" cy="238200"/>
          </a:xfrm>
        </p:grpSpPr>
        <p:sp>
          <p:nvSpPr>
            <p:cNvPr name="Freeform 16" id="16"/>
            <p:cNvSpPr/>
            <p:nvPr/>
          </p:nvSpPr>
          <p:spPr>
            <a:xfrm flipH="false" flipV="false" rot="0">
              <a:off x="0" y="0"/>
              <a:ext cx="384498" cy="238200"/>
            </a:xfrm>
            <a:custGeom>
              <a:avLst/>
              <a:gdLst/>
              <a:ahLst/>
              <a:cxnLst/>
              <a:rect r="r" b="b" t="t" l="l"/>
              <a:pathLst>
                <a:path h="238200" w="384498">
                  <a:moveTo>
                    <a:pt x="119100" y="0"/>
                  </a:moveTo>
                  <a:lnTo>
                    <a:pt x="265398" y="0"/>
                  </a:lnTo>
                  <a:cubicBezTo>
                    <a:pt x="331175" y="0"/>
                    <a:pt x="384498" y="53323"/>
                    <a:pt x="384498" y="119100"/>
                  </a:cubicBezTo>
                  <a:lnTo>
                    <a:pt x="384498" y="119100"/>
                  </a:lnTo>
                  <a:cubicBezTo>
                    <a:pt x="384498" y="184877"/>
                    <a:pt x="331175" y="238200"/>
                    <a:pt x="265398" y="238200"/>
                  </a:cubicBezTo>
                  <a:lnTo>
                    <a:pt x="119100" y="238200"/>
                  </a:lnTo>
                  <a:cubicBezTo>
                    <a:pt x="53323" y="238200"/>
                    <a:pt x="0" y="184877"/>
                    <a:pt x="0" y="119100"/>
                  </a:cubicBezTo>
                  <a:lnTo>
                    <a:pt x="0" y="119100"/>
                  </a:lnTo>
                  <a:cubicBezTo>
                    <a:pt x="0" y="53323"/>
                    <a:pt x="53323" y="0"/>
                    <a:pt x="119100" y="0"/>
                  </a:cubicBezTo>
                  <a:close/>
                </a:path>
              </a:pathLst>
            </a:custGeom>
            <a:solidFill>
              <a:srgbClr val="FFFFFF"/>
            </a:solidFill>
          </p:spPr>
        </p:sp>
        <p:sp>
          <p:nvSpPr>
            <p:cNvPr name="TextBox 17" id="17"/>
            <p:cNvSpPr txBox="true"/>
            <p:nvPr/>
          </p:nvSpPr>
          <p:spPr>
            <a:xfrm>
              <a:off x="0" y="-19050"/>
              <a:ext cx="384498" cy="257250"/>
            </a:xfrm>
            <a:prstGeom prst="rect">
              <a:avLst/>
            </a:prstGeom>
          </p:spPr>
          <p:txBody>
            <a:bodyPr anchor="ctr" rtlCol="false" tIns="50800" lIns="50800" bIns="50800" rIns="50800"/>
            <a:lstStyle/>
            <a:p>
              <a:pPr algn="ctr">
                <a:lnSpc>
                  <a:spcPts val="1399"/>
                </a:lnSpc>
              </a:pPr>
              <a:r>
                <a:rPr lang="en-US" sz="999" b="true">
                  <a:solidFill>
                    <a:srgbClr val="000000"/>
                  </a:solidFill>
                  <a:latin typeface="Open Sans Bold"/>
                  <a:ea typeface="Open Sans Bold"/>
                  <a:cs typeface="Open Sans Bold"/>
                  <a:sym typeface="Open Sans Bold"/>
                </a:rPr>
                <a:t>Cantidad de</a:t>
              </a:r>
              <a:r>
                <a:rPr lang="en-US" sz="999" b="true">
                  <a:solidFill>
                    <a:srgbClr val="000000"/>
                  </a:solidFill>
                  <a:latin typeface="Open Sans Bold"/>
                  <a:ea typeface="Open Sans Bold"/>
                  <a:cs typeface="Open Sans Bold"/>
                  <a:sym typeface="Open Sans Bold"/>
                </a:rPr>
                <a:t> </a:t>
              </a:r>
            </a:p>
            <a:p>
              <a:pPr algn="ctr">
                <a:lnSpc>
                  <a:spcPts val="1399"/>
                </a:lnSpc>
              </a:pPr>
              <a:r>
                <a:rPr lang="en-US" sz="999" b="true">
                  <a:solidFill>
                    <a:srgbClr val="000000"/>
                  </a:solidFill>
                  <a:latin typeface="Open Sans Bold"/>
                  <a:ea typeface="Open Sans Bold"/>
                  <a:cs typeface="Open Sans Bold"/>
                  <a:sym typeface="Open Sans Bold"/>
                </a:rPr>
                <a:t>personas votantes</a:t>
              </a:r>
            </a:p>
            <a:p>
              <a:pPr algn="ctr">
                <a:lnSpc>
                  <a:spcPts val="1399"/>
                </a:lnSpc>
              </a:pPr>
            </a:p>
          </p:txBody>
        </p:sp>
      </p:grpSp>
      <p:grpSp>
        <p:nvGrpSpPr>
          <p:cNvPr name="Group 18" id="18"/>
          <p:cNvGrpSpPr/>
          <p:nvPr/>
        </p:nvGrpSpPr>
        <p:grpSpPr>
          <a:xfrm rot="0">
            <a:off x="327932" y="1887995"/>
            <a:ext cx="2652761" cy="2957041"/>
            <a:chOff x="0" y="0"/>
            <a:chExt cx="698670" cy="778809"/>
          </a:xfrm>
        </p:grpSpPr>
        <p:sp>
          <p:nvSpPr>
            <p:cNvPr name="Freeform 19" id="19"/>
            <p:cNvSpPr/>
            <p:nvPr/>
          </p:nvSpPr>
          <p:spPr>
            <a:xfrm flipH="false" flipV="false" rot="0">
              <a:off x="0" y="0"/>
              <a:ext cx="698670" cy="778809"/>
            </a:xfrm>
            <a:custGeom>
              <a:avLst/>
              <a:gdLst/>
              <a:ahLst/>
              <a:cxnLst/>
              <a:rect r="r" b="b" t="t" l="l"/>
              <a:pathLst>
                <a:path h="778809" w="698670">
                  <a:moveTo>
                    <a:pt x="148840" y="0"/>
                  </a:moveTo>
                  <a:lnTo>
                    <a:pt x="549829" y="0"/>
                  </a:lnTo>
                  <a:cubicBezTo>
                    <a:pt x="589304" y="0"/>
                    <a:pt x="627162" y="15681"/>
                    <a:pt x="655075" y="43594"/>
                  </a:cubicBezTo>
                  <a:cubicBezTo>
                    <a:pt x="682988" y="71507"/>
                    <a:pt x="698670" y="109365"/>
                    <a:pt x="698670" y="148840"/>
                  </a:cubicBezTo>
                  <a:lnTo>
                    <a:pt x="698670" y="629969"/>
                  </a:lnTo>
                  <a:cubicBezTo>
                    <a:pt x="698670" y="669444"/>
                    <a:pt x="682988" y="707302"/>
                    <a:pt x="655075" y="735215"/>
                  </a:cubicBezTo>
                  <a:cubicBezTo>
                    <a:pt x="627162" y="763128"/>
                    <a:pt x="589304" y="778809"/>
                    <a:pt x="549829" y="778809"/>
                  </a:cubicBezTo>
                  <a:lnTo>
                    <a:pt x="148840" y="778809"/>
                  </a:lnTo>
                  <a:cubicBezTo>
                    <a:pt x="109365" y="778809"/>
                    <a:pt x="71507" y="763128"/>
                    <a:pt x="43594" y="735215"/>
                  </a:cubicBezTo>
                  <a:cubicBezTo>
                    <a:pt x="15681" y="707302"/>
                    <a:pt x="0" y="669444"/>
                    <a:pt x="0" y="629969"/>
                  </a:cubicBezTo>
                  <a:lnTo>
                    <a:pt x="0" y="148840"/>
                  </a:lnTo>
                  <a:cubicBezTo>
                    <a:pt x="0" y="109365"/>
                    <a:pt x="15681" y="71507"/>
                    <a:pt x="43594" y="43594"/>
                  </a:cubicBezTo>
                  <a:cubicBezTo>
                    <a:pt x="71507" y="15681"/>
                    <a:pt x="109365" y="0"/>
                    <a:pt x="148840" y="0"/>
                  </a:cubicBezTo>
                  <a:close/>
                </a:path>
              </a:pathLst>
            </a:custGeom>
            <a:solidFill>
              <a:srgbClr val="578FD3"/>
            </a:solidFill>
          </p:spPr>
        </p:sp>
        <p:sp>
          <p:nvSpPr>
            <p:cNvPr name="TextBox 20" id="20"/>
            <p:cNvSpPr txBox="true"/>
            <p:nvPr/>
          </p:nvSpPr>
          <p:spPr>
            <a:xfrm>
              <a:off x="0" y="-47625"/>
              <a:ext cx="698670" cy="826434"/>
            </a:xfrm>
            <a:prstGeom prst="rect">
              <a:avLst/>
            </a:prstGeom>
          </p:spPr>
          <p:txBody>
            <a:bodyPr anchor="ctr" rtlCol="false" tIns="50800" lIns="50800" bIns="50800" rIns="50800"/>
            <a:lstStyle/>
            <a:p>
              <a:pPr algn="ctr">
                <a:lnSpc>
                  <a:spcPts val="2800"/>
                </a:lnSpc>
              </a:pPr>
              <a:r>
                <a:rPr lang="en-US" sz="2000">
                  <a:solidFill>
                    <a:srgbClr val="000000"/>
                  </a:solidFill>
                  <a:latin typeface="Open Sans"/>
                  <a:ea typeface="Open Sans"/>
                  <a:cs typeface="Open Sans"/>
                  <a:sym typeface="Open Sans"/>
                </a:rPr>
                <a:t>Disminuir la tasa de accidentes viales a un nivel mínimo posible, promoviendo seguridad vial y adoptando políticas que reduzcan factores de riesgo</a:t>
              </a:r>
            </a:p>
          </p:txBody>
        </p:sp>
      </p:grpSp>
      <p:sp>
        <p:nvSpPr>
          <p:cNvPr name="TextBox 21" id="21"/>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Símil Hidrodinámico</a:t>
            </a:r>
          </a:p>
        </p:txBody>
      </p:sp>
      <p:sp>
        <p:nvSpPr>
          <p:cNvPr name="TextBox 22" id="22"/>
          <p:cNvSpPr txBox="true"/>
          <p:nvPr/>
        </p:nvSpPr>
        <p:spPr>
          <a:xfrm rot="0">
            <a:off x="864976" y="1313515"/>
            <a:ext cx="1578673" cy="596900"/>
          </a:xfrm>
          <a:prstGeom prst="rect">
            <a:avLst/>
          </a:prstGeom>
        </p:spPr>
        <p:txBody>
          <a:bodyPr anchor="t" rtlCol="false" tIns="0" lIns="0" bIns="0" rIns="0">
            <a:spAutoFit/>
          </a:bodyPr>
          <a:lstStyle/>
          <a:p>
            <a:pPr algn="ctr">
              <a:lnSpc>
                <a:spcPts val="4900"/>
              </a:lnSpc>
              <a:spcBef>
                <a:spcPct val="0"/>
              </a:spcBef>
            </a:pPr>
            <a:r>
              <a:rPr lang="en-US" sz="3500" spc="-161">
                <a:solidFill>
                  <a:srgbClr val="2E4D99"/>
                </a:solidFill>
                <a:latin typeface="Hammersmith One"/>
                <a:ea typeface="Hammersmith One"/>
                <a:cs typeface="Hammersmith One"/>
                <a:sym typeface="Hammersmith One"/>
              </a:rPr>
              <a:t>Objetivo</a:t>
            </a:r>
          </a:p>
        </p:txBody>
      </p:sp>
      <p:grpSp>
        <p:nvGrpSpPr>
          <p:cNvPr name="Group 23" id="23"/>
          <p:cNvGrpSpPr/>
          <p:nvPr/>
        </p:nvGrpSpPr>
        <p:grpSpPr>
          <a:xfrm rot="0">
            <a:off x="327932" y="6771365"/>
            <a:ext cx="2839875" cy="2486935"/>
            <a:chOff x="0" y="0"/>
            <a:chExt cx="747951" cy="654995"/>
          </a:xfrm>
        </p:grpSpPr>
        <p:sp>
          <p:nvSpPr>
            <p:cNvPr name="Freeform 24" id="24"/>
            <p:cNvSpPr/>
            <p:nvPr/>
          </p:nvSpPr>
          <p:spPr>
            <a:xfrm flipH="false" flipV="false" rot="0">
              <a:off x="0" y="0"/>
              <a:ext cx="747951" cy="654995"/>
            </a:xfrm>
            <a:custGeom>
              <a:avLst/>
              <a:gdLst/>
              <a:ahLst/>
              <a:cxnLst/>
              <a:rect r="r" b="b" t="t" l="l"/>
              <a:pathLst>
                <a:path h="654995" w="747951">
                  <a:moveTo>
                    <a:pt x="139034" y="0"/>
                  </a:moveTo>
                  <a:lnTo>
                    <a:pt x="608917" y="0"/>
                  </a:lnTo>
                  <a:cubicBezTo>
                    <a:pt x="685703" y="0"/>
                    <a:pt x="747951" y="62247"/>
                    <a:pt x="747951" y="139034"/>
                  </a:cubicBezTo>
                  <a:lnTo>
                    <a:pt x="747951" y="515962"/>
                  </a:lnTo>
                  <a:cubicBezTo>
                    <a:pt x="747951" y="592748"/>
                    <a:pt x="685703" y="654995"/>
                    <a:pt x="608917" y="654995"/>
                  </a:cubicBezTo>
                  <a:lnTo>
                    <a:pt x="139034" y="654995"/>
                  </a:lnTo>
                  <a:cubicBezTo>
                    <a:pt x="102160" y="654995"/>
                    <a:pt x="66796" y="640347"/>
                    <a:pt x="40722" y="614273"/>
                  </a:cubicBezTo>
                  <a:cubicBezTo>
                    <a:pt x="14648" y="588199"/>
                    <a:pt x="0" y="552836"/>
                    <a:pt x="0" y="515962"/>
                  </a:cubicBezTo>
                  <a:lnTo>
                    <a:pt x="0" y="139034"/>
                  </a:lnTo>
                  <a:cubicBezTo>
                    <a:pt x="0" y="62247"/>
                    <a:pt x="62247" y="0"/>
                    <a:pt x="139034" y="0"/>
                  </a:cubicBezTo>
                  <a:close/>
                </a:path>
              </a:pathLst>
            </a:custGeom>
            <a:solidFill>
              <a:srgbClr val="578FD3"/>
            </a:solidFill>
          </p:spPr>
        </p:sp>
        <p:sp>
          <p:nvSpPr>
            <p:cNvPr name="TextBox 25" id="25"/>
            <p:cNvSpPr txBox="true"/>
            <p:nvPr/>
          </p:nvSpPr>
          <p:spPr>
            <a:xfrm>
              <a:off x="0" y="-38100"/>
              <a:ext cx="747951" cy="693095"/>
            </a:xfrm>
            <a:prstGeom prst="rect">
              <a:avLst/>
            </a:prstGeom>
          </p:spPr>
          <p:txBody>
            <a:bodyPr anchor="ctr" rtlCol="false" tIns="50800" lIns="50800" bIns="50800" rIns="50800"/>
            <a:lstStyle/>
            <a:p>
              <a:pPr algn="ctr">
                <a:lnSpc>
                  <a:spcPts val="3079"/>
                </a:lnSpc>
              </a:pPr>
              <a:r>
                <a:rPr lang="en-US" sz="2199">
                  <a:solidFill>
                    <a:srgbClr val="000000"/>
                  </a:solidFill>
                  <a:latin typeface="Open Sans"/>
                  <a:ea typeface="Open Sans"/>
                  <a:cs typeface="Open Sans"/>
                  <a:sym typeface="Open Sans"/>
                </a:rPr>
                <a:t>Regular o reducir la saturación de vehículos en circulación, favoreciendo flujos de tráfico más ágiles.</a:t>
              </a:r>
            </a:p>
          </p:txBody>
        </p:sp>
      </p:grpSp>
      <p:sp>
        <p:nvSpPr>
          <p:cNvPr name="TextBox 26" id="26"/>
          <p:cNvSpPr txBox="true"/>
          <p:nvPr/>
        </p:nvSpPr>
        <p:spPr>
          <a:xfrm rot="0">
            <a:off x="958532" y="6203776"/>
            <a:ext cx="1578673" cy="596900"/>
          </a:xfrm>
          <a:prstGeom prst="rect">
            <a:avLst/>
          </a:prstGeom>
        </p:spPr>
        <p:txBody>
          <a:bodyPr anchor="t" rtlCol="false" tIns="0" lIns="0" bIns="0" rIns="0">
            <a:spAutoFit/>
          </a:bodyPr>
          <a:lstStyle/>
          <a:p>
            <a:pPr algn="ctr">
              <a:lnSpc>
                <a:spcPts val="4900"/>
              </a:lnSpc>
              <a:spcBef>
                <a:spcPct val="0"/>
              </a:spcBef>
            </a:pPr>
            <a:r>
              <a:rPr lang="en-US" sz="3500" spc="-161">
                <a:solidFill>
                  <a:srgbClr val="2E4D99"/>
                </a:solidFill>
                <a:latin typeface="Hammersmith One"/>
                <a:ea typeface="Hammersmith One"/>
                <a:cs typeface="Hammersmith One"/>
                <a:sym typeface="Hammersmith One"/>
              </a:rPr>
              <a:t>Objetivo</a:t>
            </a:r>
          </a:p>
        </p:txBody>
      </p:sp>
      <p:sp>
        <p:nvSpPr>
          <p:cNvPr name="AutoShape 27" id="27"/>
          <p:cNvSpPr/>
          <p:nvPr/>
        </p:nvSpPr>
        <p:spPr>
          <a:xfrm flipH="true">
            <a:off x="2980693" y="2046489"/>
            <a:ext cx="3599126" cy="1320027"/>
          </a:xfrm>
          <a:prstGeom prst="line">
            <a:avLst/>
          </a:prstGeom>
          <a:ln cap="flat" w="38100">
            <a:solidFill>
              <a:srgbClr val="000000"/>
            </a:solidFill>
            <a:prstDash val="solid"/>
            <a:headEnd type="none" len="sm" w="sm"/>
            <a:tailEnd type="arrow" len="sm" w="med"/>
          </a:ln>
        </p:spPr>
      </p:sp>
      <p:sp>
        <p:nvSpPr>
          <p:cNvPr name="AutoShape 28" id="28"/>
          <p:cNvSpPr/>
          <p:nvPr/>
        </p:nvSpPr>
        <p:spPr>
          <a:xfrm flipH="true">
            <a:off x="3167807" y="5875064"/>
            <a:ext cx="3322107" cy="2139768"/>
          </a:xfrm>
          <a:prstGeom prst="line">
            <a:avLst/>
          </a:prstGeom>
          <a:ln cap="flat" w="38100">
            <a:solidFill>
              <a:srgbClr val="000000"/>
            </a:solidFill>
            <a:prstDash val="solid"/>
            <a:headEnd type="none" len="sm" w="sm"/>
            <a:tailEnd type="arrow" len="sm" w="med"/>
          </a:ln>
        </p:spPr>
      </p:sp>
      <p:grpSp>
        <p:nvGrpSpPr>
          <p:cNvPr name="Group 29" id="29"/>
          <p:cNvGrpSpPr/>
          <p:nvPr/>
        </p:nvGrpSpPr>
        <p:grpSpPr>
          <a:xfrm rot="0">
            <a:off x="15389798" y="4048948"/>
            <a:ext cx="2652761" cy="1826116"/>
            <a:chOff x="0" y="0"/>
            <a:chExt cx="698670" cy="480952"/>
          </a:xfrm>
        </p:grpSpPr>
        <p:sp>
          <p:nvSpPr>
            <p:cNvPr name="Freeform 30" id="30"/>
            <p:cNvSpPr/>
            <p:nvPr/>
          </p:nvSpPr>
          <p:spPr>
            <a:xfrm flipH="false" flipV="false" rot="0">
              <a:off x="0" y="0"/>
              <a:ext cx="698670" cy="480952"/>
            </a:xfrm>
            <a:custGeom>
              <a:avLst/>
              <a:gdLst/>
              <a:ahLst/>
              <a:cxnLst/>
              <a:rect r="r" b="b" t="t" l="l"/>
              <a:pathLst>
                <a:path h="480952" w="698670">
                  <a:moveTo>
                    <a:pt x="148840" y="0"/>
                  </a:moveTo>
                  <a:lnTo>
                    <a:pt x="549829" y="0"/>
                  </a:lnTo>
                  <a:cubicBezTo>
                    <a:pt x="589304" y="0"/>
                    <a:pt x="627162" y="15681"/>
                    <a:pt x="655075" y="43594"/>
                  </a:cubicBezTo>
                  <a:cubicBezTo>
                    <a:pt x="682988" y="71507"/>
                    <a:pt x="698670" y="109365"/>
                    <a:pt x="698670" y="148840"/>
                  </a:cubicBezTo>
                  <a:lnTo>
                    <a:pt x="698670" y="332112"/>
                  </a:lnTo>
                  <a:cubicBezTo>
                    <a:pt x="698670" y="371587"/>
                    <a:pt x="682988" y="409445"/>
                    <a:pt x="655075" y="437358"/>
                  </a:cubicBezTo>
                  <a:cubicBezTo>
                    <a:pt x="627162" y="465271"/>
                    <a:pt x="589304" y="480952"/>
                    <a:pt x="549829" y="480952"/>
                  </a:cubicBezTo>
                  <a:lnTo>
                    <a:pt x="148840" y="480952"/>
                  </a:lnTo>
                  <a:cubicBezTo>
                    <a:pt x="109365" y="480952"/>
                    <a:pt x="71507" y="465271"/>
                    <a:pt x="43594" y="437358"/>
                  </a:cubicBezTo>
                  <a:cubicBezTo>
                    <a:pt x="15681" y="409445"/>
                    <a:pt x="0" y="371587"/>
                    <a:pt x="0" y="332112"/>
                  </a:cubicBezTo>
                  <a:lnTo>
                    <a:pt x="0" y="148840"/>
                  </a:lnTo>
                  <a:cubicBezTo>
                    <a:pt x="0" y="109365"/>
                    <a:pt x="15681" y="71507"/>
                    <a:pt x="43594" y="43594"/>
                  </a:cubicBezTo>
                  <a:cubicBezTo>
                    <a:pt x="71507" y="15681"/>
                    <a:pt x="109365" y="0"/>
                    <a:pt x="148840" y="0"/>
                  </a:cubicBezTo>
                  <a:close/>
                </a:path>
              </a:pathLst>
            </a:custGeom>
            <a:solidFill>
              <a:srgbClr val="578FD3"/>
            </a:solidFill>
          </p:spPr>
        </p:sp>
        <p:sp>
          <p:nvSpPr>
            <p:cNvPr name="TextBox 31" id="31"/>
            <p:cNvSpPr txBox="true"/>
            <p:nvPr/>
          </p:nvSpPr>
          <p:spPr>
            <a:xfrm>
              <a:off x="0" y="-47625"/>
              <a:ext cx="698670" cy="528577"/>
            </a:xfrm>
            <a:prstGeom prst="rect">
              <a:avLst/>
            </a:prstGeom>
          </p:spPr>
          <p:txBody>
            <a:bodyPr anchor="ctr" rtlCol="false" tIns="50800" lIns="50800" bIns="50800" rIns="50800"/>
            <a:lstStyle/>
            <a:p>
              <a:pPr algn="ctr">
                <a:lnSpc>
                  <a:spcPts val="2800"/>
                </a:lnSpc>
              </a:pPr>
              <a:r>
                <a:rPr lang="en-US" sz="2000">
                  <a:solidFill>
                    <a:srgbClr val="000000"/>
                  </a:solidFill>
                  <a:latin typeface="Open Sans"/>
                  <a:ea typeface="Open Sans"/>
                  <a:cs typeface="Open Sans"/>
                  <a:sym typeface="Open Sans"/>
                </a:rPr>
                <a:t>Incrementar y mantener la infraestructura en óptimas condiciones</a:t>
              </a:r>
            </a:p>
          </p:txBody>
        </p:sp>
      </p:grpSp>
      <p:sp>
        <p:nvSpPr>
          <p:cNvPr name="TextBox 32" id="32"/>
          <p:cNvSpPr txBox="true"/>
          <p:nvPr/>
        </p:nvSpPr>
        <p:spPr>
          <a:xfrm rot="0">
            <a:off x="15926842" y="3474468"/>
            <a:ext cx="1578673" cy="596900"/>
          </a:xfrm>
          <a:prstGeom prst="rect">
            <a:avLst/>
          </a:prstGeom>
        </p:spPr>
        <p:txBody>
          <a:bodyPr anchor="t" rtlCol="false" tIns="0" lIns="0" bIns="0" rIns="0">
            <a:spAutoFit/>
          </a:bodyPr>
          <a:lstStyle/>
          <a:p>
            <a:pPr algn="ctr">
              <a:lnSpc>
                <a:spcPts val="4900"/>
              </a:lnSpc>
              <a:spcBef>
                <a:spcPct val="0"/>
              </a:spcBef>
            </a:pPr>
            <a:r>
              <a:rPr lang="en-US" sz="3500" spc="-161">
                <a:solidFill>
                  <a:srgbClr val="2E4D99"/>
                </a:solidFill>
                <a:latin typeface="Hammersmith One"/>
                <a:ea typeface="Hammersmith One"/>
                <a:cs typeface="Hammersmith One"/>
                <a:sym typeface="Hammersmith One"/>
              </a:rPr>
              <a:t>Objetivo</a:t>
            </a:r>
          </a:p>
        </p:txBody>
      </p:sp>
      <p:sp>
        <p:nvSpPr>
          <p:cNvPr name="AutoShape 33" id="33"/>
          <p:cNvSpPr/>
          <p:nvPr/>
        </p:nvSpPr>
        <p:spPr>
          <a:xfrm>
            <a:off x="13710372" y="2046489"/>
            <a:ext cx="1679426" cy="2915517"/>
          </a:xfrm>
          <a:prstGeom prst="line">
            <a:avLst/>
          </a:prstGeom>
          <a:ln cap="flat" w="38100">
            <a:solidFill>
              <a:srgbClr val="000000"/>
            </a:solidFill>
            <a:prstDash val="solid"/>
            <a:headEnd type="none" len="sm" w="sm"/>
            <a:tailEnd type="arrow" len="sm" w="med"/>
          </a:ln>
        </p:spPr>
      </p:sp>
      <p:grpSp>
        <p:nvGrpSpPr>
          <p:cNvPr name="Group 34" id="34"/>
          <p:cNvGrpSpPr/>
          <p:nvPr/>
        </p:nvGrpSpPr>
        <p:grpSpPr>
          <a:xfrm rot="0">
            <a:off x="15389798" y="6778256"/>
            <a:ext cx="2652761" cy="2957041"/>
            <a:chOff x="0" y="0"/>
            <a:chExt cx="698670" cy="778809"/>
          </a:xfrm>
        </p:grpSpPr>
        <p:sp>
          <p:nvSpPr>
            <p:cNvPr name="Freeform 35" id="35"/>
            <p:cNvSpPr/>
            <p:nvPr/>
          </p:nvSpPr>
          <p:spPr>
            <a:xfrm flipH="false" flipV="false" rot="0">
              <a:off x="0" y="0"/>
              <a:ext cx="698670" cy="778809"/>
            </a:xfrm>
            <a:custGeom>
              <a:avLst/>
              <a:gdLst/>
              <a:ahLst/>
              <a:cxnLst/>
              <a:rect r="r" b="b" t="t" l="l"/>
              <a:pathLst>
                <a:path h="778809" w="698670">
                  <a:moveTo>
                    <a:pt x="148840" y="0"/>
                  </a:moveTo>
                  <a:lnTo>
                    <a:pt x="549829" y="0"/>
                  </a:lnTo>
                  <a:cubicBezTo>
                    <a:pt x="589304" y="0"/>
                    <a:pt x="627162" y="15681"/>
                    <a:pt x="655075" y="43594"/>
                  </a:cubicBezTo>
                  <a:cubicBezTo>
                    <a:pt x="682988" y="71507"/>
                    <a:pt x="698670" y="109365"/>
                    <a:pt x="698670" y="148840"/>
                  </a:cubicBezTo>
                  <a:lnTo>
                    <a:pt x="698670" y="629969"/>
                  </a:lnTo>
                  <a:cubicBezTo>
                    <a:pt x="698670" y="669444"/>
                    <a:pt x="682988" y="707302"/>
                    <a:pt x="655075" y="735215"/>
                  </a:cubicBezTo>
                  <a:cubicBezTo>
                    <a:pt x="627162" y="763128"/>
                    <a:pt x="589304" y="778809"/>
                    <a:pt x="549829" y="778809"/>
                  </a:cubicBezTo>
                  <a:lnTo>
                    <a:pt x="148840" y="778809"/>
                  </a:lnTo>
                  <a:cubicBezTo>
                    <a:pt x="109365" y="778809"/>
                    <a:pt x="71507" y="763128"/>
                    <a:pt x="43594" y="735215"/>
                  </a:cubicBezTo>
                  <a:cubicBezTo>
                    <a:pt x="15681" y="707302"/>
                    <a:pt x="0" y="669444"/>
                    <a:pt x="0" y="629969"/>
                  </a:cubicBezTo>
                  <a:lnTo>
                    <a:pt x="0" y="148840"/>
                  </a:lnTo>
                  <a:cubicBezTo>
                    <a:pt x="0" y="109365"/>
                    <a:pt x="15681" y="71507"/>
                    <a:pt x="43594" y="43594"/>
                  </a:cubicBezTo>
                  <a:cubicBezTo>
                    <a:pt x="71507" y="15681"/>
                    <a:pt x="109365" y="0"/>
                    <a:pt x="148840" y="0"/>
                  </a:cubicBezTo>
                  <a:close/>
                </a:path>
              </a:pathLst>
            </a:custGeom>
            <a:solidFill>
              <a:srgbClr val="578FD3"/>
            </a:solidFill>
          </p:spPr>
        </p:sp>
        <p:sp>
          <p:nvSpPr>
            <p:cNvPr name="TextBox 36" id="36"/>
            <p:cNvSpPr txBox="true"/>
            <p:nvPr/>
          </p:nvSpPr>
          <p:spPr>
            <a:xfrm>
              <a:off x="0" y="-47625"/>
              <a:ext cx="698670" cy="826434"/>
            </a:xfrm>
            <a:prstGeom prst="rect">
              <a:avLst/>
            </a:prstGeom>
          </p:spPr>
          <p:txBody>
            <a:bodyPr anchor="ctr" rtlCol="false" tIns="50800" lIns="50800" bIns="50800" rIns="50800"/>
            <a:lstStyle/>
            <a:p>
              <a:pPr algn="ctr">
                <a:lnSpc>
                  <a:spcPts val="2800"/>
                </a:lnSpc>
              </a:pPr>
              <a:r>
                <a:rPr lang="en-US" sz="2000">
                  <a:solidFill>
                    <a:srgbClr val="000000"/>
                  </a:solidFill>
                  <a:latin typeface="Open Sans"/>
                  <a:ea typeface="Open Sans"/>
                  <a:cs typeface="Open Sans"/>
                  <a:sym typeface="Open Sans"/>
                </a:rPr>
                <a:t>Disminuir la tasa de accidentes viales a un nivel mínimo posible, promoviendo seguridad vial y adoptando políticas que reduzcan factores de riesgo</a:t>
              </a:r>
            </a:p>
          </p:txBody>
        </p:sp>
      </p:grpSp>
      <p:sp>
        <p:nvSpPr>
          <p:cNvPr name="TextBox 37" id="37"/>
          <p:cNvSpPr txBox="true"/>
          <p:nvPr/>
        </p:nvSpPr>
        <p:spPr>
          <a:xfrm rot="0">
            <a:off x="15926842" y="6203776"/>
            <a:ext cx="1578673" cy="596900"/>
          </a:xfrm>
          <a:prstGeom prst="rect">
            <a:avLst/>
          </a:prstGeom>
        </p:spPr>
        <p:txBody>
          <a:bodyPr anchor="t" rtlCol="false" tIns="0" lIns="0" bIns="0" rIns="0">
            <a:spAutoFit/>
          </a:bodyPr>
          <a:lstStyle/>
          <a:p>
            <a:pPr algn="ctr">
              <a:lnSpc>
                <a:spcPts val="4900"/>
              </a:lnSpc>
              <a:spcBef>
                <a:spcPct val="0"/>
              </a:spcBef>
            </a:pPr>
            <a:r>
              <a:rPr lang="en-US" sz="3500" spc="-161">
                <a:solidFill>
                  <a:srgbClr val="2E4D99"/>
                </a:solidFill>
                <a:latin typeface="Hammersmith One"/>
                <a:ea typeface="Hammersmith One"/>
                <a:cs typeface="Hammersmith One"/>
                <a:sym typeface="Hammersmith One"/>
              </a:rPr>
              <a:t>Objetivo</a:t>
            </a:r>
          </a:p>
        </p:txBody>
      </p:sp>
      <p:sp>
        <p:nvSpPr>
          <p:cNvPr name="AutoShape 38" id="38"/>
          <p:cNvSpPr/>
          <p:nvPr/>
        </p:nvSpPr>
        <p:spPr>
          <a:xfrm>
            <a:off x="13798446" y="5591574"/>
            <a:ext cx="1591352" cy="2665203"/>
          </a:xfrm>
          <a:prstGeom prst="line">
            <a:avLst/>
          </a:prstGeom>
          <a:ln cap="flat" w="38100">
            <a:solidFill>
              <a:srgbClr val="000000"/>
            </a:solidFill>
            <a:prstDash val="solid"/>
            <a:headEnd type="none" len="sm" w="sm"/>
            <a:tailEnd type="arrow" len="sm" w="med"/>
          </a:ln>
        </p:spPr>
      </p:sp>
      <p:grpSp>
        <p:nvGrpSpPr>
          <p:cNvPr name="Group 39" id="39"/>
          <p:cNvGrpSpPr/>
          <p:nvPr/>
        </p:nvGrpSpPr>
        <p:grpSpPr>
          <a:xfrm rot="0">
            <a:off x="12512227" y="5308085"/>
            <a:ext cx="1286219" cy="566979"/>
            <a:chOff x="0" y="0"/>
            <a:chExt cx="378241" cy="166733"/>
          </a:xfrm>
        </p:grpSpPr>
        <p:sp>
          <p:nvSpPr>
            <p:cNvPr name="Freeform 40" id="40"/>
            <p:cNvSpPr/>
            <p:nvPr/>
          </p:nvSpPr>
          <p:spPr>
            <a:xfrm flipH="false" flipV="false" rot="0">
              <a:off x="0" y="0"/>
              <a:ext cx="378241" cy="166733"/>
            </a:xfrm>
            <a:custGeom>
              <a:avLst/>
              <a:gdLst/>
              <a:ahLst/>
              <a:cxnLst/>
              <a:rect r="r" b="b" t="t" l="l"/>
              <a:pathLst>
                <a:path h="166733" w="378241">
                  <a:moveTo>
                    <a:pt x="83366" y="0"/>
                  </a:moveTo>
                  <a:lnTo>
                    <a:pt x="294875" y="0"/>
                  </a:lnTo>
                  <a:cubicBezTo>
                    <a:pt x="316985" y="0"/>
                    <a:pt x="338190" y="8783"/>
                    <a:pt x="353824" y="24417"/>
                  </a:cubicBezTo>
                  <a:cubicBezTo>
                    <a:pt x="369458" y="40052"/>
                    <a:pt x="378241" y="61256"/>
                    <a:pt x="378241" y="83366"/>
                  </a:cubicBezTo>
                  <a:lnTo>
                    <a:pt x="378241" y="83366"/>
                  </a:lnTo>
                  <a:cubicBezTo>
                    <a:pt x="378241" y="129408"/>
                    <a:pt x="340917" y="166733"/>
                    <a:pt x="294875" y="166733"/>
                  </a:cubicBezTo>
                  <a:lnTo>
                    <a:pt x="83366" y="166733"/>
                  </a:lnTo>
                  <a:cubicBezTo>
                    <a:pt x="61256" y="166733"/>
                    <a:pt x="40052" y="157950"/>
                    <a:pt x="24417" y="142315"/>
                  </a:cubicBezTo>
                  <a:cubicBezTo>
                    <a:pt x="8783" y="126681"/>
                    <a:pt x="0" y="105477"/>
                    <a:pt x="0" y="83366"/>
                  </a:cubicBezTo>
                  <a:lnTo>
                    <a:pt x="0" y="83366"/>
                  </a:lnTo>
                  <a:cubicBezTo>
                    <a:pt x="0" y="61256"/>
                    <a:pt x="8783" y="40052"/>
                    <a:pt x="24417" y="24417"/>
                  </a:cubicBezTo>
                  <a:cubicBezTo>
                    <a:pt x="40052" y="8783"/>
                    <a:pt x="61256" y="0"/>
                    <a:pt x="83366" y="0"/>
                  </a:cubicBezTo>
                  <a:close/>
                </a:path>
              </a:pathLst>
            </a:custGeom>
            <a:solidFill>
              <a:srgbClr val="FFFFFF"/>
            </a:solidFill>
          </p:spPr>
        </p:sp>
        <p:sp>
          <p:nvSpPr>
            <p:cNvPr name="TextBox 41" id="41"/>
            <p:cNvSpPr txBox="true"/>
            <p:nvPr/>
          </p:nvSpPr>
          <p:spPr>
            <a:xfrm>
              <a:off x="0" y="-19050"/>
              <a:ext cx="378241" cy="185783"/>
            </a:xfrm>
            <a:prstGeom prst="rect">
              <a:avLst/>
            </a:prstGeom>
          </p:spPr>
          <p:txBody>
            <a:bodyPr anchor="ctr" rtlCol="false" tIns="50800" lIns="50800" bIns="50800" rIns="50800"/>
            <a:lstStyle/>
            <a:p>
              <a:pPr algn="ctr">
                <a:lnSpc>
                  <a:spcPts val="1399"/>
                </a:lnSpc>
              </a:pPr>
              <a:r>
                <a:rPr lang="en-US" b="true" sz="999">
                  <a:solidFill>
                    <a:srgbClr val="000000"/>
                  </a:solidFill>
                  <a:latin typeface="Open Sans Bold"/>
                  <a:ea typeface="Open Sans Bold"/>
                  <a:cs typeface="Open Sans Bold"/>
                  <a:sym typeface="Open Sans Bold"/>
                </a:rPr>
                <a:t>Cantidad de bienestar colectivo</a:t>
              </a:r>
            </a:p>
          </p:txBody>
        </p:sp>
      </p:grpSp>
      <p:grpSp>
        <p:nvGrpSpPr>
          <p:cNvPr name="Group 42" id="42"/>
          <p:cNvGrpSpPr/>
          <p:nvPr/>
        </p:nvGrpSpPr>
        <p:grpSpPr>
          <a:xfrm rot="0">
            <a:off x="10979368" y="8545296"/>
            <a:ext cx="3914647" cy="1547341"/>
            <a:chOff x="0" y="0"/>
            <a:chExt cx="1030554" cy="407347"/>
          </a:xfrm>
        </p:grpSpPr>
        <p:sp>
          <p:nvSpPr>
            <p:cNvPr name="Freeform 43" id="43"/>
            <p:cNvSpPr/>
            <p:nvPr/>
          </p:nvSpPr>
          <p:spPr>
            <a:xfrm flipH="false" flipV="false" rot="0">
              <a:off x="0" y="0"/>
              <a:ext cx="1030554" cy="407347"/>
            </a:xfrm>
            <a:custGeom>
              <a:avLst/>
              <a:gdLst/>
              <a:ahLst/>
              <a:cxnLst/>
              <a:rect r="r" b="b" t="t" l="l"/>
              <a:pathLst>
                <a:path h="407347" w="1030554">
                  <a:moveTo>
                    <a:pt x="100862" y="0"/>
                  </a:moveTo>
                  <a:lnTo>
                    <a:pt x="929692" y="0"/>
                  </a:lnTo>
                  <a:cubicBezTo>
                    <a:pt x="985397" y="0"/>
                    <a:pt x="1030554" y="45157"/>
                    <a:pt x="1030554" y="100862"/>
                  </a:cubicBezTo>
                  <a:lnTo>
                    <a:pt x="1030554" y="306485"/>
                  </a:lnTo>
                  <a:cubicBezTo>
                    <a:pt x="1030554" y="362189"/>
                    <a:pt x="985397" y="407347"/>
                    <a:pt x="929692" y="407347"/>
                  </a:cubicBezTo>
                  <a:lnTo>
                    <a:pt x="100862" y="407347"/>
                  </a:lnTo>
                  <a:cubicBezTo>
                    <a:pt x="45157" y="407347"/>
                    <a:pt x="0" y="362189"/>
                    <a:pt x="0" y="306485"/>
                  </a:cubicBezTo>
                  <a:lnTo>
                    <a:pt x="0" y="100862"/>
                  </a:lnTo>
                  <a:cubicBezTo>
                    <a:pt x="0" y="45157"/>
                    <a:pt x="45157" y="0"/>
                    <a:pt x="100862" y="0"/>
                  </a:cubicBezTo>
                  <a:close/>
                </a:path>
              </a:pathLst>
            </a:custGeom>
            <a:solidFill>
              <a:srgbClr val="578FD3"/>
            </a:solidFill>
          </p:spPr>
        </p:sp>
        <p:sp>
          <p:nvSpPr>
            <p:cNvPr name="TextBox 44" id="44"/>
            <p:cNvSpPr txBox="true"/>
            <p:nvPr/>
          </p:nvSpPr>
          <p:spPr>
            <a:xfrm>
              <a:off x="0" y="-47625"/>
              <a:ext cx="1030554" cy="454972"/>
            </a:xfrm>
            <a:prstGeom prst="rect">
              <a:avLst/>
            </a:prstGeom>
          </p:spPr>
          <p:txBody>
            <a:bodyPr anchor="ctr" rtlCol="false" tIns="50800" lIns="50800" bIns="50800" rIns="50800"/>
            <a:lstStyle/>
            <a:p>
              <a:pPr algn="ctr">
                <a:lnSpc>
                  <a:spcPts val="2800"/>
                </a:lnSpc>
              </a:pPr>
              <a:r>
                <a:rPr lang="en-US" sz="2000">
                  <a:solidFill>
                    <a:srgbClr val="000000"/>
                  </a:solidFill>
                  <a:latin typeface="Open Sans"/>
                  <a:ea typeface="Open Sans"/>
                  <a:cs typeface="Open Sans"/>
                  <a:sym typeface="Open Sans"/>
                </a:rPr>
                <a:t>Aumentar la participación ciudadana en la toma de decisiones sobre transporte y movilidad.</a:t>
              </a:r>
            </a:p>
          </p:txBody>
        </p:sp>
      </p:grpSp>
      <p:sp>
        <p:nvSpPr>
          <p:cNvPr name="TextBox 45" id="45"/>
          <p:cNvSpPr txBox="true"/>
          <p:nvPr/>
        </p:nvSpPr>
        <p:spPr>
          <a:xfrm rot="0">
            <a:off x="12146999" y="7948157"/>
            <a:ext cx="1579384" cy="597139"/>
          </a:xfrm>
          <a:prstGeom prst="rect">
            <a:avLst/>
          </a:prstGeom>
        </p:spPr>
        <p:txBody>
          <a:bodyPr anchor="t" rtlCol="false" tIns="0" lIns="0" bIns="0" rIns="0">
            <a:spAutoFit/>
          </a:bodyPr>
          <a:lstStyle/>
          <a:p>
            <a:pPr algn="ctr">
              <a:lnSpc>
                <a:spcPts val="4902"/>
              </a:lnSpc>
              <a:spcBef>
                <a:spcPct val="0"/>
              </a:spcBef>
            </a:pPr>
            <a:r>
              <a:rPr lang="en-US" sz="3501" spc="-161">
                <a:solidFill>
                  <a:srgbClr val="2E4D99"/>
                </a:solidFill>
                <a:latin typeface="Hammersmith One"/>
                <a:ea typeface="Hammersmith One"/>
                <a:cs typeface="Hammersmith One"/>
                <a:sym typeface="Hammersmith One"/>
              </a:rPr>
              <a:t>Objetivo</a:t>
            </a:r>
          </a:p>
        </p:txBody>
      </p:sp>
      <p:sp>
        <p:nvSpPr>
          <p:cNvPr name="AutoShape 46" id="46"/>
          <p:cNvSpPr/>
          <p:nvPr/>
        </p:nvSpPr>
        <p:spPr>
          <a:xfrm>
            <a:off x="9905368" y="6185338"/>
            <a:ext cx="1215294" cy="2503228"/>
          </a:xfrm>
          <a:prstGeom prst="line">
            <a:avLst/>
          </a:prstGeom>
          <a:ln cap="flat" w="38100">
            <a:solidFill>
              <a:srgbClr val="000000"/>
            </a:solidFill>
            <a:prstDash val="solid"/>
            <a:headEnd type="none" len="sm" w="sm"/>
            <a:tailEnd type="arrow" len="sm" w="med"/>
          </a:ln>
        </p:spPr>
      </p:sp>
      <p:grpSp>
        <p:nvGrpSpPr>
          <p:cNvPr name="Group 47" id="47"/>
          <p:cNvGrpSpPr/>
          <p:nvPr/>
        </p:nvGrpSpPr>
        <p:grpSpPr>
          <a:xfrm rot="0">
            <a:off x="14894015" y="888902"/>
            <a:ext cx="3172094" cy="2252191"/>
            <a:chOff x="0" y="0"/>
            <a:chExt cx="835449" cy="593170"/>
          </a:xfrm>
        </p:grpSpPr>
        <p:sp>
          <p:nvSpPr>
            <p:cNvPr name="Freeform 48" id="48"/>
            <p:cNvSpPr/>
            <p:nvPr/>
          </p:nvSpPr>
          <p:spPr>
            <a:xfrm flipH="false" flipV="false" rot="0">
              <a:off x="0" y="0"/>
              <a:ext cx="835449" cy="593170"/>
            </a:xfrm>
            <a:custGeom>
              <a:avLst/>
              <a:gdLst/>
              <a:ahLst/>
              <a:cxnLst/>
              <a:rect r="r" b="b" t="t" l="l"/>
              <a:pathLst>
                <a:path h="593170" w="835449">
                  <a:moveTo>
                    <a:pt x="124472" y="0"/>
                  </a:moveTo>
                  <a:lnTo>
                    <a:pt x="710976" y="0"/>
                  </a:lnTo>
                  <a:cubicBezTo>
                    <a:pt x="779721" y="0"/>
                    <a:pt x="835449" y="55728"/>
                    <a:pt x="835449" y="124472"/>
                  </a:cubicBezTo>
                  <a:lnTo>
                    <a:pt x="835449" y="468697"/>
                  </a:lnTo>
                  <a:cubicBezTo>
                    <a:pt x="835449" y="501709"/>
                    <a:pt x="822335" y="533370"/>
                    <a:pt x="798992" y="556713"/>
                  </a:cubicBezTo>
                  <a:cubicBezTo>
                    <a:pt x="775649" y="580056"/>
                    <a:pt x="743989" y="593170"/>
                    <a:pt x="710976" y="593170"/>
                  </a:cubicBezTo>
                  <a:lnTo>
                    <a:pt x="124472" y="593170"/>
                  </a:lnTo>
                  <a:cubicBezTo>
                    <a:pt x="55728" y="593170"/>
                    <a:pt x="0" y="537442"/>
                    <a:pt x="0" y="468697"/>
                  </a:cubicBezTo>
                  <a:lnTo>
                    <a:pt x="0" y="124472"/>
                  </a:lnTo>
                  <a:cubicBezTo>
                    <a:pt x="0" y="55728"/>
                    <a:pt x="55728" y="0"/>
                    <a:pt x="124472" y="0"/>
                  </a:cubicBezTo>
                  <a:close/>
                </a:path>
              </a:pathLst>
            </a:custGeom>
            <a:solidFill>
              <a:srgbClr val="578FD3"/>
            </a:solidFill>
          </p:spPr>
        </p:sp>
        <p:sp>
          <p:nvSpPr>
            <p:cNvPr name="TextBox 49" id="49"/>
            <p:cNvSpPr txBox="true"/>
            <p:nvPr/>
          </p:nvSpPr>
          <p:spPr>
            <a:xfrm>
              <a:off x="0" y="-47625"/>
              <a:ext cx="835449" cy="640795"/>
            </a:xfrm>
            <a:prstGeom prst="rect">
              <a:avLst/>
            </a:prstGeom>
          </p:spPr>
          <p:txBody>
            <a:bodyPr anchor="ctr" rtlCol="false" tIns="50800" lIns="50800" bIns="50800" rIns="50800"/>
            <a:lstStyle/>
            <a:p>
              <a:pPr algn="ctr">
                <a:lnSpc>
                  <a:spcPts val="2800"/>
                </a:lnSpc>
              </a:pPr>
              <a:r>
                <a:rPr lang="en-US" sz="2000">
                  <a:solidFill>
                    <a:srgbClr val="000000"/>
                  </a:solidFill>
                  <a:latin typeface="Open Sans"/>
                  <a:ea typeface="Open Sans"/>
                  <a:cs typeface="Open Sans"/>
                  <a:sym typeface="Open Sans"/>
                </a:rPr>
                <a:t>Reducir el nivel de insatisfacción ciudadana respecto al transporte público, la calidad de las vías y la gestión municipal del tráfico.</a:t>
              </a:r>
            </a:p>
          </p:txBody>
        </p:sp>
      </p:grpSp>
      <p:sp>
        <p:nvSpPr>
          <p:cNvPr name="TextBox 50" id="50"/>
          <p:cNvSpPr txBox="true"/>
          <p:nvPr/>
        </p:nvSpPr>
        <p:spPr>
          <a:xfrm rot="0">
            <a:off x="15690725" y="315912"/>
            <a:ext cx="1578673" cy="596900"/>
          </a:xfrm>
          <a:prstGeom prst="rect">
            <a:avLst/>
          </a:prstGeom>
        </p:spPr>
        <p:txBody>
          <a:bodyPr anchor="t" rtlCol="false" tIns="0" lIns="0" bIns="0" rIns="0">
            <a:spAutoFit/>
          </a:bodyPr>
          <a:lstStyle/>
          <a:p>
            <a:pPr algn="ctr">
              <a:lnSpc>
                <a:spcPts val="4900"/>
              </a:lnSpc>
              <a:spcBef>
                <a:spcPct val="0"/>
              </a:spcBef>
            </a:pPr>
            <a:r>
              <a:rPr lang="en-US" sz="3500" spc="-161">
                <a:solidFill>
                  <a:srgbClr val="2E4D99"/>
                </a:solidFill>
                <a:latin typeface="Hammersmith One"/>
                <a:ea typeface="Hammersmith One"/>
                <a:cs typeface="Hammersmith One"/>
                <a:sym typeface="Hammersmith One"/>
              </a:rPr>
              <a:t>Objetivo</a:t>
            </a:r>
          </a:p>
        </p:txBody>
      </p:sp>
      <p:sp>
        <p:nvSpPr>
          <p:cNvPr name="AutoShape 51" id="51"/>
          <p:cNvSpPr/>
          <p:nvPr/>
        </p:nvSpPr>
        <p:spPr>
          <a:xfrm>
            <a:off x="9905368" y="1601853"/>
            <a:ext cx="4988647" cy="413144"/>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20.xml><?xml version="1.0" encoding="utf-8"?>
<p:sld xmlns:p="http://schemas.openxmlformats.org/presentationml/2006/main" xmlns:a="http://schemas.openxmlformats.org/drawingml/2006/main">
  <p:cSld>
    <p:bg>
      <p:bgPr>
        <a:solidFill>
          <a:srgbClr val="B9D6ED"/>
        </a:solidFill>
      </p:bgPr>
    </p:bg>
    <p:spTree>
      <p:nvGrpSpPr>
        <p:cNvPr id="1" name=""/>
        <p:cNvGrpSpPr/>
        <p:nvPr/>
      </p:nvGrpSpPr>
      <p:grpSpPr>
        <a:xfrm>
          <a:off x="0" y="0"/>
          <a:ext cx="0" cy="0"/>
          <a:chOff x="0" y="0"/>
          <a:chExt cx="0" cy="0"/>
        </a:xfrm>
      </p:grpSpPr>
      <p:sp>
        <p:nvSpPr>
          <p:cNvPr name="TextBox 2" id="2"/>
          <p:cNvSpPr txBox="true"/>
          <p:nvPr/>
        </p:nvSpPr>
        <p:spPr>
          <a:xfrm rot="0">
            <a:off x="2868598" y="4674710"/>
            <a:ext cx="12550804" cy="1495425"/>
          </a:xfrm>
          <a:prstGeom prst="rect">
            <a:avLst/>
          </a:prstGeom>
        </p:spPr>
        <p:txBody>
          <a:bodyPr anchor="t" rtlCol="false" tIns="0" lIns="0" bIns="0" rIns="0">
            <a:spAutoFit/>
          </a:bodyPr>
          <a:lstStyle/>
          <a:p>
            <a:pPr algn="ctr" marL="0" indent="0" lvl="1">
              <a:lnSpc>
                <a:spcPts val="10800"/>
              </a:lnSpc>
            </a:pPr>
            <a:r>
              <a:rPr lang="en-US" b="true" sz="12000" spc="-552">
                <a:solidFill>
                  <a:srgbClr val="2E4D99"/>
                </a:solidFill>
                <a:latin typeface="Raleway Bold"/>
                <a:ea typeface="Raleway Bold"/>
                <a:cs typeface="Raleway Bold"/>
                <a:sym typeface="Raleway Bold"/>
              </a:rPr>
              <a:t>8. Referencias</a:t>
            </a:r>
          </a:p>
        </p:txBody>
      </p:sp>
    </p:spTree>
  </p:cSld>
  <p:clrMapOvr>
    <a:masterClrMapping/>
  </p:clrMapOvr>
</p:sld>
</file>

<file path=ppt/slides/slide121.xml><?xml version="1.0" encoding="utf-8"?>
<p:sld xmlns:p="http://schemas.openxmlformats.org/presentationml/2006/main" xmlns:a="http://schemas.openxmlformats.org/drawingml/2006/main">
  <p:cSld>
    <p:bg>
      <p:bgPr>
        <a:solidFill>
          <a:srgbClr val="B9D6ED"/>
        </a:solidFill>
      </p:bgPr>
    </p:bg>
    <p:spTree>
      <p:nvGrpSpPr>
        <p:cNvPr id="1" name=""/>
        <p:cNvGrpSpPr/>
        <p:nvPr/>
      </p:nvGrpSpPr>
      <p:grpSpPr>
        <a:xfrm>
          <a:off x="0" y="0"/>
          <a:ext cx="0" cy="0"/>
          <a:chOff x="0" y="0"/>
          <a:chExt cx="0" cy="0"/>
        </a:xfrm>
      </p:grpSpPr>
      <p:sp>
        <p:nvSpPr>
          <p:cNvPr name="TextBox 2" id="2"/>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Bibliografía</a:t>
            </a:r>
          </a:p>
        </p:txBody>
      </p:sp>
      <p:sp>
        <p:nvSpPr>
          <p:cNvPr name="TextBox 3" id="3"/>
          <p:cNvSpPr txBox="true"/>
          <p:nvPr/>
        </p:nvSpPr>
        <p:spPr>
          <a:xfrm rot="0">
            <a:off x="0" y="2030730"/>
            <a:ext cx="18288000" cy="6149339"/>
          </a:xfrm>
          <a:prstGeom prst="rect">
            <a:avLst/>
          </a:prstGeom>
        </p:spPr>
        <p:txBody>
          <a:bodyPr anchor="t" rtlCol="false" tIns="0" lIns="0" bIns="0" rIns="0">
            <a:spAutoFit/>
          </a:bodyPr>
          <a:lstStyle/>
          <a:p>
            <a:pPr algn="ctr" marL="842016" indent="-421008" lvl="1">
              <a:lnSpc>
                <a:spcPts val="5460"/>
              </a:lnSpc>
              <a:buAutoNum type="arabicPeriod" startAt="1"/>
            </a:pPr>
            <a:r>
              <a:rPr lang="en-US" b="true" sz="3900" spc="-179">
                <a:solidFill>
                  <a:srgbClr val="2E4D99"/>
                </a:solidFill>
                <a:latin typeface="Raleway Medium"/>
                <a:ea typeface="Raleway Medium"/>
                <a:cs typeface="Raleway Medium"/>
                <a:sym typeface="Raleway Medium"/>
              </a:rPr>
              <a:t>Forres</a:t>
            </a:r>
            <a:r>
              <a:rPr lang="en-US" b="true" sz="3900" spc="-179">
                <a:solidFill>
                  <a:srgbClr val="2E4D99"/>
                </a:solidFill>
                <a:latin typeface="Raleway Medium"/>
                <a:ea typeface="Raleway Medium"/>
                <a:cs typeface="Raleway Medium"/>
                <a:sym typeface="Raleway Medium"/>
              </a:rPr>
              <a:t>ter, J. W. (1961). Industrial Dynamics. MIT Press.</a:t>
            </a:r>
          </a:p>
          <a:p>
            <a:pPr algn="ctr" marL="842016" indent="-421008" lvl="1">
              <a:lnSpc>
                <a:spcPts val="5460"/>
              </a:lnSpc>
              <a:buAutoNum type="arabicPeriod" startAt="1"/>
            </a:pPr>
            <a:r>
              <a:rPr lang="en-US" b="true" sz="3900" spc="-179">
                <a:solidFill>
                  <a:srgbClr val="2E4D99"/>
                </a:solidFill>
                <a:latin typeface="Raleway Medium"/>
                <a:ea typeface="Raleway Medium"/>
                <a:cs typeface="Raleway Medium"/>
                <a:sym typeface="Raleway Medium"/>
              </a:rPr>
              <a:t>Sterman, J. D. (2000). Business Dynamics: Systems Thinking and Modeling for a Complex World. McGraw-Hill.</a:t>
            </a:r>
          </a:p>
          <a:p>
            <a:pPr algn="ctr" marL="842016" indent="-421008" lvl="1">
              <a:lnSpc>
                <a:spcPts val="5460"/>
              </a:lnSpc>
              <a:buAutoNum type="arabicPeriod" startAt="1"/>
            </a:pPr>
            <a:r>
              <a:rPr lang="en-US" b="true" sz="3900" spc="-179">
                <a:solidFill>
                  <a:srgbClr val="2E4D99"/>
                </a:solidFill>
                <a:latin typeface="Raleway Medium"/>
                <a:ea typeface="Raleway Medium"/>
                <a:cs typeface="Raleway Medium"/>
                <a:sym typeface="Raleway Medium"/>
              </a:rPr>
              <a:t>Meadows, D. H. (2008). Thinking in Systems: A Primer. Chelsea Green Publishing.</a:t>
            </a:r>
          </a:p>
          <a:p>
            <a:pPr algn="ctr" marL="842016" indent="-421008" lvl="1">
              <a:lnSpc>
                <a:spcPts val="5460"/>
              </a:lnSpc>
              <a:buAutoNum type="arabicPeriod" startAt="1"/>
            </a:pPr>
            <a:r>
              <a:rPr lang="en-US" b="true" sz="3900" spc="-179">
                <a:solidFill>
                  <a:srgbClr val="2E4D99"/>
                </a:solidFill>
                <a:latin typeface="Raleway Medium"/>
                <a:ea typeface="Raleway Medium"/>
                <a:cs typeface="Raleway Medium"/>
                <a:sym typeface="Raleway Medium"/>
              </a:rPr>
              <a:t>Vuchic, V. R. (2007). Urban Transit: Operations, Planning, and Economics. Wiley.</a:t>
            </a:r>
          </a:p>
          <a:p>
            <a:pPr algn="ctr" marL="842016" indent="-421008" lvl="1">
              <a:lnSpc>
                <a:spcPts val="5460"/>
              </a:lnSpc>
              <a:buAutoNum type="arabicPeriod" startAt="1"/>
            </a:pPr>
            <a:r>
              <a:rPr lang="en-US" b="true" sz="3900" spc="-179">
                <a:solidFill>
                  <a:srgbClr val="2E4D99"/>
                </a:solidFill>
                <a:latin typeface="Raleway Medium"/>
                <a:ea typeface="Raleway Medium"/>
                <a:cs typeface="Raleway Medium"/>
                <a:sym typeface="Raleway Medium"/>
              </a:rPr>
              <a:t>Ceder, A. (2007). Public Transportation Systems: Principles of System Design, Operations Planning, and Real-Time Control. McGraw-Hill.</a:t>
            </a:r>
          </a:p>
          <a:p>
            <a:pPr algn="ctr" marL="842016" indent="-421008" lvl="1">
              <a:lnSpc>
                <a:spcPts val="5460"/>
              </a:lnSpc>
              <a:buAutoNum type="arabicPeriod" startAt="1"/>
            </a:pPr>
            <a:r>
              <a:rPr lang="en-US" b="true" sz="3900" spc="-179">
                <a:solidFill>
                  <a:srgbClr val="2E4D99"/>
                </a:solidFill>
                <a:latin typeface="Raleway Medium"/>
                <a:ea typeface="Raleway Medium"/>
                <a:cs typeface="Raleway Medium"/>
                <a:sym typeface="Raleway Medium"/>
              </a:rPr>
              <a:t>Litman, T. (2020). Transportation and Land Use Innovations: Preparing for the New Era of Transport. Victoria Transport Policy Institute.</a:t>
            </a:r>
          </a:p>
        </p:txBody>
      </p:sp>
    </p:spTree>
  </p:cSld>
  <p:clrMapOvr>
    <a:masterClrMapping/>
  </p:clrMapOvr>
</p:sld>
</file>

<file path=ppt/slides/slide122.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3804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04381" y="1347635"/>
            <a:ext cx="7453699" cy="7591730"/>
          </a:xfrm>
          <a:custGeom>
            <a:avLst/>
            <a:gdLst/>
            <a:ahLst/>
            <a:cxnLst/>
            <a:rect r="r" b="b" t="t" l="l"/>
            <a:pathLst>
              <a:path h="7591730" w="7453699">
                <a:moveTo>
                  <a:pt x="0" y="0"/>
                </a:moveTo>
                <a:lnTo>
                  <a:pt x="7453699" y="0"/>
                </a:lnTo>
                <a:lnTo>
                  <a:pt x="7453699" y="7591730"/>
                </a:lnTo>
                <a:lnTo>
                  <a:pt x="0" y="75917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1219200" y="3287915"/>
            <a:ext cx="8530174" cy="3996919"/>
          </a:xfrm>
          <a:prstGeom prst="rect">
            <a:avLst/>
          </a:prstGeom>
        </p:spPr>
        <p:txBody>
          <a:bodyPr anchor="t" rtlCol="false" tIns="0" lIns="0" bIns="0" rIns="0">
            <a:spAutoFit/>
          </a:bodyPr>
          <a:lstStyle/>
          <a:p>
            <a:pPr algn="l" marL="0" indent="0" lvl="1">
              <a:lnSpc>
                <a:spcPts val="15130"/>
              </a:lnSpc>
            </a:pPr>
            <a:r>
              <a:rPr lang="en-US" b="true" sz="16811" spc="-773">
                <a:solidFill>
                  <a:srgbClr val="FFFFFF"/>
                </a:solidFill>
                <a:latin typeface="Raleway Semi-Bold"/>
                <a:ea typeface="Raleway Semi-Bold"/>
                <a:cs typeface="Raleway Semi-Bold"/>
                <a:sym typeface="Raleway Semi-Bold"/>
              </a:rPr>
              <a:t>¡Muchas gracias!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581003" y="1229752"/>
            <a:ext cx="15125994" cy="8810892"/>
          </a:xfrm>
          <a:custGeom>
            <a:avLst/>
            <a:gdLst/>
            <a:ahLst/>
            <a:cxnLst/>
            <a:rect r="r" b="b" t="t" l="l"/>
            <a:pathLst>
              <a:path h="8810892" w="15125994">
                <a:moveTo>
                  <a:pt x="0" y="0"/>
                </a:moveTo>
                <a:lnTo>
                  <a:pt x="15125994" y="0"/>
                </a:lnTo>
                <a:lnTo>
                  <a:pt x="15125994" y="8810891"/>
                </a:lnTo>
                <a:lnTo>
                  <a:pt x="0" y="8810891"/>
                </a:lnTo>
                <a:lnTo>
                  <a:pt x="0" y="0"/>
                </a:lnTo>
                <a:close/>
              </a:path>
            </a:pathLst>
          </a:custGeom>
          <a:blipFill>
            <a:blip r:embed="rId2"/>
            <a:stretch>
              <a:fillRect l="0" t="0" r="0" b="0"/>
            </a:stretch>
          </a:blipFill>
        </p:spPr>
      </p:sp>
      <p:sp>
        <p:nvSpPr>
          <p:cNvPr name="TextBox 3" id="3"/>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Diagrama Causal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524323" y="1347745"/>
            <a:ext cx="14005598" cy="945378"/>
          </a:xfrm>
          <a:custGeom>
            <a:avLst/>
            <a:gdLst/>
            <a:ahLst/>
            <a:cxnLst/>
            <a:rect r="r" b="b" t="t" l="l"/>
            <a:pathLst>
              <a:path h="945378" w="14005598">
                <a:moveTo>
                  <a:pt x="0" y="0"/>
                </a:moveTo>
                <a:lnTo>
                  <a:pt x="14005598" y="0"/>
                </a:lnTo>
                <a:lnTo>
                  <a:pt x="14005598" y="945378"/>
                </a:lnTo>
                <a:lnTo>
                  <a:pt x="0" y="945378"/>
                </a:lnTo>
                <a:lnTo>
                  <a:pt x="0" y="0"/>
                </a:lnTo>
                <a:close/>
              </a:path>
            </a:pathLst>
          </a:custGeom>
          <a:blipFill>
            <a:blip r:embed="rId2"/>
            <a:stretch>
              <a:fillRect l="0" t="0" r="0" b="0"/>
            </a:stretch>
          </a:blipFill>
        </p:spPr>
      </p:sp>
      <p:sp>
        <p:nvSpPr>
          <p:cNvPr name="Freeform 3" id="3"/>
          <p:cNvSpPr/>
          <p:nvPr/>
        </p:nvSpPr>
        <p:spPr>
          <a:xfrm flipH="false" flipV="false" rot="0">
            <a:off x="524323" y="3015485"/>
            <a:ext cx="15441622" cy="907195"/>
          </a:xfrm>
          <a:custGeom>
            <a:avLst/>
            <a:gdLst/>
            <a:ahLst/>
            <a:cxnLst/>
            <a:rect r="r" b="b" t="t" l="l"/>
            <a:pathLst>
              <a:path h="907195" w="15441622">
                <a:moveTo>
                  <a:pt x="0" y="0"/>
                </a:moveTo>
                <a:lnTo>
                  <a:pt x="15441622" y="0"/>
                </a:lnTo>
                <a:lnTo>
                  <a:pt x="15441622" y="907195"/>
                </a:lnTo>
                <a:lnTo>
                  <a:pt x="0" y="907195"/>
                </a:lnTo>
                <a:lnTo>
                  <a:pt x="0" y="0"/>
                </a:lnTo>
                <a:close/>
              </a:path>
            </a:pathLst>
          </a:custGeom>
          <a:blipFill>
            <a:blip r:embed="rId3"/>
            <a:stretch>
              <a:fillRect l="0" t="0" r="0" b="0"/>
            </a:stretch>
          </a:blipFill>
        </p:spPr>
      </p:sp>
      <p:sp>
        <p:nvSpPr>
          <p:cNvPr name="Freeform 4" id="4"/>
          <p:cNvSpPr/>
          <p:nvPr/>
        </p:nvSpPr>
        <p:spPr>
          <a:xfrm flipH="false" flipV="false" rot="0">
            <a:off x="524323" y="4583466"/>
            <a:ext cx="14444426" cy="974999"/>
          </a:xfrm>
          <a:custGeom>
            <a:avLst/>
            <a:gdLst/>
            <a:ahLst/>
            <a:cxnLst/>
            <a:rect r="r" b="b" t="t" l="l"/>
            <a:pathLst>
              <a:path h="974999" w="14444426">
                <a:moveTo>
                  <a:pt x="0" y="0"/>
                </a:moveTo>
                <a:lnTo>
                  <a:pt x="14444426" y="0"/>
                </a:lnTo>
                <a:lnTo>
                  <a:pt x="14444426" y="974999"/>
                </a:lnTo>
                <a:lnTo>
                  <a:pt x="0" y="974999"/>
                </a:lnTo>
                <a:lnTo>
                  <a:pt x="0" y="0"/>
                </a:lnTo>
                <a:close/>
              </a:path>
            </a:pathLst>
          </a:custGeom>
          <a:blipFill>
            <a:blip r:embed="rId4"/>
            <a:stretch>
              <a:fillRect l="0" t="0" r="0" b="0"/>
            </a:stretch>
          </a:blipFill>
        </p:spPr>
      </p:sp>
      <p:sp>
        <p:nvSpPr>
          <p:cNvPr name="Freeform 5" id="5"/>
          <p:cNvSpPr/>
          <p:nvPr/>
        </p:nvSpPr>
        <p:spPr>
          <a:xfrm flipH="false" flipV="false" rot="0">
            <a:off x="524323" y="6363378"/>
            <a:ext cx="15568571" cy="953575"/>
          </a:xfrm>
          <a:custGeom>
            <a:avLst/>
            <a:gdLst/>
            <a:ahLst/>
            <a:cxnLst/>
            <a:rect r="r" b="b" t="t" l="l"/>
            <a:pathLst>
              <a:path h="953575" w="15568571">
                <a:moveTo>
                  <a:pt x="0" y="0"/>
                </a:moveTo>
                <a:lnTo>
                  <a:pt x="15568571" y="0"/>
                </a:lnTo>
                <a:lnTo>
                  <a:pt x="15568571" y="953575"/>
                </a:lnTo>
                <a:lnTo>
                  <a:pt x="0" y="953575"/>
                </a:lnTo>
                <a:lnTo>
                  <a:pt x="0" y="0"/>
                </a:lnTo>
                <a:close/>
              </a:path>
            </a:pathLst>
          </a:custGeom>
          <a:blipFill>
            <a:blip r:embed="rId5"/>
            <a:stretch>
              <a:fillRect l="0" t="0" r="0" b="0"/>
            </a:stretch>
          </a:blipFill>
        </p:spPr>
      </p:sp>
      <p:sp>
        <p:nvSpPr>
          <p:cNvPr name="Freeform 6" id="6"/>
          <p:cNvSpPr/>
          <p:nvPr/>
        </p:nvSpPr>
        <p:spPr>
          <a:xfrm flipH="false" flipV="false" rot="0">
            <a:off x="524323" y="7904671"/>
            <a:ext cx="14570712" cy="965310"/>
          </a:xfrm>
          <a:custGeom>
            <a:avLst/>
            <a:gdLst/>
            <a:ahLst/>
            <a:cxnLst/>
            <a:rect r="r" b="b" t="t" l="l"/>
            <a:pathLst>
              <a:path h="965310" w="14570712">
                <a:moveTo>
                  <a:pt x="0" y="0"/>
                </a:moveTo>
                <a:lnTo>
                  <a:pt x="14570712" y="0"/>
                </a:lnTo>
                <a:lnTo>
                  <a:pt x="14570712" y="965310"/>
                </a:lnTo>
                <a:lnTo>
                  <a:pt x="0" y="965310"/>
                </a:lnTo>
                <a:lnTo>
                  <a:pt x="0" y="0"/>
                </a:lnTo>
                <a:close/>
              </a:path>
            </a:pathLst>
          </a:custGeom>
          <a:blipFill>
            <a:blip r:embed="rId6"/>
            <a:stretch>
              <a:fillRect l="0" t="0" r="0" b="0"/>
            </a:stretch>
          </a:blipFill>
        </p:spPr>
      </p:sp>
      <p:sp>
        <p:nvSpPr>
          <p:cNvPr name="TextBox 7" id="7"/>
          <p:cNvSpPr txBox="true"/>
          <p:nvPr/>
        </p:nvSpPr>
        <p:spPr>
          <a:xfrm rot="0">
            <a:off x="4168648" y="104775"/>
            <a:ext cx="9950704" cy="12096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Ecuaciones diferenciales de subsistema</a:t>
            </a:r>
          </a:p>
        </p:txBody>
      </p:sp>
      <p:sp>
        <p:nvSpPr>
          <p:cNvPr name="TextBox 8" id="8"/>
          <p:cNvSpPr txBox="true"/>
          <p:nvPr/>
        </p:nvSpPr>
        <p:spPr>
          <a:xfrm rot="0">
            <a:off x="3269214" y="2308358"/>
            <a:ext cx="4602480" cy="464818"/>
          </a:xfrm>
          <a:prstGeom prst="rect">
            <a:avLst/>
          </a:prstGeom>
        </p:spPr>
        <p:txBody>
          <a:bodyPr anchor="t" rtlCol="false" tIns="0" lIns="0" bIns="0" rIns="0">
            <a:spAutoFit/>
          </a:bodyPr>
          <a:lstStyle/>
          <a:p>
            <a:pPr algn="ctr">
              <a:lnSpc>
                <a:spcPts val="3780"/>
              </a:lnSpc>
              <a:spcBef>
                <a:spcPct val="0"/>
              </a:spcBef>
            </a:pPr>
            <a:r>
              <a:rPr lang="en-US" b="true" sz="2700" spc="-124">
                <a:solidFill>
                  <a:srgbClr val="2E4D99"/>
                </a:solidFill>
                <a:latin typeface="Raleway Medium"/>
                <a:ea typeface="Raleway Medium"/>
                <a:cs typeface="Raleway Medium"/>
                <a:sym typeface="Raleway Medium"/>
              </a:rPr>
              <a:t>Ecuación l</a:t>
            </a:r>
            <a:r>
              <a:rPr lang="en-US" b="true" sz="2700" spc="-124">
                <a:solidFill>
                  <a:srgbClr val="2E4D99"/>
                </a:solidFill>
                <a:latin typeface="Raleway Medium"/>
                <a:ea typeface="Raleway Medium"/>
                <a:cs typeface="Raleway Medium"/>
                <a:sym typeface="Raleway Medium"/>
              </a:rPr>
              <a:t>ineal de primer orden</a:t>
            </a:r>
          </a:p>
        </p:txBody>
      </p:sp>
      <p:sp>
        <p:nvSpPr>
          <p:cNvPr name="TextBox 9" id="9"/>
          <p:cNvSpPr txBox="true"/>
          <p:nvPr/>
        </p:nvSpPr>
        <p:spPr>
          <a:xfrm rot="0">
            <a:off x="3269214" y="3921429"/>
            <a:ext cx="4602480" cy="464818"/>
          </a:xfrm>
          <a:prstGeom prst="rect">
            <a:avLst/>
          </a:prstGeom>
        </p:spPr>
        <p:txBody>
          <a:bodyPr anchor="t" rtlCol="false" tIns="0" lIns="0" bIns="0" rIns="0">
            <a:spAutoFit/>
          </a:bodyPr>
          <a:lstStyle/>
          <a:p>
            <a:pPr algn="ctr">
              <a:lnSpc>
                <a:spcPts val="3780"/>
              </a:lnSpc>
              <a:spcBef>
                <a:spcPct val="0"/>
              </a:spcBef>
            </a:pPr>
            <a:r>
              <a:rPr lang="en-US" b="true" sz="2700" spc="-124">
                <a:solidFill>
                  <a:srgbClr val="2E4D99"/>
                </a:solidFill>
                <a:latin typeface="Raleway Medium"/>
                <a:ea typeface="Raleway Medium"/>
                <a:cs typeface="Raleway Medium"/>
                <a:sym typeface="Raleway Medium"/>
              </a:rPr>
              <a:t>Ecuación l</a:t>
            </a:r>
            <a:r>
              <a:rPr lang="en-US" b="true" sz="2700" spc="-124">
                <a:solidFill>
                  <a:srgbClr val="2E4D99"/>
                </a:solidFill>
                <a:latin typeface="Raleway Medium"/>
                <a:ea typeface="Raleway Medium"/>
                <a:cs typeface="Raleway Medium"/>
                <a:sym typeface="Raleway Medium"/>
              </a:rPr>
              <a:t>ineal de primer orden</a:t>
            </a:r>
          </a:p>
        </p:txBody>
      </p:sp>
      <p:sp>
        <p:nvSpPr>
          <p:cNvPr name="TextBox 10" id="10"/>
          <p:cNvSpPr txBox="true"/>
          <p:nvPr/>
        </p:nvSpPr>
        <p:spPr>
          <a:xfrm rot="0">
            <a:off x="675209" y="5698533"/>
            <a:ext cx="10083403" cy="464820"/>
          </a:xfrm>
          <a:prstGeom prst="rect">
            <a:avLst/>
          </a:prstGeom>
        </p:spPr>
        <p:txBody>
          <a:bodyPr anchor="t" rtlCol="false" tIns="0" lIns="0" bIns="0" rIns="0">
            <a:spAutoFit/>
          </a:bodyPr>
          <a:lstStyle/>
          <a:p>
            <a:pPr algn="ctr">
              <a:lnSpc>
                <a:spcPts val="3779"/>
              </a:lnSpc>
              <a:spcBef>
                <a:spcPct val="0"/>
              </a:spcBef>
            </a:pPr>
            <a:r>
              <a:rPr lang="en-US" b="true" sz="2700" spc="-124">
                <a:solidFill>
                  <a:srgbClr val="2E4D99"/>
                </a:solidFill>
                <a:latin typeface="Raleway Medium"/>
                <a:ea typeface="Raleway Medium"/>
                <a:cs typeface="Raleway Medium"/>
                <a:sym typeface="Raleway Medium"/>
              </a:rPr>
              <a:t>Ecuacion n</a:t>
            </a:r>
            <a:r>
              <a:rPr lang="en-US" b="true" sz="2700" spc="-124">
                <a:solidFill>
                  <a:srgbClr val="2E4D99"/>
                </a:solidFill>
                <a:latin typeface="Raleway Medium"/>
                <a:ea typeface="Raleway Medium"/>
                <a:cs typeface="Raleway Medium"/>
                <a:sym typeface="Raleway Medium"/>
              </a:rPr>
              <a:t>o lineal, debido a la relación inversa en la fluidez del tráfico.</a:t>
            </a:r>
          </a:p>
        </p:txBody>
      </p:sp>
      <p:sp>
        <p:nvSpPr>
          <p:cNvPr name="TextBox 11" id="11"/>
          <p:cNvSpPr txBox="true"/>
          <p:nvPr/>
        </p:nvSpPr>
        <p:spPr>
          <a:xfrm rot="0">
            <a:off x="2602176" y="7201726"/>
            <a:ext cx="6229469" cy="464820"/>
          </a:xfrm>
          <a:prstGeom prst="rect">
            <a:avLst/>
          </a:prstGeom>
        </p:spPr>
        <p:txBody>
          <a:bodyPr anchor="t" rtlCol="false" tIns="0" lIns="0" bIns="0" rIns="0">
            <a:spAutoFit/>
          </a:bodyPr>
          <a:lstStyle/>
          <a:p>
            <a:pPr algn="ctr">
              <a:lnSpc>
                <a:spcPts val="3779"/>
              </a:lnSpc>
              <a:spcBef>
                <a:spcPct val="0"/>
              </a:spcBef>
            </a:pPr>
            <a:r>
              <a:rPr lang="en-US" b="true" sz="2700" spc="-124">
                <a:solidFill>
                  <a:srgbClr val="2E4D99"/>
                </a:solidFill>
                <a:latin typeface="Raleway Medium"/>
                <a:ea typeface="Raleway Medium"/>
                <a:cs typeface="Raleway Medium"/>
                <a:sym typeface="Raleway Medium"/>
              </a:rPr>
              <a:t>Lineal con términos dependientes del flujo.</a:t>
            </a:r>
          </a:p>
        </p:txBody>
      </p:sp>
      <p:sp>
        <p:nvSpPr>
          <p:cNvPr name="TextBox 12" id="12"/>
          <p:cNvSpPr txBox="true"/>
          <p:nvPr/>
        </p:nvSpPr>
        <p:spPr>
          <a:xfrm rot="0">
            <a:off x="4477460" y="9050956"/>
            <a:ext cx="2185988" cy="464820"/>
          </a:xfrm>
          <a:prstGeom prst="rect">
            <a:avLst/>
          </a:prstGeom>
        </p:spPr>
        <p:txBody>
          <a:bodyPr anchor="t" rtlCol="false" tIns="0" lIns="0" bIns="0" rIns="0">
            <a:spAutoFit/>
          </a:bodyPr>
          <a:lstStyle/>
          <a:p>
            <a:pPr algn="ctr">
              <a:lnSpc>
                <a:spcPts val="3779"/>
              </a:lnSpc>
              <a:spcBef>
                <a:spcPct val="0"/>
              </a:spcBef>
            </a:pPr>
            <a:r>
              <a:rPr lang="en-US" b="true" sz="2700" spc="-124">
                <a:solidFill>
                  <a:srgbClr val="2E4D99"/>
                </a:solidFill>
                <a:latin typeface="Raleway Medium"/>
                <a:ea typeface="Raleway Medium"/>
                <a:cs typeface="Raleway Medium"/>
                <a:sym typeface="Raleway Medium"/>
              </a:rPr>
              <a:t>Ecuación l</a:t>
            </a:r>
            <a:r>
              <a:rPr lang="en-US" b="true" sz="2700" spc="-124">
                <a:solidFill>
                  <a:srgbClr val="2E4D99"/>
                </a:solidFill>
                <a:latin typeface="Raleway Medium"/>
                <a:ea typeface="Raleway Medium"/>
                <a:cs typeface="Raleway Medium"/>
                <a:sym typeface="Raleway Medium"/>
              </a:rPr>
              <a:t>ineal</a:t>
            </a:r>
          </a:p>
        </p:txBody>
      </p:sp>
      <p:sp>
        <p:nvSpPr>
          <p:cNvPr name="TextBox 13" id="13"/>
          <p:cNvSpPr txBox="true"/>
          <p:nvPr/>
        </p:nvSpPr>
        <p:spPr>
          <a:xfrm rot="0">
            <a:off x="16723500" y="1419803"/>
            <a:ext cx="1583550" cy="763162"/>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t</a:t>
            </a:r>
            <a:r>
              <a:rPr lang="en-US" sz="2199">
                <a:solidFill>
                  <a:srgbClr val="000000"/>
                </a:solidFill>
                <a:latin typeface="Open Sans"/>
                <a:ea typeface="Open Sans"/>
                <a:cs typeface="Open Sans"/>
                <a:sym typeface="Open Sans"/>
              </a:rPr>
              <a:t>0</a:t>
            </a:r>
            <a:r>
              <a:rPr lang="en-US" sz="2199">
                <a:solidFill>
                  <a:srgbClr val="000000"/>
                </a:solidFill>
                <a:latin typeface="Open Sans"/>
                <a:ea typeface="Open Sans"/>
                <a:cs typeface="Open Sans"/>
                <a:sym typeface="Open Sans"/>
              </a:rPr>
              <a:t>=2026</a:t>
            </a:r>
          </a:p>
          <a:p>
            <a:pPr algn="l">
              <a:lnSpc>
                <a:spcPts val="3079"/>
              </a:lnSpc>
            </a:pPr>
            <a:r>
              <a:rPr lang="en-US" sz="2199">
                <a:solidFill>
                  <a:srgbClr val="000000"/>
                </a:solidFill>
                <a:latin typeface="Open Sans"/>
                <a:ea typeface="Open Sans"/>
                <a:cs typeface="Open Sans"/>
                <a:sym typeface="Open Sans"/>
              </a:rPr>
              <a:t>t = 2036</a:t>
            </a:r>
          </a:p>
        </p:txBody>
      </p:sp>
      <p:sp>
        <p:nvSpPr>
          <p:cNvPr name="TextBox 14" id="14"/>
          <p:cNvSpPr txBox="true"/>
          <p:nvPr/>
        </p:nvSpPr>
        <p:spPr>
          <a:xfrm rot="0">
            <a:off x="16723500" y="3068451"/>
            <a:ext cx="1583550" cy="763162"/>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t</a:t>
            </a:r>
            <a:r>
              <a:rPr lang="en-US" sz="2199">
                <a:solidFill>
                  <a:srgbClr val="000000"/>
                </a:solidFill>
                <a:latin typeface="Open Sans"/>
                <a:ea typeface="Open Sans"/>
                <a:cs typeface="Open Sans"/>
                <a:sym typeface="Open Sans"/>
              </a:rPr>
              <a:t>0</a:t>
            </a:r>
            <a:r>
              <a:rPr lang="en-US" sz="2199">
                <a:solidFill>
                  <a:srgbClr val="000000"/>
                </a:solidFill>
                <a:latin typeface="Open Sans"/>
                <a:ea typeface="Open Sans"/>
                <a:cs typeface="Open Sans"/>
                <a:sym typeface="Open Sans"/>
              </a:rPr>
              <a:t>=2026</a:t>
            </a:r>
          </a:p>
          <a:p>
            <a:pPr algn="l">
              <a:lnSpc>
                <a:spcPts val="3079"/>
              </a:lnSpc>
            </a:pPr>
            <a:r>
              <a:rPr lang="en-US" sz="2199">
                <a:solidFill>
                  <a:srgbClr val="000000"/>
                </a:solidFill>
                <a:latin typeface="Open Sans"/>
                <a:ea typeface="Open Sans"/>
                <a:cs typeface="Open Sans"/>
                <a:sym typeface="Open Sans"/>
              </a:rPr>
              <a:t>t = 2036</a:t>
            </a:r>
          </a:p>
        </p:txBody>
      </p:sp>
      <p:sp>
        <p:nvSpPr>
          <p:cNvPr name="TextBox 15" id="15"/>
          <p:cNvSpPr txBox="true"/>
          <p:nvPr/>
        </p:nvSpPr>
        <p:spPr>
          <a:xfrm rot="0">
            <a:off x="16723500" y="4670334"/>
            <a:ext cx="1583550" cy="763162"/>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t</a:t>
            </a:r>
            <a:r>
              <a:rPr lang="en-US" sz="2199">
                <a:solidFill>
                  <a:srgbClr val="000000"/>
                </a:solidFill>
                <a:latin typeface="Open Sans"/>
                <a:ea typeface="Open Sans"/>
                <a:cs typeface="Open Sans"/>
                <a:sym typeface="Open Sans"/>
              </a:rPr>
              <a:t>0</a:t>
            </a:r>
            <a:r>
              <a:rPr lang="en-US" sz="2199">
                <a:solidFill>
                  <a:srgbClr val="000000"/>
                </a:solidFill>
                <a:latin typeface="Open Sans"/>
                <a:ea typeface="Open Sans"/>
                <a:cs typeface="Open Sans"/>
                <a:sym typeface="Open Sans"/>
              </a:rPr>
              <a:t>=2026</a:t>
            </a:r>
          </a:p>
          <a:p>
            <a:pPr algn="l">
              <a:lnSpc>
                <a:spcPts val="3079"/>
              </a:lnSpc>
            </a:pPr>
            <a:r>
              <a:rPr lang="en-US" sz="2199">
                <a:solidFill>
                  <a:srgbClr val="000000"/>
                </a:solidFill>
                <a:latin typeface="Open Sans"/>
                <a:ea typeface="Open Sans"/>
                <a:cs typeface="Open Sans"/>
                <a:sym typeface="Open Sans"/>
              </a:rPr>
              <a:t>t = 2036</a:t>
            </a:r>
          </a:p>
        </p:txBody>
      </p:sp>
      <p:sp>
        <p:nvSpPr>
          <p:cNvPr name="TextBox 16" id="16"/>
          <p:cNvSpPr txBox="true"/>
          <p:nvPr/>
        </p:nvSpPr>
        <p:spPr>
          <a:xfrm rot="0">
            <a:off x="16723500" y="6495714"/>
            <a:ext cx="1583550" cy="763162"/>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t</a:t>
            </a:r>
            <a:r>
              <a:rPr lang="en-US" sz="2199">
                <a:solidFill>
                  <a:srgbClr val="000000"/>
                </a:solidFill>
                <a:latin typeface="Open Sans"/>
                <a:ea typeface="Open Sans"/>
                <a:cs typeface="Open Sans"/>
                <a:sym typeface="Open Sans"/>
              </a:rPr>
              <a:t>0</a:t>
            </a:r>
            <a:r>
              <a:rPr lang="en-US" sz="2199">
                <a:solidFill>
                  <a:srgbClr val="000000"/>
                </a:solidFill>
                <a:latin typeface="Open Sans"/>
                <a:ea typeface="Open Sans"/>
                <a:cs typeface="Open Sans"/>
                <a:sym typeface="Open Sans"/>
              </a:rPr>
              <a:t>=2026</a:t>
            </a:r>
          </a:p>
          <a:p>
            <a:pPr algn="l">
              <a:lnSpc>
                <a:spcPts val="3079"/>
              </a:lnSpc>
            </a:pPr>
            <a:r>
              <a:rPr lang="en-US" sz="2199">
                <a:solidFill>
                  <a:srgbClr val="000000"/>
                </a:solidFill>
                <a:latin typeface="Open Sans"/>
                <a:ea typeface="Open Sans"/>
                <a:cs typeface="Open Sans"/>
                <a:sym typeface="Open Sans"/>
              </a:rPr>
              <a:t>t = 2036</a:t>
            </a:r>
          </a:p>
        </p:txBody>
      </p:sp>
      <p:sp>
        <p:nvSpPr>
          <p:cNvPr name="TextBox 17" id="17"/>
          <p:cNvSpPr txBox="true"/>
          <p:nvPr/>
        </p:nvSpPr>
        <p:spPr>
          <a:xfrm rot="0">
            <a:off x="16704450" y="7986695"/>
            <a:ext cx="1583550" cy="763162"/>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t</a:t>
            </a:r>
            <a:r>
              <a:rPr lang="en-US" sz="2199">
                <a:solidFill>
                  <a:srgbClr val="000000"/>
                </a:solidFill>
                <a:latin typeface="Open Sans"/>
                <a:ea typeface="Open Sans"/>
                <a:cs typeface="Open Sans"/>
                <a:sym typeface="Open Sans"/>
              </a:rPr>
              <a:t>0</a:t>
            </a:r>
            <a:r>
              <a:rPr lang="en-US" sz="2199">
                <a:solidFill>
                  <a:srgbClr val="000000"/>
                </a:solidFill>
                <a:latin typeface="Open Sans"/>
                <a:ea typeface="Open Sans"/>
                <a:cs typeface="Open Sans"/>
                <a:sym typeface="Open Sans"/>
              </a:rPr>
              <a:t>=2026</a:t>
            </a:r>
          </a:p>
          <a:p>
            <a:pPr algn="l">
              <a:lnSpc>
                <a:spcPts val="3079"/>
              </a:lnSpc>
            </a:pPr>
            <a:r>
              <a:rPr lang="en-US" sz="2199">
                <a:solidFill>
                  <a:srgbClr val="000000"/>
                </a:solidFill>
                <a:latin typeface="Open Sans"/>
                <a:ea typeface="Open Sans"/>
                <a:cs typeface="Open Sans"/>
                <a:sym typeface="Open Sans"/>
              </a:rPr>
              <a:t>t = 2036</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B9D6E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544683" y="1461820"/>
          <a:ext cx="13198633" cy="8163718"/>
        </p:xfrm>
        <a:graphic>
          <a:graphicData uri="http://schemas.openxmlformats.org/drawingml/2006/table">
            <a:tbl>
              <a:tblPr/>
              <a:tblGrid>
                <a:gridCol w="3819946"/>
                <a:gridCol w="2127201"/>
                <a:gridCol w="2127201"/>
                <a:gridCol w="2127201"/>
                <a:gridCol w="2997084"/>
              </a:tblGrid>
              <a:tr h="570112">
                <a:tc>
                  <a:txBody>
                    <a:bodyPr anchor="t" rtlCol="false"/>
                    <a:lstStyle/>
                    <a:p>
                      <a:pPr algn="ctr">
                        <a:lnSpc>
                          <a:spcPts val="2379"/>
                        </a:lnSpc>
                        <a:defRPr/>
                      </a:pPr>
                      <a:r>
                        <a:rPr lang="en-US" sz="1699" b="true">
                          <a:solidFill>
                            <a:srgbClr val="000000"/>
                          </a:solidFill>
                          <a:latin typeface="Open Sans Bold"/>
                          <a:ea typeface="Open Sans Bold"/>
                          <a:cs typeface="Open Sans Bold"/>
                          <a:sym typeface="Open Sans Bold"/>
                        </a:rPr>
                        <a:t>Variable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850"/>
                    </a:solidFill>
                  </a:tcPr>
                </a:tc>
                <a:tc>
                  <a:txBody>
                    <a:bodyPr anchor="t" rtlCol="false"/>
                    <a:lstStyle/>
                    <a:p>
                      <a:pPr algn="ctr">
                        <a:lnSpc>
                          <a:spcPts val="2379"/>
                        </a:lnSpc>
                        <a:defRPr/>
                      </a:pPr>
                      <a:r>
                        <a:rPr lang="en-US" sz="1699" b="true">
                          <a:solidFill>
                            <a:srgbClr val="000000"/>
                          </a:solidFill>
                          <a:latin typeface="Open Sans Bold"/>
                          <a:ea typeface="Open Sans Bold"/>
                          <a:cs typeface="Open Sans Bold"/>
                          <a:sym typeface="Open Sans Bold"/>
                        </a:rPr>
                        <a:t>Abreviatura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850"/>
                    </a:solidFill>
                  </a:tcPr>
                </a:tc>
                <a:tc>
                  <a:txBody>
                    <a:bodyPr anchor="t" rtlCol="false"/>
                    <a:lstStyle/>
                    <a:p>
                      <a:pPr algn="ctr">
                        <a:lnSpc>
                          <a:spcPts val="2379"/>
                        </a:lnSpc>
                        <a:defRPr/>
                      </a:pPr>
                      <a:r>
                        <a:rPr lang="en-US" sz="1699" b="true">
                          <a:solidFill>
                            <a:srgbClr val="000000"/>
                          </a:solidFill>
                          <a:latin typeface="Open Sans Bold"/>
                          <a:ea typeface="Open Sans Bold"/>
                          <a:cs typeface="Open Sans Bold"/>
                          <a:sym typeface="Open Sans Bold"/>
                        </a:rPr>
                        <a:t>Tipo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850"/>
                    </a:solidFill>
                  </a:tcPr>
                </a:tc>
                <a:tc>
                  <a:txBody>
                    <a:bodyPr anchor="t" rtlCol="false"/>
                    <a:lstStyle/>
                    <a:p>
                      <a:pPr algn="ctr">
                        <a:lnSpc>
                          <a:spcPts val="2379"/>
                        </a:lnSpc>
                        <a:defRPr/>
                      </a:pPr>
                      <a:r>
                        <a:rPr lang="en-US" sz="1699" b="true">
                          <a:solidFill>
                            <a:srgbClr val="000000"/>
                          </a:solidFill>
                          <a:latin typeface="Open Sans Bold"/>
                          <a:ea typeface="Open Sans Bold"/>
                          <a:cs typeface="Open Sans Bold"/>
                          <a:sym typeface="Open Sans Bold"/>
                        </a:rPr>
                        <a:t>Uso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850"/>
                    </a:solidFill>
                  </a:tcPr>
                </a:tc>
                <a:tc>
                  <a:txBody>
                    <a:bodyPr anchor="t" rtlCol="false"/>
                    <a:lstStyle/>
                    <a:p>
                      <a:pPr algn="ctr">
                        <a:lnSpc>
                          <a:spcPts val="2379"/>
                        </a:lnSpc>
                        <a:defRPr/>
                      </a:pPr>
                      <a:r>
                        <a:rPr lang="en-US" sz="1699" b="true">
                          <a:solidFill>
                            <a:srgbClr val="000000"/>
                          </a:solidFill>
                          <a:latin typeface="Open Sans Bold"/>
                          <a:ea typeface="Open Sans Bold"/>
                          <a:cs typeface="Open Sans Bold"/>
                          <a:sym typeface="Open Sans Bold"/>
                        </a:rPr>
                        <a:t>Unidad de medida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850"/>
                    </a:solidFill>
                  </a:tcPr>
                </a:tc>
              </a:tr>
              <a:tr h="570112">
                <a:tc>
                  <a:txBody>
                    <a:bodyPr anchor="t" rtlCol="false"/>
                    <a:lstStyle/>
                    <a:p>
                      <a:pPr algn="ctr">
                        <a:lnSpc>
                          <a:spcPts val="2379"/>
                        </a:lnSpc>
                        <a:defRPr/>
                      </a:pPr>
                      <a:r>
                        <a:rPr lang="en-US" sz="1699">
                          <a:solidFill>
                            <a:srgbClr val="000000"/>
                          </a:solidFill>
                          <a:latin typeface="Open Sans"/>
                          <a:ea typeface="Open Sans"/>
                          <a:cs typeface="Open Sans"/>
                          <a:sym typeface="Open Sans"/>
                        </a:rPr>
                        <a:t>Tasa de accidentes de tránsito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Tat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Auxiliar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Almacenar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Accidentes/mes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74477">
                <a:tc>
                  <a:txBody>
                    <a:bodyPr anchor="t" rtlCol="false"/>
                    <a:lstStyle/>
                    <a:p>
                      <a:pPr algn="ctr">
                        <a:lnSpc>
                          <a:spcPts val="2379"/>
                        </a:lnSpc>
                        <a:defRPr/>
                      </a:pPr>
                      <a:r>
                        <a:rPr lang="en-US" sz="1699">
                          <a:solidFill>
                            <a:srgbClr val="000000"/>
                          </a:solidFill>
                          <a:latin typeface="Open Sans"/>
                          <a:ea typeface="Open Sans"/>
                          <a:cs typeface="Open Sans"/>
                          <a:sym typeface="Open Sans"/>
                        </a:rPr>
                        <a:t>Tasa de satisfacción política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Tsp</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Auxiliar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Influencia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Porcentaje de satisfacción (%)</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74477">
                <a:tc>
                  <a:txBody>
                    <a:bodyPr anchor="t" rtlCol="false"/>
                    <a:lstStyle/>
                    <a:p>
                      <a:pPr algn="ctr">
                        <a:lnSpc>
                          <a:spcPts val="2379"/>
                        </a:lnSpc>
                        <a:defRPr/>
                      </a:pPr>
                      <a:r>
                        <a:rPr lang="en-US" sz="1699">
                          <a:solidFill>
                            <a:srgbClr val="000000"/>
                          </a:solidFill>
                          <a:latin typeface="Open Sans"/>
                          <a:ea typeface="Open Sans"/>
                          <a:cs typeface="Open Sans"/>
                          <a:sym typeface="Open Sans"/>
                        </a:rPr>
                        <a:t>Tasa de crecimiento de infraestructura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Tgii</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Auxiliar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Influencia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Proyectos completados/año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74477">
                <a:tc>
                  <a:txBody>
                    <a:bodyPr anchor="t" rtlCol="false"/>
                    <a:lstStyle/>
                    <a:p>
                      <a:pPr algn="ctr">
                        <a:lnSpc>
                          <a:spcPts val="2379"/>
                        </a:lnSpc>
                        <a:defRPr/>
                      </a:pPr>
                      <a:r>
                        <a:rPr lang="en-US" sz="1699">
                          <a:solidFill>
                            <a:srgbClr val="000000"/>
                          </a:solidFill>
                          <a:latin typeface="Open Sans"/>
                          <a:ea typeface="Open Sans"/>
                          <a:cs typeface="Open Sans"/>
                          <a:sym typeface="Open Sans"/>
                        </a:rPr>
                        <a:t>Tasa de inversión en infraestructura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Tii</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Auxiliar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Almacenar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Dinero invertido en infraestructura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636405">
                <a:tc>
                  <a:txBody>
                    <a:bodyPr anchor="t" rtlCol="false"/>
                    <a:lstStyle/>
                    <a:p>
                      <a:pPr algn="ctr">
                        <a:lnSpc>
                          <a:spcPts val="2379"/>
                        </a:lnSpc>
                        <a:defRPr/>
                      </a:pPr>
                      <a:r>
                        <a:rPr lang="en-US" sz="1699">
                          <a:solidFill>
                            <a:srgbClr val="000000"/>
                          </a:solidFill>
                          <a:latin typeface="Open Sans"/>
                          <a:ea typeface="Open Sans"/>
                          <a:cs typeface="Open Sans"/>
                          <a:sym typeface="Open Sans"/>
                        </a:rPr>
                        <a:t>Acumulación de tráfico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Nivel</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Almacenar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Vehículos en las rutas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74477">
                <a:tc>
                  <a:txBody>
                    <a:bodyPr anchor="t" rtlCol="false"/>
                    <a:lstStyle/>
                    <a:p>
                      <a:pPr algn="ctr">
                        <a:lnSpc>
                          <a:spcPts val="2379"/>
                        </a:lnSpc>
                        <a:defRPr/>
                      </a:pPr>
                      <a:r>
                        <a:rPr lang="en-US" sz="1699">
                          <a:solidFill>
                            <a:srgbClr val="000000"/>
                          </a:solidFill>
                          <a:latin typeface="Open Sans"/>
                          <a:ea typeface="Open Sans"/>
                          <a:cs typeface="Open Sans"/>
                          <a:sym typeface="Open Sans"/>
                        </a:rPr>
                        <a:t>Tasa de riesgo vial</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Trv</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Auxiliar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Influencia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Incidentes por km recorrido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74477">
                <a:tc>
                  <a:txBody>
                    <a:bodyPr anchor="t" rtlCol="false"/>
                    <a:lstStyle/>
                    <a:p>
                      <a:pPr algn="ctr">
                        <a:lnSpc>
                          <a:spcPts val="2379"/>
                        </a:lnSpc>
                        <a:defRPr/>
                      </a:pPr>
                      <a:r>
                        <a:rPr lang="en-US" sz="1699">
                          <a:solidFill>
                            <a:srgbClr val="000000"/>
                          </a:solidFill>
                          <a:latin typeface="Open Sans"/>
                          <a:ea typeface="Open Sans"/>
                          <a:cs typeface="Open Sans"/>
                          <a:sym typeface="Open Sans"/>
                        </a:rPr>
                        <a:t>Fluidez del tráfico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Ft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Nivel</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Almacenar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km/h de desplazamiento promedio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570112">
                <a:tc>
                  <a:txBody>
                    <a:bodyPr anchor="t" rtlCol="false"/>
                    <a:lstStyle/>
                    <a:p>
                      <a:pPr algn="ctr">
                        <a:lnSpc>
                          <a:spcPts val="2379"/>
                        </a:lnSpc>
                        <a:defRPr/>
                      </a:pPr>
                      <a:r>
                        <a:rPr lang="en-US" sz="1699">
                          <a:solidFill>
                            <a:srgbClr val="000000"/>
                          </a:solidFill>
                          <a:latin typeface="Open Sans"/>
                          <a:ea typeface="Open Sans"/>
                          <a:cs typeface="Open Sans"/>
                          <a:sym typeface="Open Sans"/>
                        </a:rPr>
                        <a:t>Tasa de fiscalización de obras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Tfo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Auxiliar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Influencia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Obras inspeccionadas/año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74477">
                <a:tc>
                  <a:txBody>
                    <a:bodyPr anchor="t" rtlCol="false"/>
                    <a:lstStyle/>
                    <a:p>
                      <a:pPr algn="ctr">
                        <a:lnSpc>
                          <a:spcPts val="2379"/>
                        </a:lnSpc>
                        <a:defRPr/>
                      </a:pPr>
                      <a:r>
                        <a:rPr lang="en-US" sz="1699">
                          <a:solidFill>
                            <a:srgbClr val="000000"/>
                          </a:solidFill>
                          <a:latin typeface="Open Sans"/>
                          <a:ea typeface="Open Sans"/>
                          <a:cs typeface="Open Sans"/>
                          <a:sym typeface="Open Sans"/>
                        </a:rPr>
                        <a:t>Prestigio político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Pp</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Nivel</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Almacenar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Porcentaje de aprobación pública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570112">
                <a:tc>
                  <a:txBody>
                    <a:bodyPr anchor="t" rtlCol="false"/>
                    <a:lstStyle/>
                    <a:p>
                      <a:pPr algn="ctr">
                        <a:lnSpc>
                          <a:spcPts val="2379"/>
                        </a:lnSpc>
                        <a:defRPr/>
                      </a:pPr>
                      <a:r>
                        <a:rPr lang="en-US" sz="1699">
                          <a:solidFill>
                            <a:srgbClr val="000000"/>
                          </a:solidFill>
                          <a:latin typeface="Open Sans"/>
                          <a:ea typeface="Open Sans"/>
                          <a:cs typeface="Open Sans"/>
                          <a:sym typeface="Open Sans"/>
                        </a:rPr>
                        <a:t>Tasa de bienestar colectivo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Tbc</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Auxiliar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Influencia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Porcentaje de bienestar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bl>
          </a:graphicData>
        </a:graphic>
      </p:graphicFrame>
      <p:sp>
        <p:nvSpPr>
          <p:cNvPr name="TextBox 3" id="3"/>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Tabla de variables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789078" y="1429912"/>
            <a:ext cx="16709845" cy="8438472"/>
          </a:xfrm>
          <a:custGeom>
            <a:avLst/>
            <a:gdLst/>
            <a:ahLst/>
            <a:cxnLst/>
            <a:rect r="r" b="b" t="t" l="l"/>
            <a:pathLst>
              <a:path h="8438472" w="16709845">
                <a:moveTo>
                  <a:pt x="0" y="0"/>
                </a:moveTo>
                <a:lnTo>
                  <a:pt x="16709844" y="0"/>
                </a:lnTo>
                <a:lnTo>
                  <a:pt x="16709844" y="8438472"/>
                </a:lnTo>
                <a:lnTo>
                  <a:pt x="0" y="8438472"/>
                </a:lnTo>
                <a:lnTo>
                  <a:pt x="0" y="0"/>
                </a:lnTo>
                <a:close/>
              </a:path>
            </a:pathLst>
          </a:custGeom>
          <a:blipFill>
            <a:blip r:embed="rId2"/>
            <a:stretch>
              <a:fillRect l="0" t="0" r="0" b="0"/>
            </a:stretch>
          </a:blipFill>
        </p:spPr>
      </p:sp>
      <p:sp>
        <p:nvSpPr>
          <p:cNvPr name="TextBox 3" id="3"/>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Diagrama Forrester (Stella)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812367" y="1392555"/>
            <a:ext cx="16663265" cy="8560752"/>
          </a:xfrm>
          <a:custGeom>
            <a:avLst/>
            <a:gdLst/>
            <a:ahLst/>
            <a:cxnLst/>
            <a:rect r="r" b="b" t="t" l="l"/>
            <a:pathLst>
              <a:path h="8560752" w="16663265">
                <a:moveTo>
                  <a:pt x="0" y="0"/>
                </a:moveTo>
                <a:lnTo>
                  <a:pt x="16663266" y="0"/>
                </a:lnTo>
                <a:lnTo>
                  <a:pt x="16663266" y="8560752"/>
                </a:lnTo>
                <a:lnTo>
                  <a:pt x="0" y="8560752"/>
                </a:lnTo>
                <a:lnTo>
                  <a:pt x="0" y="0"/>
                </a:lnTo>
                <a:close/>
              </a:path>
            </a:pathLst>
          </a:custGeom>
          <a:blipFill>
            <a:blip r:embed="rId2"/>
            <a:stretch>
              <a:fillRect l="0" t="0" r="0" b="0"/>
            </a:stretch>
          </a:blipFill>
        </p:spPr>
      </p:sp>
      <p:sp>
        <p:nvSpPr>
          <p:cNvPr name="TextBox 3" id="3"/>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Diagrama Forrester (Vensin)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812367" y="1392555"/>
            <a:ext cx="16663265" cy="8560752"/>
          </a:xfrm>
          <a:custGeom>
            <a:avLst/>
            <a:gdLst/>
            <a:ahLst/>
            <a:cxnLst/>
            <a:rect r="r" b="b" t="t" l="l"/>
            <a:pathLst>
              <a:path h="8560752" w="16663265">
                <a:moveTo>
                  <a:pt x="0" y="0"/>
                </a:moveTo>
                <a:lnTo>
                  <a:pt x="16663266" y="0"/>
                </a:lnTo>
                <a:lnTo>
                  <a:pt x="16663266" y="8560752"/>
                </a:lnTo>
                <a:lnTo>
                  <a:pt x="0" y="8560752"/>
                </a:lnTo>
                <a:lnTo>
                  <a:pt x="0" y="0"/>
                </a:lnTo>
                <a:close/>
              </a:path>
            </a:pathLst>
          </a:custGeom>
          <a:blipFill>
            <a:blip r:embed="rId2"/>
            <a:stretch>
              <a:fillRect l="0" t="0" r="0" b="0"/>
            </a:stretch>
          </a:blipFill>
        </p:spPr>
      </p:sp>
      <p:sp>
        <p:nvSpPr>
          <p:cNvPr name="Freeform 3" id="3"/>
          <p:cNvSpPr/>
          <p:nvPr/>
        </p:nvSpPr>
        <p:spPr>
          <a:xfrm flipH="false" flipV="false" rot="0">
            <a:off x="10198465" y="4883741"/>
            <a:ext cx="7841774" cy="519518"/>
          </a:xfrm>
          <a:custGeom>
            <a:avLst/>
            <a:gdLst/>
            <a:ahLst/>
            <a:cxnLst/>
            <a:rect r="r" b="b" t="t" l="l"/>
            <a:pathLst>
              <a:path h="519518" w="7841774">
                <a:moveTo>
                  <a:pt x="0" y="0"/>
                </a:moveTo>
                <a:lnTo>
                  <a:pt x="7841774" y="0"/>
                </a:lnTo>
                <a:lnTo>
                  <a:pt x="7841774" y="519518"/>
                </a:lnTo>
                <a:lnTo>
                  <a:pt x="0" y="519518"/>
                </a:lnTo>
                <a:lnTo>
                  <a:pt x="0" y="0"/>
                </a:lnTo>
                <a:close/>
              </a:path>
            </a:pathLst>
          </a:custGeom>
          <a:blipFill>
            <a:blip r:embed="rId3"/>
            <a:stretch>
              <a:fillRect l="0" t="0" r="0" b="0"/>
            </a:stretch>
          </a:blipFill>
        </p:spPr>
      </p:sp>
      <p:sp>
        <p:nvSpPr>
          <p:cNvPr name="Freeform 4" id="4"/>
          <p:cNvSpPr/>
          <p:nvPr/>
        </p:nvSpPr>
        <p:spPr>
          <a:xfrm flipH="false" flipV="false" rot="0">
            <a:off x="10223811" y="1028700"/>
            <a:ext cx="7899914" cy="404871"/>
          </a:xfrm>
          <a:custGeom>
            <a:avLst/>
            <a:gdLst/>
            <a:ahLst/>
            <a:cxnLst/>
            <a:rect r="r" b="b" t="t" l="l"/>
            <a:pathLst>
              <a:path h="404871" w="7899914">
                <a:moveTo>
                  <a:pt x="0" y="0"/>
                </a:moveTo>
                <a:lnTo>
                  <a:pt x="7899915" y="0"/>
                </a:lnTo>
                <a:lnTo>
                  <a:pt x="7899915" y="404871"/>
                </a:lnTo>
                <a:lnTo>
                  <a:pt x="0" y="404871"/>
                </a:lnTo>
                <a:lnTo>
                  <a:pt x="0" y="0"/>
                </a:lnTo>
                <a:close/>
              </a:path>
            </a:pathLst>
          </a:custGeom>
          <a:blipFill>
            <a:blip r:embed="rId4"/>
            <a:stretch>
              <a:fillRect l="0" t="0" r="0" b="0"/>
            </a:stretch>
          </a:blipFill>
        </p:spPr>
      </p:sp>
      <p:sp>
        <p:nvSpPr>
          <p:cNvPr name="Freeform 5" id="5"/>
          <p:cNvSpPr/>
          <p:nvPr/>
        </p:nvSpPr>
        <p:spPr>
          <a:xfrm flipH="false" flipV="false" rot="0">
            <a:off x="0" y="5672931"/>
            <a:ext cx="9163604" cy="492544"/>
          </a:xfrm>
          <a:custGeom>
            <a:avLst/>
            <a:gdLst/>
            <a:ahLst/>
            <a:cxnLst/>
            <a:rect r="r" b="b" t="t" l="l"/>
            <a:pathLst>
              <a:path h="492544" w="9163604">
                <a:moveTo>
                  <a:pt x="0" y="0"/>
                </a:moveTo>
                <a:lnTo>
                  <a:pt x="9163604" y="0"/>
                </a:lnTo>
                <a:lnTo>
                  <a:pt x="9163604" y="492544"/>
                </a:lnTo>
                <a:lnTo>
                  <a:pt x="0" y="492544"/>
                </a:lnTo>
                <a:lnTo>
                  <a:pt x="0" y="0"/>
                </a:lnTo>
                <a:close/>
              </a:path>
            </a:pathLst>
          </a:custGeom>
          <a:blipFill>
            <a:blip r:embed="rId5"/>
            <a:stretch>
              <a:fillRect l="0" t="0" r="0" b="0"/>
            </a:stretch>
          </a:blipFill>
        </p:spPr>
      </p:sp>
      <p:sp>
        <p:nvSpPr>
          <p:cNvPr name="Freeform 6" id="6"/>
          <p:cNvSpPr/>
          <p:nvPr/>
        </p:nvSpPr>
        <p:spPr>
          <a:xfrm flipH="false" flipV="false" rot="0">
            <a:off x="338818" y="3129040"/>
            <a:ext cx="7659661" cy="382983"/>
          </a:xfrm>
          <a:custGeom>
            <a:avLst/>
            <a:gdLst/>
            <a:ahLst/>
            <a:cxnLst/>
            <a:rect r="r" b="b" t="t" l="l"/>
            <a:pathLst>
              <a:path h="382983" w="7659661">
                <a:moveTo>
                  <a:pt x="0" y="0"/>
                </a:moveTo>
                <a:lnTo>
                  <a:pt x="7659661" y="0"/>
                </a:lnTo>
                <a:lnTo>
                  <a:pt x="7659661" y="382983"/>
                </a:lnTo>
                <a:lnTo>
                  <a:pt x="0" y="382983"/>
                </a:lnTo>
                <a:lnTo>
                  <a:pt x="0" y="0"/>
                </a:lnTo>
                <a:close/>
              </a:path>
            </a:pathLst>
          </a:custGeom>
          <a:blipFill>
            <a:blip r:embed="rId6"/>
            <a:stretch>
              <a:fillRect l="0" t="0" r="0" b="0"/>
            </a:stretch>
          </a:blipFill>
        </p:spPr>
      </p:sp>
      <p:sp>
        <p:nvSpPr>
          <p:cNvPr name="Freeform 7" id="7"/>
          <p:cNvSpPr/>
          <p:nvPr/>
        </p:nvSpPr>
        <p:spPr>
          <a:xfrm flipH="false" flipV="false" rot="0">
            <a:off x="4327786" y="8657686"/>
            <a:ext cx="9414438" cy="400114"/>
          </a:xfrm>
          <a:custGeom>
            <a:avLst/>
            <a:gdLst/>
            <a:ahLst/>
            <a:cxnLst/>
            <a:rect r="r" b="b" t="t" l="l"/>
            <a:pathLst>
              <a:path h="400114" w="9414438">
                <a:moveTo>
                  <a:pt x="0" y="0"/>
                </a:moveTo>
                <a:lnTo>
                  <a:pt x="9414438" y="0"/>
                </a:lnTo>
                <a:lnTo>
                  <a:pt x="9414438" y="400113"/>
                </a:lnTo>
                <a:lnTo>
                  <a:pt x="0" y="400113"/>
                </a:lnTo>
                <a:lnTo>
                  <a:pt x="0" y="0"/>
                </a:lnTo>
                <a:close/>
              </a:path>
            </a:pathLst>
          </a:custGeom>
          <a:blipFill>
            <a:blip r:embed="rId7"/>
            <a:stretch>
              <a:fillRect l="0" t="0" r="0" b="0"/>
            </a:stretch>
          </a:blipFill>
        </p:spPr>
      </p:sp>
      <p:sp>
        <p:nvSpPr>
          <p:cNvPr name="TextBox 8" id="8"/>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Diagrama Forrester (Vensin)</a:t>
            </a:r>
          </a:p>
        </p:txBody>
      </p:sp>
      <p:sp>
        <p:nvSpPr>
          <p:cNvPr name="TextBox 9" id="9"/>
          <p:cNvSpPr txBox="true"/>
          <p:nvPr/>
        </p:nvSpPr>
        <p:spPr>
          <a:xfrm rot="0">
            <a:off x="17438" y="3454873"/>
            <a:ext cx="8302420" cy="1362708"/>
          </a:xfrm>
          <a:prstGeom prst="rect">
            <a:avLst/>
          </a:prstGeom>
        </p:spPr>
        <p:txBody>
          <a:bodyPr anchor="t" rtlCol="false" tIns="0" lIns="0" bIns="0" rIns="0">
            <a:spAutoFit/>
          </a:bodyPr>
          <a:lstStyle/>
          <a:p>
            <a:pPr algn="ctr">
              <a:lnSpc>
                <a:spcPts val="3640"/>
              </a:lnSpc>
              <a:spcBef>
                <a:spcPct val="0"/>
              </a:spcBef>
            </a:pPr>
            <a:r>
              <a:rPr lang="en-US" b="true" sz="2600" spc="-119">
                <a:solidFill>
                  <a:srgbClr val="000000"/>
                </a:solidFill>
                <a:latin typeface="Raleway Medium"/>
                <a:ea typeface="Raleway Medium"/>
                <a:cs typeface="Raleway Medium"/>
                <a:sym typeface="Raleway Medium"/>
              </a:rPr>
              <a:t>Meta (objetivo): Mantener un porcentaje de inversión que equilibre las mejoras en la infraestructura y la depreciación. Valor: s/. 1000</a:t>
            </a:r>
          </a:p>
        </p:txBody>
      </p:sp>
      <p:sp>
        <p:nvSpPr>
          <p:cNvPr name="TextBox 10" id="10"/>
          <p:cNvSpPr txBox="true"/>
          <p:nvPr/>
        </p:nvSpPr>
        <p:spPr>
          <a:xfrm rot="0">
            <a:off x="611971" y="6108325"/>
            <a:ext cx="7939662" cy="1362708"/>
          </a:xfrm>
          <a:prstGeom prst="rect">
            <a:avLst/>
          </a:prstGeom>
        </p:spPr>
        <p:txBody>
          <a:bodyPr anchor="t" rtlCol="false" tIns="0" lIns="0" bIns="0" rIns="0">
            <a:spAutoFit/>
          </a:bodyPr>
          <a:lstStyle/>
          <a:p>
            <a:pPr algn="ctr" marL="0" indent="0" lvl="0">
              <a:lnSpc>
                <a:spcPts val="3640"/>
              </a:lnSpc>
              <a:spcBef>
                <a:spcPct val="0"/>
              </a:spcBef>
            </a:pPr>
            <a:r>
              <a:rPr lang="en-US" b="true" sz="2600" spc="-119" strike="noStrike" u="none">
                <a:solidFill>
                  <a:srgbClr val="000000"/>
                </a:solidFill>
                <a:latin typeface="Raleway Medium"/>
                <a:ea typeface="Raleway Medium"/>
                <a:cs typeface="Raleway Medium"/>
                <a:sym typeface="Raleway Medium"/>
              </a:rPr>
              <a:t>Meta (objetivo): La calidad de la infraestructura está influenciada por la inversión continua en infraestructura.</a:t>
            </a:r>
          </a:p>
          <a:p>
            <a:pPr algn="ctr" marL="0" indent="0" lvl="0">
              <a:lnSpc>
                <a:spcPts val="3640"/>
              </a:lnSpc>
              <a:spcBef>
                <a:spcPct val="0"/>
              </a:spcBef>
            </a:pPr>
            <a:r>
              <a:rPr lang="en-US" b="true" sz="2600" spc="-119" strike="noStrike" u="none">
                <a:solidFill>
                  <a:srgbClr val="000000"/>
                </a:solidFill>
                <a:latin typeface="Raleway Medium"/>
                <a:ea typeface="Raleway Medium"/>
                <a:cs typeface="Raleway Medium"/>
                <a:sym typeface="Raleway Medium"/>
              </a:rPr>
              <a:t>Valor:  80%</a:t>
            </a:r>
          </a:p>
        </p:txBody>
      </p:sp>
      <p:sp>
        <p:nvSpPr>
          <p:cNvPr name="TextBox 11" id="11"/>
          <p:cNvSpPr txBox="true"/>
          <p:nvPr/>
        </p:nvSpPr>
        <p:spPr>
          <a:xfrm rot="0">
            <a:off x="10198465" y="1376421"/>
            <a:ext cx="7950607" cy="1362708"/>
          </a:xfrm>
          <a:prstGeom prst="rect">
            <a:avLst/>
          </a:prstGeom>
        </p:spPr>
        <p:txBody>
          <a:bodyPr anchor="t" rtlCol="false" tIns="0" lIns="0" bIns="0" rIns="0">
            <a:spAutoFit/>
          </a:bodyPr>
          <a:lstStyle/>
          <a:p>
            <a:pPr algn="ctr" marL="0" indent="0" lvl="0">
              <a:lnSpc>
                <a:spcPts val="3640"/>
              </a:lnSpc>
              <a:spcBef>
                <a:spcPct val="0"/>
              </a:spcBef>
            </a:pPr>
            <a:r>
              <a:rPr lang="en-US" b="true" sz="2600" spc="-119" strike="noStrike" u="none">
                <a:solidFill>
                  <a:srgbClr val="000000"/>
                </a:solidFill>
                <a:latin typeface="Raleway Medium"/>
                <a:ea typeface="Raleway Medium"/>
                <a:cs typeface="Raleway Medium"/>
                <a:sym typeface="Raleway Medium"/>
              </a:rPr>
              <a:t>Meta (objetivo): La tasa de accidentes debería disminuir a medida que la calidad de la infraestructura mejore.</a:t>
            </a:r>
          </a:p>
          <a:p>
            <a:pPr algn="ctr" marL="0" indent="0" lvl="0">
              <a:lnSpc>
                <a:spcPts val="3640"/>
              </a:lnSpc>
              <a:spcBef>
                <a:spcPct val="0"/>
              </a:spcBef>
            </a:pPr>
            <a:r>
              <a:rPr lang="en-US" b="true" sz="2600" spc="-119" strike="noStrike" u="none">
                <a:solidFill>
                  <a:srgbClr val="000000"/>
                </a:solidFill>
                <a:latin typeface="Raleway Medium"/>
                <a:ea typeface="Raleway Medium"/>
                <a:cs typeface="Raleway Medium"/>
                <a:sym typeface="Raleway Medium"/>
              </a:rPr>
              <a:t>Valor: 600</a:t>
            </a:r>
          </a:p>
        </p:txBody>
      </p:sp>
      <p:sp>
        <p:nvSpPr>
          <p:cNvPr name="TextBox 12" id="12"/>
          <p:cNvSpPr txBox="true"/>
          <p:nvPr/>
        </p:nvSpPr>
        <p:spPr>
          <a:xfrm rot="0">
            <a:off x="9623045" y="5346109"/>
            <a:ext cx="8664955" cy="1362708"/>
          </a:xfrm>
          <a:prstGeom prst="rect">
            <a:avLst/>
          </a:prstGeom>
        </p:spPr>
        <p:txBody>
          <a:bodyPr anchor="t" rtlCol="false" tIns="0" lIns="0" bIns="0" rIns="0">
            <a:spAutoFit/>
          </a:bodyPr>
          <a:lstStyle/>
          <a:p>
            <a:pPr algn="ctr" marL="0" indent="0" lvl="0">
              <a:lnSpc>
                <a:spcPts val="3640"/>
              </a:lnSpc>
              <a:spcBef>
                <a:spcPct val="0"/>
              </a:spcBef>
            </a:pPr>
            <a:r>
              <a:rPr lang="en-US" b="true" sz="2600" spc="-119" strike="noStrike" u="none">
                <a:solidFill>
                  <a:srgbClr val="000000"/>
                </a:solidFill>
                <a:latin typeface="Raleway Medium"/>
                <a:ea typeface="Raleway Medium"/>
                <a:cs typeface="Raleway Medium"/>
                <a:sym typeface="Raleway Medium"/>
              </a:rPr>
              <a:t>Meta (objetivo): La confianza pública aumenta a medida que se mejora la fluidez del tráfico y disminuyen los accidentes.</a:t>
            </a:r>
          </a:p>
          <a:p>
            <a:pPr algn="ctr" marL="0" indent="0" lvl="0">
              <a:lnSpc>
                <a:spcPts val="3640"/>
              </a:lnSpc>
              <a:spcBef>
                <a:spcPct val="0"/>
              </a:spcBef>
            </a:pPr>
            <a:r>
              <a:rPr lang="en-US" b="true" sz="2600" spc="-119" strike="noStrike" u="none">
                <a:solidFill>
                  <a:srgbClr val="000000"/>
                </a:solidFill>
                <a:latin typeface="Raleway Medium"/>
                <a:ea typeface="Raleway Medium"/>
                <a:cs typeface="Raleway Medium"/>
                <a:sym typeface="Raleway Medium"/>
              </a:rPr>
              <a:t>Valor: 0.9</a:t>
            </a:r>
          </a:p>
        </p:txBody>
      </p:sp>
      <p:sp>
        <p:nvSpPr>
          <p:cNvPr name="TextBox 13" id="13"/>
          <p:cNvSpPr txBox="true"/>
          <p:nvPr/>
        </p:nvSpPr>
        <p:spPr>
          <a:xfrm rot="0">
            <a:off x="4168648" y="8886192"/>
            <a:ext cx="9573575" cy="1362708"/>
          </a:xfrm>
          <a:prstGeom prst="rect">
            <a:avLst/>
          </a:prstGeom>
        </p:spPr>
        <p:txBody>
          <a:bodyPr anchor="t" rtlCol="false" tIns="0" lIns="0" bIns="0" rIns="0">
            <a:spAutoFit/>
          </a:bodyPr>
          <a:lstStyle/>
          <a:p>
            <a:pPr algn="ctr" marL="0" indent="0" lvl="0">
              <a:lnSpc>
                <a:spcPts val="3640"/>
              </a:lnSpc>
              <a:spcBef>
                <a:spcPct val="0"/>
              </a:spcBef>
            </a:pPr>
            <a:r>
              <a:rPr lang="en-US" b="true" sz="2600" spc="-119" strike="noStrike" u="none">
                <a:solidFill>
                  <a:srgbClr val="000000"/>
                </a:solidFill>
                <a:latin typeface="Raleway Medium"/>
                <a:ea typeface="Raleway Medium"/>
                <a:cs typeface="Raleway Medium"/>
                <a:sym typeface="Raleway Medium"/>
              </a:rPr>
              <a:t>Meta (objetivo): La imagen pública de las autoridades mejora a medida que aumenta la confianza y la calidad de la infraestructura.</a:t>
            </a:r>
          </a:p>
          <a:p>
            <a:pPr algn="ctr" marL="0" indent="0" lvl="0">
              <a:lnSpc>
                <a:spcPts val="3640"/>
              </a:lnSpc>
              <a:spcBef>
                <a:spcPct val="0"/>
              </a:spcBef>
            </a:pPr>
            <a:r>
              <a:rPr lang="en-US" b="true" sz="2600" spc="-119" strike="noStrike" u="none">
                <a:solidFill>
                  <a:srgbClr val="000000"/>
                </a:solidFill>
                <a:latin typeface="Raleway Medium"/>
                <a:ea typeface="Raleway Medium"/>
                <a:cs typeface="Raleway Medium"/>
                <a:sym typeface="Raleway Medium"/>
              </a:rPr>
              <a:t>Valor: 0.85</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615734" y="1783256"/>
            <a:ext cx="15056532" cy="4655407"/>
          </a:xfrm>
          <a:custGeom>
            <a:avLst/>
            <a:gdLst/>
            <a:ahLst/>
            <a:cxnLst/>
            <a:rect r="r" b="b" t="t" l="l"/>
            <a:pathLst>
              <a:path h="4655407" w="15056532">
                <a:moveTo>
                  <a:pt x="0" y="0"/>
                </a:moveTo>
                <a:lnTo>
                  <a:pt x="15056532" y="0"/>
                </a:lnTo>
                <a:lnTo>
                  <a:pt x="15056532" y="4655407"/>
                </a:lnTo>
                <a:lnTo>
                  <a:pt x="0" y="4655407"/>
                </a:lnTo>
                <a:lnTo>
                  <a:pt x="0" y="0"/>
                </a:lnTo>
                <a:close/>
              </a:path>
            </a:pathLst>
          </a:custGeom>
          <a:blipFill>
            <a:blip r:embed="rId2"/>
            <a:stretch>
              <a:fillRect l="0" t="0" r="0" b="-7132"/>
            </a:stretch>
          </a:blipFill>
        </p:spPr>
      </p:sp>
      <p:sp>
        <p:nvSpPr>
          <p:cNvPr name="TextBox 3" id="3"/>
          <p:cNvSpPr txBox="true"/>
          <p:nvPr/>
        </p:nvSpPr>
        <p:spPr>
          <a:xfrm rot="0">
            <a:off x="7319644" y="885825"/>
            <a:ext cx="3648711"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Tablas Antes</a:t>
            </a:r>
          </a:p>
        </p:txBody>
      </p:sp>
      <p:sp>
        <p:nvSpPr>
          <p:cNvPr name="TextBox 4" id="4"/>
          <p:cNvSpPr txBox="true"/>
          <p:nvPr/>
        </p:nvSpPr>
        <p:spPr>
          <a:xfrm rot="0">
            <a:off x="2474465" y="7106372"/>
            <a:ext cx="13339069" cy="2967470"/>
          </a:xfrm>
          <a:prstGeom prst="rect">
            <a:avLst/>
          </a:prstGeom>
        </p:spPr>
        <p:txBody>
          <a:bodyPr anchor="t" rtlCol="false" tIns="0" lIns="0" bIns="0" rIns="0">
            <a:spAutoFit/>
          </a:bodyPr>
          <a:lstStyle/>
          <a:p>
            <a:pPr algn="ctr" marL="0" indent="0" lvl="0">
              <a:lnSpc>
                <a:spcPts val="3359"/>
              </a:lnSpc>
              <a:spcBef>
                <a:spcPct val="0"/>
              </a:spcBef>
            </a:pPr>
            <a:r>
              <a:rPr lang="en-US" b="true" sz="2399" spc="-110" strike="noStrike" u="none">
                <a:solidFill>
                  <a:srgbClr val="2E4D99"/>
                </a:solidFill>
                <a:latin typeface="Times New Roman Medium"/>
                <a:ea typeface="Times New Roman Medium"/>
                <a:cs typeface="Times New Roman Medium"/>
                <a:sym typeface="Times New Roman Medium"/>
              </a:rPr>
              <a:t>La tabla muestra que entre 2015 y 2025, la inversión en infraestructura aumenta progresivamente, lo que impulsa mejoras en la calidad de la infraestructura vial, la confianza pública y la imagen de las autoridades. Sin embargo, a pesar del incremento sostenido de la inversión, los valores de confianza e imagen crecen lentamente, lo que sugiere que la percepción ciudadana mejora con más lentitud que las condiciones físicas. Esto indica que para lograr un impacto visible en la opinión pública, no solo basta invertir, sino también comunicar y gestionar eficientemente los resultados.</a:t>
            </a:r>
          </a:p>
          <a:p>
            <a:pPr algn="ctr" marL="0" indent="0" lvl="0">
              <a:lnSpc>
                <a:spcPts val="3359"/>
              </a:lnSpc>
              <a:spcBef>
                <a:spcPct val="0"/>
              </a:spcBef>
            </a:pPr>
          </a:p>
        </p:txBody>
      </p:sp>
      <p:sp>
        <p:nvSpPr>
          <p:cNvPr name="TextBox 5" id="5"/>
          <p:cNvSpPr txBox="true"/>
          <p:nvPr/>
        </p:nvSpPr>
        <p:spPr>
          <a:xfrm rot="0">
            <a:off x="4168648" y="1238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Vensin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576504" y="-1306464"/>
            <a:ext cx="16399296" cy="16399296"/>
          </a:xfrm>
          <a:custGeom>
            <a:avLst/>
            <a:gdLst/>
            <a:ahLst/>
            <a:cxnLst/>
            <a:rect r="r" b="b" t="t" l="l"/>
            <a:pathLst>
              <a:path h="16399296" w="16399296">
                <a:moveTo>
                  <a:pt x="0" y="0"/>
                </a:moveTo>
                <a:lnTo>
                  <a:pt x="16399297" y="0"/>
                </a:lnTo>
                <a:lnTo>
                  <a:pt x="16399297" y="16399296"/>
                </a:lnTo>
                <a:lnTo>
                  <a:pt x="0" y="16399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032363" y="706757"/>
            <a:ext cx="3153828" cy="843911"/>
          </a:xfrm>
          <a:prstGeom prst="rect">
            <a:avLst/>
          </a:prstGeom>
        </p:spPr>
        <p:txBody>
          <a:bodyPr anchor="t" rtlCol="false" tIns="0" lIns="0" bIns="0" rIns="0">
            <a:spAutoFit/>
          </a:bodyPr>
          <a:lstStyle/>
          <a:p>
            <a:pPr algn="ctr" marL="0" indent="0" lvl="1">
              <a:lnSpc>
                <a:spcPts val="6209"/>
              </a:lnSpc>
            </a:pPr>
            <a:r>
              <a:rPr lang="en-US" sz="6899" spc="-317" u="sng">
                <a:solidFill>
                  <a:srgbClr val="5CE1E6"/>
                </a:solidFill>
                <a:latin typeface="Hammersmith One"/>
                <a:ea typeface="Hammersmith One"/>
                <a:cs typeface="Hammersmith One"/>
                <a:sym typeface="Hammersmith One"/>
              </a:rPr>
              <a:t>INDICE</a:t>
            </a:r>
          </a:p>
        </p:txBody>
      </p:sp>
      <p:sp>
        <p:nvSpPr>
          <p:cNvPr name="TextBox 4" id="4"/>
          <p:cNvSpPr txBox="true"/>
          <p:nvPr/>
        </p:nvSpPr>
        <p:spPr>
          <a:xfrm rot="0">
            <a:off x="4136003" y="1501170"/>
            <a:ext cx="13123297" cy="8523557"/>
          </a:xfrm>
          <a:prstGeom prst="rect">
            <a:avLst/>
          </a:prstGeom>
        </p:spPr>
        <p:txBody>
          <a:bodyPr anchor="t" rtlCol="false" tIns="0" lIns="0" bIns="0" rIns="0">
            <a:spAutoFit/>
          </a:bodyPr>
          <a:lstStyle/>
          <a:p>
            <a:pPr algn="l" marL="1152257" indent="-576128" lvl="1">
              <a:lnSpc>
                <a:spcPts val="4803"/>
              </a:lnSpc>
              <a:buAutoNum type="arabicPeriod" startAt="1"/>
            </a:pPr>
            <a:r>
              <a:rPr lang="en-US" sz="5336" spc="-245">
                <a:solidFill>
                  <a:srgbClr val="5CE1E6"/>
                </a:solidFill>
                <a:latin typeface="Hammersmith One"/>
                <a:ea typeface="Hammersmith One"/>
                <a:cs typeface="Hammersmith One"/>
                <a:sym typeface="Hammersmith One"/>
              </a:rPr>
              <a:t>Introduccion</a:t>
            </a:r>
          </a:p>
          <a:p>
            <a:pPr algn="l" marL="1152257" indent="-576128" lvl="1">
              <a:lnSpc>
                <a:spcPts val="4803"/>
              </a:lnSpc>
              <a:buAutoNum type="arabicPeriod" startAt="1"/>
            </a:pPr>
            <a:r>
              <a:rPr lang="en-US" sz="5336" spc="-245">
                <a:solidFill>
                  <a:srgbClr val="5CE1E6"/>
                </a:solidFill>
                <a:latin typeface="Hammersmith One"/>
                <a:ea typeface="Hammersmith One"/>
                <a:cs typeface="Hammersmith One"/>
                <a:sym typeface="Hammersmith One"/>
              </a:rPr>
              <a:t>Objetivos</a:t>
            </a:r>
          </a:p>
          <a:p>
            <a:pPr algn="l" marL="1152257" indent="-576128" lvl="1">
              <a:lnSpc>
                <a:spcPts val="4803"/>
              </a:lnSpc>
              <a:buAutoNum type="arabicPeriod" startAt="1"/>
            </a:pPr>
            <a:r>
              <a:rPr lang="en-US" sz="5336" spc="-245">
                <a:solidFill>
                  <a:srgbClr val="5CE1E6"/>
                </a:solidFill>
                <a:latin typeface="Hammersmith One"/>
                <a:ea typeface="Hammersmith One"/>
                <a:cs typeface="Hammersmith One"/>
                <a:sym typeface="Hammersmith One"/>
              </a:rPr>
              <a:t>Justificacion</a:t>
            </a:r>
          </a:p>
          <a:p>
            <a:pPr algn="l" marL="1152257" indent="-576128" lvl="1">
              <a:lnSpc>
                <a:spcPts val="4803"/>
              </a:lnSpc>
              <a:buAutoNum type="arabicPeriod" startAt="1"/>
            </a:pPr>
            <a:r>
              <a:rPr lang="en-US" sz="5336" spc="-245">
                <a:solidFill>
                  <a:srgbClr val="5CE1E6"/>
                </a:solidFill>
                <a:latin typeface="Hammersmith One"/>
                <a:ea typeface="Hammersmith One"/>
                <a:cs typeface="Hammersmith One"/>
                <a:sym typeface="Hammersmith One"/>
              </a:rPr>
              <a:t>Marco Teorico</a:t>
            </a:r>
          </a:p>
          <a:p>
            <a:pPr algn="l" marL="1152257" indent="-576128" lvl="1">
              <a:lnSpc>
                <a:spcPts val="4803"/>
              </a:lnSpc>
              <a:buAutoNum type="arabicPeriod" startAt="1"/>
            </a:pPr>
            <a:r>
              <a:rPr lang="en-US" sz="5336" spc="-245">
                <a:solidFill>
                  <a:srgbClr val="5CE1E6"/>
                </a:solidFill>
                <a:latin typeface="Hammersmith One"/>
                <a:ea typeface="Hammersmith One"/>
                <a:cs typeface="Hammersmith One"/>
                <a:sym typeface="Hammersmith One"/>
              </a:rPr>
              <a:t>Indicadores</a:t>
            </a:r>
          </a:p>
          <a:p>
            <a:pPr algn="l" marL="2304514" indent="-768171" lvl="2">
              <a:lnSpc>
                <a:spcPts val="4803"/>
              </a:lnSpc>
              <a:buAutoNum type="alphaLcPeriod" startAt="1"/>
            </a:pPr>
            <a:r>
              <a:rPr lang="en-US" sz="5336" spc="-245">
                <a:solidFill>
                  <a:srgbClr val="5CE1E6"/>
                </a:solidFill>
                <a:latin typeface="Hammersmith One"/>
                <a:ea typeface="Hammersmith One"/>
                <a:cs typeface="Hammersmith One"/>
                <a:sym typeface="Hammersmith One"/>
              </a:rPr>
              <a:t>Satisfaccion de Autoridades</a:t>
            </a:r>
          </a:p>
          <a:p>
            <a:pPr algn="l" marL="2304514" indent="-768171" lvl="2">
              <a:lnSpc>
                <a:spcPts val="4803"/>
              </a:lnSpc>
              <a:buAutoNum type="alphaLcPeriod" startAt="1"/>
            </a:pPr>
            <a:r>
              <a:rPr lang="en-US" sz="5336" spc="-245" strike="noStrike">
                <a:solidFill>
                  <a:srgbClr val="5CE1E6"/>
                </a:solidFill>
                <a:latin typeface="Hammersmith One"/>
                <a:ea typeface="Hammersmith One"/>
                <a:cs typeface="Hammersmith One"/>
                <a:sym typeface="Hammersmith One"/>
              </a:rPr>
              <a:t>Frecuencia de Mantenimiento</a:t>
            </a:r>
          </a:p>
          <a:p>
            <a:pPr algn="l" marL="2304514" indent="-768171" lvl="2">
              <a:lnSpc>
                <a:spcPts val="4803"/>
              </a:lnSpc>
              <a:buAutoNum type="alphaLcPeriod" startAt="1"/>
            </a:pPr>
            <a:r>
              <a:rPr lang="en-US" sz="5336" spc="-245" strike="noStrike">
                <a:solidFill>
                  <a:srgbClr val="5CE1E6"/>
                </a:solidFill>
                <a:latin typeface="Hammersmith One"/>
                <a:ea typeface="Hammersmith One"/>
                <a:cs typeface="Hammersmith One"/>
                <a:sym typeface="Hammersmith One"/>
              </a:rPr>
              <a:t>Seguridad Vial</a:t>
            </a:r>
          </a:p>
          <a:p>
            <a:pPr algn="l" marL="2304514" indent="-768171" lvl="2">
              <a:lnSpc>
                <a:spcPts val="4803"/>
              </a:lnSpc>
              <a:buAutoNum type="alphaLcPeriod" startAt="1"/>
            </a:pPr>
            <a:r>
              <a:rPr lang="en-US" sz="5336" spc="-245" strike="noStrike">
                <a:solidFill>
                  <a:srgbClr val="5CE1E6"/>
                </a:solidFill>
                <a:latin typeface="Hammersmith One"/>
                <a:ea typeface="Hammersmith One"/>
                <a:cs typeface="Hammersmith One"/>
                <a:sym typeface="Hammersmith One"/>
              </a:rPr>
              <a:t>Satisfaccion de Usuarios</a:t>
            </a:r>
          </a:p>
          <a:p>
            <a:pPr algn="l" marL="2304514" indent="-768171" lvl="2">
              <a:lnSpc>
                <a:spcPts val="4803"/>
              </a:lnSpc>
              <a:buAutoNum type="alphaLcPeriod" startAt="1"/>
            </a:pPr>
            <a:r>
              <a:rPr lang="en-US" sz="5336" spc="-245" strike="noStrike">
                <a:solidFill>
                  <a:srgbClr val="5CE1E6"/>
                </a:solidFill>
                <a:latin typeface="Hammersmith One"/>
                <a:ea typeface="Hammersmith One"/>
                <a:cs typeface="Hammersmith One"/>
                <a:sym typeface="Hammersmith One"/>
              </a:rPr>
              <a:t>Eficiencia de Movilidad</a:t>
            </a:r>
          </a:p>
          <a:p>
            <a:pPr algn="l" marL="1152257" indent="-576128" lvl="1">
              <a:lnSpc>
                <a:spcPts val="4803"/>
              </a:lnSpc>
              <a:buAutoNum type="arabicPeriod" startAt="1"/>
            </a:pPr>
            <a:r>
              <a:rPr lang="en-US" sz="5336" spc="-245" strike="noStrike">
                <a:solidFill>
                  <a:srgbClr val="5CE1E6"/>
                </a:solidFill>
                <a:latin typeface="Hammersmith One"/>
                <a:ea typeface="Hammersmith One"/>
                <a:cs typeface="Hammersmith One"/>
                <a:sym typeface="Hammersmith One"/>
              </a:rPr>
              <a:t> Aplicacion PySD</a:t>
            </a:r>
          </a:p>
          <a:p>
            <a:pPr algn="l" marL="1152257" indent="-576128" lvl="1">
              <a:lnSpc>
                <a:spcPts val="4803"/>
              </a:lnSpc>
              <a:buAutoNum type="arabicPeriod" startAt="1"/>
            </a:pPr>
            <a:r>
              <a:rPr lang="en-US" sz="5336" spc="-245" strike="noStrike">
                <a:solidFill>
                  <a:srgbClr val="5CE1E6"/>
                </a:solidFill>
                <a:latin typeface="Hammersmith One"/>
                <a:ea typeface="Hammersmith One"/>
                <a:cs typeface="Hammersmith One"/>
                <a:sym typeface="Hammersmith One"/>
              </a:rPr>
              <a:t> Pagina Web</a:t>
            </a:r>
          </a:p>
          <a:p>
            <a:pPr algn="l" marL="1152257" indent="-576128" lvl="1">
              <a:lnSpc>
                <a:spcPts val="4803"/>
              </a:lnSpc>
              <a:buAutoNum type="arabicPeriod" startAt="1"/>
            </a:pPr>
            <a:r>
              <a:rPr lang="en-US" sz="5336" spc="-245" strike="noStrike">
                <a:solidFill>
                  <a:srgbClr val="5CE1E6"/>
                </a:solidFill>
                <a:latin typeface="Hammersmith One"/>
                <a:ea typeface="Hammersmith One"/>
                <a:cs typeface="Hammersmith One"/>
                <a:sym typeface="Hammersmith One"/>
              </a:rPr>
              <a:t> Conclusiones y Recomendaciones</a:t>
            </a:r>
          </a:p>
          <a:p>
            <a:pPr algn="l" marL="1152257" indent="-576128" lvl="1">
              <a:lnSpc>
                <a:spcPts val="4803"/>
              </a:lnSpc>
              <a:buAutoNum type="arabicPeriod" startAt="1"/>
            </a:pPr>
            <a:r>
              <a:rPr lang="en-US" sz="5336" spc="-245" strike="noStrike">
                <a:solidFill>
                  <a:srgbClr val="5CE1E6"/>
                </a:solidFill>
                <a:latin typeface="Hammersmith One"/>
                <a:ea typeface="Hammersmith One"/>
                <a:cs typeface="Hammersmith One"/>
                <a:sym typeface="Hammersmith One"/>
              </a:rPr>
              <a:t>Referencias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674530" y="1409700"/>
            <a:ext cx="14938939" cy="4631071"/>
          </a:xfrm>
          <a:custGeom>
            <a:avLst/>
            <a:gdLst/>
            <a:ahLst/>
            <a:cxnLst/>
            <a:rect r="r" b="b" t="t" l="l"/>
            <a:pathLst>
              <a:path h="4631071" w="14938939">
                <a:moveTo>
                  <a:pt x="0" y="0"/>
                </a:moveTo>
                <a:lnTo>
                  <a:pt x="14938940" y="0"/>
                </a:lnTo>
                <a:lnTo>
                  <a:pt x="14938940" y="4631071"/>
                </a:lnTo>
                <a:lnTo>
                  <a:pt x="0" y="4631071"/>
                </a:lnTo>
                <a:lnTo>
                  <a:pt x="0" y="0"/>
                </a:lnTo>
                <a:close/>
              </a:path>
            </a:pathLst>
          </a:custGeom>
          <a:blipFill>
            <a:blip r:embed="rId2"/>
            <a:stretch>
              <a:fillRect l="0" t="0" r="0" b="0"/>
            </a:stretch>
          </a:blipFill>
        </p:spPr>
      </p:sp>
      <p:sp>
        <p:nvSpPr>
          <p:cNvPr name="TextBox 3" id="3"/>
          <p:cNvSpPr txBox="true"/>
          <p:nvPr/>
        </p:nvSpPr>
        <p:spPr>
          <a:xfrm rot="0">
            <a:off x="7410263" y="771525"/>
            <a:ext cx="4485818"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Tablas después</a:t>
            </a:r>
          </a:p>
        </p:txBody>
      </p:sp>
      <p:sp>
        <p:nvSpPr>
          <p:cNvPr name="TextBox 4" id="4"/>
          <p:cNvSpPr txBox="true"/>
          <p:nvPr/>
        </p:nvSpPr>
        <p:spPr>
          <a:xfrm rot="0">
            <a:off x="2844723" y="6709409"/>
            <a:ext cx="12598554" cy="2548891"/>
          </a:xfrm>
          <a:prstGeom prst="rect">
            <a:avLst/>
          </a:prstGeom>
        </p:spPr>
        <p:txBody>
          <a:bodyPr anchor="t" rtlCol="false" tIns="0" lIns="0" bIns="0" rIns="0">
            <a:spAutoFit/>
          </a:bodyPr>
          <a:lstStyle/>
          <a:p>
            <a:pPr algn="ctr" marL="0" indent="0" lvl="0">
              <a:lnSpc>
                <a:spcPts val="3359"/>
              </a:lnSpc>
              <a:spcBef>
                <a:spcPct val="0"/>
              </a:spcBef>
            </a:pPr>
            <a:r>
              <a:rPr lang="en-US" b="true" sz="2399" spc="-110" strike="noStrike" u="none">
                <a:solidFill>
                  <a:srgbClr val="2E4D99"/>
                </a:solidFill>
                <a:latin typeface="Times New Roman Medium"/>
                <a:ea typeface="Times New Roman Medium"/>
                <a:cs typeface="Times New Roman Medium"/>
                <a:sym typeface="Times New Roman Medium"/>
              </a:rPr>
              <a:t>La tabla muestra que entre 2026 y 2036, un fuerte aumento sostenido en la inversión en infraestructura genera mejoras claras y aceleradas en tres dimensiones clave: la calidad vial, la confianza pública y la imagen de las autoridades. A diferencia del escenario anterior, aquí la percepción ciudadana mejora de forma más proporcional a la inversión realizada, alcanzando niveles notoriamente altos hacia 2036. Esto evidencia que una inversión masiva y constante no solo mejora las condiciones físicas, sino que también fortalece significativamente la legitimidad institucional y la confianza de la población.</a:t>
            </a:r>
          </a:p>
        </p:txBody>
      </p:sp>
      <p:sp>
        <p:nvSpPr>
          <p:cNvPr name="TextBox 5" id="5"/>
          <p:cNvSpPr txBox="true"/>
          <p:nvPr/>
        </p:nvSpPr>
        <p:spPr>
          <a:xfrm rot="0">
            <a:off x="4168648" y="1238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Vensin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0246783" y="1524000"/>
            <a:ext cx="7783238" cy="5837428"/>
          </a:xfrm>
          <a:custGeom>
            <a:avLst/>
            <a:gdLst/>
            <a:ahLst/>
            <a:cxnLst/>
            <a:rect r="r" b="b" t="t" l="l"/>
            <a:pathLst>
              <a:path h="5837428" w="7783238">
                <a:moveTo>
                  <a:pt x="0" y="0"/>
                </a:moveTo>
                <a:lnTo>
                  <a:pt x="7783238" y="0"/>
                </a:lnTo>
                <a:lnTo>
                  <a:pt x="7783238" y="5837428"/>
                </a:lnTo>
                <a:lnTo>
                  <a:pt x="0" y="5837428"/>
                </a:lnTo>
                <a:lnTo>
                  <a:pt x="0" y="0"/>
                </a:lnTo>
                <a:close/>
              </a:path>
            </a:pathLst>
          </a:custGeom>
          <a:blipFill>
            <a:blip r:embed="rId2"/>
            <a:stretch>
              <a:fillRect l="0" t="0" r="0" b="0"/>
            </a:stretch>
          </a:blipFill>
        </p:spPr>
      </p:sp>
      <p:sp>
        <p:nvSpPr>
          <p:cNvPr name="Freeform 3" id="3"/>
          <p:cNvSpPr/>
          <p:nvPr/>
        </p:nvSpPr>
        <p:spPr>
          <a:xfrm flipH="false" flipV="false" rot="0">
            <a:off x="735839" y="1524000"/>
            <a:ext cx="7783238" cy="5837428"/>
          </a:xfrm>
          <a:custGeom>
            <a:avLst/>
            <a:gdLst/>
            <a:ahLst/>
            <a:cxnLst/>
            <a:rect r="r" b="b" t="t" l="l"/>
            <a:pathLst>
              <a:path h="5837428" w="7783238">
                <a:moveTo>
                  <a:pt x="0" y="0"/>
                </a:moveTo>
                <a:lnTo>
                  <a:pt x="7783237" y="0"/>
                </a:lnTo>
                <a:lnTo>
                  <a:pt x="7783237" y="5837428"/>
                </a:lnTo>
                <a:lnTo>
                  <a:pt x="0" y="5837428"/>
                </a:lnTo>
                <a:lnTo>
                  <a:pt x="0" y="0"/>
                </a:lnTo>
                <a:close/>
              </a:path>
            </a:pathLst>
          </a:custGeom>
          <a:blipFill>
            <a:blip r:embed="rId3"/>
            <a:stretch>
              <a:fillRect l="0" t="0" r="0" b="0"/>
            </a:stretch>
          </a:blipFill>
          <a:ln w="19050" cap="sq">
            <a:solidFill>
              <a:srgbClr val="000000"/>
            </a:solidFill>
            <a:prstDash val="solid"/>
            <a:miter/>
          </a:ln>
        </p:spPr>
      </p:sp>
      <p:grpSp>
        <p:nvGrpSpPr>
          <p:cNvPr name="Group 4" id="4"/>
          <p:cNvGrpSpPr/>
          <p:nvPr/>
        </p:nvGrpSpPr>
        <p:grpSpPr>
          <a:xfrm rot="0">
            <a:off x="7207007" y="6630150"/>
            <a:ext cx="569066" cy="388954"/>
            <a:chOff x="0" y="0"/>
            <a:chExt cx="149877" cy="102441"/>
          </a:xfrm>
        </p:grpSpPr>
        <p:sp>
          <p:nvSpPr>
            <p:cNvPr name="Freeform 5" id="5"/>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6" id="6"/>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2025</a:t>
              </a:r>
            </a:p>
          </p:txBody>
        </p:sp>
      </p:grpSp>
      <p:sp>
        <p:nvSpPr>
          <p:cNvPr name="TextBox 7" id="7"/>
          <p:cNvSpPr txBox="true"/>
          <p:nvPr/>
        </p:nvSpPr>
        <p:spPr>
          <a:xfrm rot="0">
            <a:off x="12456049" y="885825"/>
            <a:ext cx="346747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Despues</a:t>
            </a:r>
          </a:p>
        </p:txBody>
      </p:sp>
      <p:sp>
        <p:nvSpPr>
          <p:cNvPr name="TextBox 8" id="8"/>
          <p:cNvSpPr txBox="true"/>
          <p:nvPr/>
        </p:nvSpPr>
        <p:spPr>
          <a:xfrm rot="0">
            <a:off x="3422964" y="885825"/>
            <a:ext cx="2408987"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Antes</a:t>
            </a:r>
          </a:p>
        </p:txBody>
      </p:sp>
      <p:sp>
        <p:nvSpPr>
          <p:cNvPr name="TextBox 9" id="9"/>
          <p:cNvSpPr txBox="true"/>
          <p:nvPr/>
        </p:nvSpPr>
        <p:spPr>
          <a:xfrm rot="0">
            <a:off x="4168648" y="1238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Vensin</a:t>
            </a:r>
          </a:p>
        </p:txBody>
      </p:sp>
      <p:sp>
        <p:nvSpPr>
          <p:cNvPr name="TextBox 10" id="10"/>
          <p:cNvSpPr txBox="true"/>
          <p:nvPr/>
        </p:nvSpPr>
        <p:spPr>
          <a:xfrm rot="0">
            <a:off x="589022" y="7750683"/>
            <a:ext cx="8076871" cy="1710691"/>
          </a:xfrm>
          <a:prstGeom prst="rect">
            <a:avLst/>
          </a:prstGeom>
        </p:spPr>
        <p:txBody>
          <a:bodyPr anchor="t" rtlCol="false" tIns="0" lIns="0" bIns="0" rIns="0">
            <a:spAutoFit/>
          </a:bodyPr>
          <a:lstStyle/>
          <a:p>
            <a:pPr algn="ctr">
              <a:lnSpc>
                <a:spcPts val="3359"/>
              </a:lnSpc>
              <a:spcBef>
                <a:spcPct val="0"/>
              </a:spcBef>
            </a:pPr>
            <a:r>
              <a:rPr lang="en-US" b="true" sz="2399" spc="-110">
                <a:solidFill>
                  <a:srgbClr val="2E4D99"/>
                </a:solidFill>
                <a:latin typeface="Times New Roman Medium"/>
                <a:ea typeface="Times New Roman Medium"/>
                <a:cs typeface="Times New Roman Medium"/>
                <a:sym typeface="Times New Roman Medium"/>
              </a:rPr>
              <a:t>La gráfica muestra que a medida que la calidad de la infraestructura vial (línea roja) disminuye, los accidentes de tránsito (línea azul) aumentan. Esta tendencia resalta la necesidad urgente de mejorar las infraestructuras para reducir los accidentes en Lima Metropolitana.</a:t>
            </a:r>
          </a:p>
        </p:txBody>
      </p:sp>
      <p:sp>
        <p:nvSpPr>
          <p:cNvPr name="TextBox 11" id="11"/>
          <p:cNvSpPr txBox="true"/>
          <p:nvPr/>
        </p:nvSpPr>
        <p:spPr>
          <a:xfrm rot="0">
            <a:off x="9830195" y="7479538"/>
            <a:ext cx="8457805" cy="2548891"/>
          </a:xfrm>
          <a:prstGeom prst="rect">
            <a:avLst/>
          </a:prstGeom>
        </p:spPr>
        <p:txBody>
          <a:bodyPr anchor="t" rtlCol="false" tIns="0" lIns="0" bIns="0" rIns="0">
            <a:spAutoFit/>
          </a:bodyPr>
          <a:lstStyle/>
          <a:p>
            <a:pPr algn="ctr" marL="0" indent="0" lvl="0">
              <a:lnSpc>
                <a:spcPts val="3359"/>
              </a:lnSpc>
              <a:spcBef>
                <a:spcPct val="0"/>
              </a:spcBef>
            </a:pPr>
            <a:r>
              <a:rPr lang="en-US" b="true" sz="2399" spc="-110" strike="noStrike" u="none">
                <a:solidFill>
                  <a:srgbClr val="2E4D99"/>
                </a:solidFill>
                <a:latin typeface="Times New Roman Medium"/>
                <a:ea typeface="Times New Roman Medium"/>
                <a:cs typeface="Times New Roman Medium"/>
                <a:sym typeface="Times New Roman Medium"/>
              </a:rPr>
              <a:t>La gráfica muestra una mejora en la calidad de la infraestructura vial (línea roja), lo que provoca una disminución en los accidentes de tránsito (línea azul). Este cambio positivo resalta cómo una infraestructura vial de mejor calidad puede reducir significativamente los accidentes, indicando que las inversiones en infraestructura vial son clave para mejorar la seguridad en las vías.</a:t>
            </a:r>
          </a:p>
        </p:txBody>
      </p:sp>
      <p:sp>
        <p:nvSpPr>
          <p:cNvPr name="AutoShape 12" id="12"/>
          <p:cNvSpPr/>
          <p:nvPr/>
        </p:nvSpPr>
        <p:spPr>
          <a:xfrm>
            <a:off x="7095129" y="6654915"/>
            <a:ext cx="729501" cy="0"/>
          </a:xfrm>
          <a:prstGeom prst="line">
            <a:avLst/>
          </a:prstGeom>
          <a:ln cap="flat" w="19050">
            <a:solidFill>
              <a:srgbClr val="000000"/>
            </a:solidFill>
            <a:prstDash val="solid"/>
            <a:headEnd type="none" len="sm" w="sm"/>
            <a:tailEnd type="none" len="sm" w="sm"/>
          </a:ln>
        </p:spPr>
      </p:sp>
      <p:sp>
        <p:nvSpPr>
          <p:cNvPr name="AutoShape 13" id="13"/>
          <p:cNvSpPr/>
          <p:nvPr/>
        </p:nvSpPr>
        <p:spPr>
          <a:xfrm>
            <a:off x="7491539" y="6654915"/>
            <a:ext cx="0" cy="49530"/>
          </a:xfrm>
          <a:prstGeom prst="line">
            <a:avLst/>
          </a:prstGeom>
          <a:ln cap="flat" w="19050">
            <a:solidFill>
              <a:srgbClr val="000000"/>
            </a:solidFill>
            <a:prstDash val="solid"/>
            <a:headEnd type="none" len="sm" w="sm"/>
            <a:tailEnd type="none" len="sm" w="sm"/>
          </a:ln>
        </p:spPr>
      </p:sp>
      <p:grpSp>
        <p:nvGrpSpPr>
          <p:cNvPr name="Group 14" id="14"/>
          <p:cNvGrpSpPr/>
          <p:nvPr/>
        </p:nvGrpSpPr>
        <p:grpSpPr>
          <a:xfrm rot="0">
            <a:off x="16248537" y="6630150"/>
            <a:ext cx="569066" cy="388954"/>
            <a:chOff x="0" y="0"/>
            <a:chExt cx="149877" cy="102441"/>
          </a:xfrm>
        </p:grpSpPr>
        <p:sp>
          <p:nvSpPr>
            <p:cNvPr name="Freeform 15" id="15"/>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16" id="16"/>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2036</a:t>
              </a:r>
            </a:p>
          </p:txBody>
        </p:sp>
      </p:grpSp>
      <p:sp>
        <p:nvSpPr>
          <p:cNvPr name="AutoShape 17" id="17"/>
          <p:cNvSpPr/>
          <p:nvPr/>
        </p:nvSpPr>
        <p:spPr>
          <a:xfrm flipH="true" flipV="true">
            <a:off x="16533070" y="6664440"/>
            <a:ext cx="0" cy="57150"/>
          </a:xfrm>
          <a:prstGeom prst="line">
            <a:avLst/>
          </a:prstGeom>
          <a:ln cap="flat" w="19050">
            <a:solidFill>
              <a:srgbClr val="000000"/>
            </a:solidFill>
            <a:prstDash val="solid"/>
            <a:headEnd type="none" len="sm" w="sm"/>
            <a:tailEnd type="none" len="sm" w="sm"/>
          </a:ln>
        </p:spPr>
      </p:sp>
      <p:grpSp>
        <p:nvGrpSpPr>
          <p:cNvPr name="Group 18" id="18"/>
          <p:cNvGrpSpPr/>
          <p:nvPr/>
        </p:nvGrpSpPr>
        <p:grpSpPr>
          <a:xfrm rot="0">
            <a:off x="15323488" y="6630150"/>
            <a:ext cx="569066" cy="388954"/>
            <a:chOff x="0" y="0"/>
            <a:chExt cx="149877" cy="102441"/>
          </a:xfrm>
        </p:grpSpPr>
        <p:sp>
          <p:nvSpPr>
            <p:cNvPr name="Freeform 19" id="19"/>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20" id="20"/>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2035</a:t>
              </a:r>
            </a:p>
          </p:txBody>
        </p:sp>
      </p:grpSp>
      <p:sp>
        <p:nvSpPr>
          <p:cNvPr name="AutoShape 21" id="21"/>
          <p:cNvSpPr/>
          <p:nvPr/>
        </p:nvSpPr>
        <p:spPr>
          <a:xfrm flipH="true" flipV="true">
            <a:off x="15608021" y="6664440"/>
            <a:ext cx="0" cy="57150"/>
          </a:xfrm>
          <a:prstGeom prst="line">
            <a:avLst/>
          </a:prstGeom>
          <a:ln cap="flat" w="19050">
            <a:solidFill>
              <a:srgbClr val="000000"/>
            </a:solidFill>
            <a:prstDash val="solid"/>
            <a:headEnd type="none" len="sm" w="sm"/>
            <a:tailEnd type="none" len="sm" w="sm"/>
          </a:ln>
        </p:spPr>
      </p:sp>
      <p:grpSp>
        <p:nvGrpSpPr>
          <p:cNvPr name="Group 22" id="22"/>
          <p:cNvGrpSpPr/>
          <p:nvPr/>
        </p:nvGrpSpPr>
        <p:grpSpPr>
          <a:xfrm rot="0">
            <a:off x="14411522" y="6630150"/>
            <a:ext cx="569066" cy="388954"/>
            <a:chOff x="0" y="0"/>
            <a:chExt cx="149877" cy="102441"/>
          </a:xfrm>
        </p:grpSpPr>
        <p:sp>
          <p:nvSpPr>
            <p:cNvPr name="Freeform 23" id="23"/>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24" id="24"/>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2033</a:t>
              </a:r>
            </a:p>
          </p:txBody>
        </p:sp>
      </p:grpSp>
      <p:sp>
        <p:nvSpPr>
          <p:cNvPr name="AutoShape 25" id="25"/>
          <p:cNvSpPr/>
          <p:nvPr/>
        </p:nvSpPr>
        <p:spPr>
          <a:xfrm flipH="true" flipV="true">
            <a:off x="14696055" y="6664440"/>
            <a:ext cx="0" cy="57150"/>
          </a:xfrm>
          <a:prstGeom prst="line">
            <a:avLst/>
          </a:prstGeom>
          <a:ln cap="flat" w="19050">
            <a:solidFill>
              <a:srgbClr val="000000"/>
            </a:solidFill>
            <a:prstDash val="solid"/>
            <a:headEnd type="none" len="sm" w="sm"/>
            <a:tailEnd type="none" len="sm" w="sm"/>
          </a:ln>
        </p:spPr>
      </p:sp>
      <p:grpSp>
        <p:nvGrpSpPr>
          <p:cNvPr name="Group 26" id="26"/>
          <p:cNvGrpSpPr/>
          <p:nvPr/>
        </p:nvGrpSpPr>
        <p:grpSpPr>
          <a:xfrm rot="0">
            <a:off x="11656575" y="6630150"/>
            <a:ext cx="569066" cy="388954"/>
            <a:chOff x="0" y="0"/>
            <a:chExt cx="149877" cy="102441"/>
          </a:xfrm>
        </p:grpSpPr>
        <p:sp>
          <p:nvSpPr>
            <p:cNvPr name="Freeform 27" id="27"/>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28" id="28"/>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2027</a:t>
              </a:r>
            </a:p>
          </p:txBody>
        </p:sp>
      </p:grpSp>
      <p:grpSp>
        <p:nvGrpSpPr>
          <p:cNvPr name="Group 29" id="29"/>
          <p:cNvGrpSpPr/>
          <p:nvPr/>
        </p:nvGrpSpPr>
        <p:grpSpPr>
          <a:xfrm rot="0">
            <a:off x="12578066" y="6630150"/>
            <a:ext cx="569066" cy="388954"/>
            <a:chOff x="0" y="0"/>
            <a:chExt cx="149877" cy="102441"/>
          </a:xfrm>
        </p:grpSpPr>
        <p:sp>
          <p:nvSpPr>
            <p:cNvPr name="Freeform 30" id="30"/>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31" id="31"/>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2029</a:t>
              </a:r>
            </a:p>
          </p:txBody>
        </p:sp>
      </p:grpSp>
      <p:grpSp>
        <p:nvGrpSpPr>
          <p:cNvPr name="Group 32" id="32"/>
          <p:cNvGrpSpPr/>
          <p:nvPr/>
        </p:nvGrpSpPr>
        <p:grpSpPr>
          <a:xfrm rot="0">
            <a:off x="13490032" y="6630150"/>
            <a:ext cx="569066" cy="388954"/>
            <a:chOff x="0" y="0"/>
            <a:chExt cx="149877" cy="102441"/>
          </a:xfrm>
        </p:grpSpPr>
        <p:sp>
          <p:nvSpPr>
            <p:cNvPr name="Freeform 33" id="33"/>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34" id="34"/>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2031</a:t>
              </a:r>
            </a:p>
          </p:txBody>
        </p:sp>
      </p:grpSp>
      <p:sp>
        <p:nvSpPr>
          <p:cNvPr name="AutoShape 35" id="35"/>
          <p:cNvSpPr/>
          <p:nvPr/>
        </p:nvSpPr>
        <p:spPr>
          <a:xfrm flipV="true">
            <a:off x="11206298" y="6654915"/>
            <a:ext cx="6053002" cy="9525"/>
          </a:xfrm>
          <a:prstGeom prst="line">
            <a:avLst/>
          </a:prstGeom>
          <a:ln cap="flat" w="19050">
            <a:solidFill>
              <a:srgbClr val="000000"/>
            </a:solidFill>
            <a:prstDash val="solid"/>
            <a:headEnd type="none" len="sm" w="sm"/>
            <a:tailEnd type="none" len="sm" w="sm"/>
          </a:ln>
        </p:spPr>
      </p:sp>
      <p:sp>
        <p:nvSpPr>
          <p:cNvPr name="AutoShape 36" id="36"/>
          <p:cNvSpPr/>
          <p:nvPr/>
        </p:nvSpPr>
        <p:spPr>
          <a:xfrm flipH="true" flipV="true">
            <a:off x="13774565" y="6664440"/>
            <a:ext cx="0" cy="57150"/>
          </a:xfrm>
          <a:prstGeom prst="line">
            <a:avLst/>
          </a:prstGeom>
          <a:ln cap="flat" w="19050">
            <a:solidFill>
              <a:srgbClr val="000000"/>
            </a:solidFill>
            <a:prstDash val="solid"/>
            <a:headEnd type="none" len="sm" w="sm"/>
            <a:tailEnd type="none" len="sm" w="sm"/>
          </a:ln>
        </p:spPr>
      </p:sp>
      <p:sp>
        <p:nvSpPr>
          <p:cNvPr name="AutoShape 37" id="37"/>
          <p:cNvSpPr/>
          <p:nvPr/>
        </p:nvSpPr>
        <p:spPr>
          <a:xfrm flipH="true" flipV="true">
            <a:off x="12862599" y="6664440"/>
            <a:ext cx="0" cy="57150"/>
          </a:xfrm>
          <a:prstGeom prst="line">
            <a:avLst/>
          </a:prstGeom>
          <a:ln cap="flat" w="19050">
            <a:solidFill>
              <a:srgbClr val="000000"/>
            </a:solidFill>
            <a:prstDash val="solid"/>
            <a:headEnd type="none" len="sm" w="sm"/>
            <a:tailEnd type="none" len="sm" w="sm"/>
          </a:ln>
        </p:spPr>
      </p:sp>
      <p:sp>
        <p:nvSpPr>
          <p:cNvPr name="AutoShape 38" id="38"/>
          <p:cNvSpPr/>
          <p:nvPr/>
        </p:nvSpPr>
        <p:spPr>
          <a:xfrm flipH="true" flipV="true">
            <a:off x="11941108" y="6664440"/>
            <a:ext cx="0" cy="57150"/>
          </a:xfrm>
          <a:prstGeom prst="line">
            <a:avLst/>
          </a:prstGeom>
          <a:ln cap="flat" w="19050">
            <a:solidFill>
              <a:srgbClr val="000000"/>
            </a:solidFill>
            <a:prstDash val="solid"/>
            <a:headEnd type="none" len="sm" w="sm"/>
            <a:tailEnd type="none" len="sm" w="sm"/>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0138905" y="1524000"/>
            <a:ext cx="7783238" cy="5837428"/>
          </a:xfrm>
          <a:custGeom>
            <a:avLst/>
            <a:gdLst/>
            <a:ahLst/>
            <a:cxnLst/>
            <a:rect r="r" b="b" t="t" l="l"/>
            <a:pathLst>
              <a:path h="5837428" w="7783238">
                <a:moveTo>
                  <a:pt x="0" y="0"/>
                </a:moveTo>
                <a:lnTo>
                  <a:pt x="7783237" y="0"/>
                </a:lnTo>
                <a:lnTo>
                  <a:pt x="7783237" y="5837428"/>
                </a:lnTo>
                <a:lnTo>
                  <a:pt x="0" y="5837428"/>
                </a:lnTo>
                <a:lnTo>
                  <a:pt x="0" y="0"/>
                </a:lnTo>
                <a:close/>
              </a:path>
            </a:pathLst>
          </a:custGeom>
          <a:blipFill>
            <a:blip r:embed="rId2"/>
            <a:stretch>
              <a:fillRect l="0" t="0" r="0" b="0"/>
            </a:stretch>
          </a:blipFill>
          <a:ln w="28575" cap="sq">
            <a:solidFill>
              <a:srgbClr val="000000"/>
            </a:solidFill>
            <a:prstDash val="solid"/>
            <a:miter/>
          </a:ln>
        </p:spPr>
      </p:sp>
      <p:sp>
        <p:nvSpPr>
          <p:cNvPr name="Freeform 3" id="3"/>
          <p:cNvSpPr/>
          <p:nvPr/>
        </p:nvSpPr>
        <p:spPr>
          <a:xfrm flipH="false" flipV="false" rot="0">
            <a:off x="735839" y="1524000"/>
            <a:ext cx="7783238" cy="5837428"/>
          </a:xfrm>
          <a:custGeom>
            <a:avLst/>
            <a:gdLst/>
            <a:ahLst/>
            <a:cxnLst/>
            <a:rect r="r" b="b" t="t" l="l"/>
            <a:pathLst>
              <a:path h="5837428" w="7783238">
                <a:moveTo>
                  <a:pt x="0" y="0"/>
                </a:moveTo>
                <a:lnTo>
                  <a:pt x="7783237" y="0"/>
                </a:lnTo>
                <a:lnTo>
                  <a:pt x="7783237" y="5837428"/>
                </a:lnTo>
                <a:lnTo>
                  <a:pt x="0" y="5837428"/>
                </a:lnTo>
                <a:lnTo>
                  <a:pt x="0" y="0"/>
                </a:lnTo>
                <a:close/>
              </a:path>
            </a:pathLst>
          </a:custGeom>
          <a:blipFill>
            <a:blip r:embed="rId3"/>
            <a:stretch>
              <a:fillRect l="0" t="0" r="0" b="0"/>
            </a:stretch>
          </a:blipFill>
        </p:spPr>
      </p:sp>
      <p:grpSp>
        <p:nvGrpSpPr>
          <p:cNvPr name="Group 4" id="4"/>
          <p:cNvGrpSpPr/>
          <p:nvPr/>
        </p:nvGrpSpPr>
        <p:grpSpPr>
          <a:xfrm rot="0">
            <a:off x="7149296" y="6627788"/>
            <a:ext cx="569066" cy="388954"/>
            <a:chOff x="0" y="0"/>
            <a:chExt cx="149877" cy="102441"/>
          </a:xfrm>
        </p:grpSpPr>
        <p:sp>
          <p:nvSpPr>
            <p:cNvPr name="Freeform 5" id="5"/>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6" id="6"/>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2025</a:t>
              </a:r>
            </a:p>
          </p:txBody>
        </p:sp>
      </p:grpSp>
      <p:sp>
        <p:nvSpPr>
          <p:cNvPr name="AutoShape 7" id="7"/>
          <p:cNvSpPr/>
          <p:nvPr/>
        </p:nvSpPr>
        <p:spPr>
          <a:xfrm>
            <a:off x="7037418" y="6652553"/>
            <a:ext cx="729501" cy="0"/>
          </a:xfrm>
          <a:prstGeom prst="line">
            <a:avLst/>
          </a:prstGeom>
          <a:ln cap="flat" w="19050">
            <a:solidFill>
              <a:srgbClr val="000000"/>
            </a:solidFill>
            <a:prstDash val="solid"/>
            <a:headEnd type="none" len="sm" w="sm"/>
            <a:tailEnd type="none" len="sm" w="sm"/>
          </a:ln>
        </p:spPr>
      </p:sp>
      <p:sp>
        <p:nvSpPr>
          <p:cNvPr name="AutoShape 8" id="8"/>
          <p:cNvSpPr/>
          <p:nvPr/>
        </p:nvSpPr>
        <p:spPr>
          <a:xfrm>
            <a:off x="7433829" y="6652553"/>
            <a:ext cx="0" cy="30669"/>
          </a:xfrm>
          <a:prstGeom prst="line">
            <a:avLst/>
          </a:prstGeom>
          <a:ln cap="flat" w="19050">
            <a:solidFill>
              <a:srgbClr val="000000"/>
            </a:solidFill>
            <a:prstDash val="solid"/>
            <a:headEnd type="none" len="sm" w="sm"/>
            <a:tailEnd type="none" len="sm" w="sm"/>
          </a:ln>
        </p:spPr>
      </p:sp>
      <p:sp>
        <p:nvSpPr>
          <p:cNvPr name="TextBox 9" id="9"/>
          <p:cNvSpPr txBox="true"/>
          <p:nvPr/>
        </p:nvSpPr>
        <p:spPr>
          <a:xfrm rot="0">
            <a:off x="12456049" y="885825"/>
            <a:ext cx="346747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Despues</a:t>
            </a:r>
          </a:p>
        </p:txBody>
      </p:sp>
      <p:sp>
        <p:nvSpPr>
          <p:cNvPr name="TextBox 10" id="10"/>
          <p:cNvSpPr txBox="true"/>
          <p:nvPr/>
        </p:nvSpPr>
        <p:spPr>
          <a:xfrm rot="0">
            <a:off x="3422964" y="885825"/>
            <a:ext cx="2408987"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Antes</a:t>
            </a:r>
          </a:p>
        </p:txBody>
      </p:sp>
      <p:sp>
        <p:nvSpPr>
          <p:cNvPr name="TextBox 11" id="11"/>
          <p:cNvSpPr txBox="true"/>
          <p:nvPr/>
        </p:nvSpPr>
        <p:spPr>
          <a:xfrm rot="0">
            <a:off x="4168648" y="1238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Vensin</a:t>
            </a:r>
          </a:p>
        </p:txBody>
      </p:sp>
      <p:sp>
        <p:nvSpPr>
          <p:cNvPr name="TextBox 12" id="12"/>
          <p:cNvSpPr txBox="true"/>
          <p:nvPr/>
        </p:nvSpPr>
        <p:spPr>
          <a:xfrm rot="0">
            <a:off x="485724" y="7545321"/>
            <a:ext cx="8283468" cy="2548891"/>
          </a:xfrm>
          <a:prstGeom prst="rect">
            <a:avLst/>
          </a:prstGeom>
        </p:spPr>
        <p:txBody>
          <a:bodyPr anchor="t" rtlCol="false" tIns="0" lIns="0" bIns="0" rIns="0">
            <a:spAutoFit/>
          </a:bodyPr>
          <a:lstStyle/>
          <a:p>
            <a:pPr algn="ctr" marL="0" indent="0" lvl="0">
              <a:lnSpc>
                <a:spcPts val="3359"/>
              </a:lnSpc>
              <a:spcBef>
                <a:spcPct val="0"/>
              </a:spcBef>
            </a:pPr>
            <a:r>
              <a:rPr lang="en-US" b="true" sz="2399" spc="-110" strike="noStrike" u="none">
                <a:solidFill>
                  <a:srgbClr val="2E4D99"/>
                </a:solidFill>
                <a:latin typeface="Times New Roman Medium"/>
                <a:ea typeface="Times New Roman Medium"/>
                <a:cs typeface="Times New Roman Medium"/>
                <a:sym typeface="Times New Roman Medium"/>
              </a:rPr>
              <a:t>La gráfica muestra que, a medida que la imagen pública de las autoridades (línea roja) disminuye, la confianza pública (línea azul) también disminuye. Esta relación destaca el impacto directo que la percepción de las autoridades tiene en la confianza de la ciudadanía, indicando la necesidad de mejorar la imagen pública para fortalecer la confianza en las instituciones.</a:t>
            </a:r>
          </a:p>
        </p:txBody>
      </p:sp>
      <p:grpSp>
        <p:nvGrpSpPr>
          <p:cNvPr name="Group 13" id="13"/>
          <p:cNvGrpSpPr/>
          <p:nvPr/>
        </p:nvGrpSpPr>
        <p:grpSpPr>
          <a:xfrm rot="0">
            <a:off x="16107569" y="6630150"/>
            <a:ext cx="569066" cy="388954"/>
            <a:chOff x="0" y="0"/>
            <a:chExt cx="149877" cy="102441"/>
          </a:xfrm>
        </p:grpSpPr>
        <p:sp>
          <p:nvSpPr>
            <p:cNvPr name="Freeform 14" id="14"/>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15" id="15"/>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2036</a:t>
              </a:r>
            </a:p>
          </p:txBody>
        </p:sp>
      </p:grpSp>
      <p:grpSp>
        <p:nvGrpSpPr>
          <p:cNvPr name="Group 16" id="16"/>
          <p:cNvGrpSpPr/>
          <p:nvPr/>
        </p:nvGrpSpPr>
        <p:grpSpPr>
          <a:xfrm rot="0">
            <a:off x="15163297" y="6627788"/>
            <a:ext cx="569066" cy="388954"/>
            <a:chOff x="0" y="0"/>
            <a:chExt cx="149877" cy="102441"/>
          </a:xfrm>
        </p:grpSpPr>
        <p:sp>
          <p:nvSpPr>
            <p:cNvPr name="Freeform 17" id="17"/>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18" id="18"/>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2035</a:t>
              </a:r>
            </a:p>
          </p:txBody>
        </p:sp>
      </p:grpSp>
      <p:grpSp>
        <p:nvGrpSpPr>
          <p:cNvPr name="Group 19" id="19"/>
          <p:cNvGrpSpPr/>
          <p:nvPr/>
        </p:nvGrpSpPr>
        <p:grpSpPr>
          <a:xfrm rot="0">
            <a:off x="14250206" y="6630150"/>
            <a:ext cx="569066" cy="388954"/>
            <a:chOff x="0" y="0"/>
            <a:chExt cx="149877" cy="102441"/>
          </a:xfrm>
        </p:grpSpPr>
        <p:sp>
          <p:nvSpPr>
            <p:cNvPr name="Freeform 20" id="20"/>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21" id="21"/>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2033</a:t>
              </a:r>
            </a:p>
          </p:txBody>
        </p:sp>
      </p:grpSp>
      <p:grpSp>
        <p:nvGrpSpPr>
          <p:cNvPr name="Group 22" id="22"/>
          <p:cNvGrpSpPr/>
          <p:nvPr/>
        </p:nvGrpSpPr>
        <p:grpSpPr>
          <a:xfrm rot="0">
            <a:off x="11515508" y="6630150"/>
            <a:ext cx="569066" cy="388954"/>
            <a:chOff x="0" y="0"/>
            <a:chExt cx="149877" cy="102441"/>
          </a:xfrm>
        </p:grpSpPr>
        <p:sp>
          <p:nvSpPr>
            <p:cNvPr name="Freeform 23" id="23"/>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24" id="24"/>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2027</a:t>
              </a:r>
            </a:p>
          </p:txBody>
        </p:sp>
      </p:grpSp>
      <p:grpSp>
        <p:nvGrpSpPr>
          <p:cNvPr name="Group 25" id="25"/>
          <p:cNvGrpSpPr/>
          <p:nvPr/>
        </p:nvGrpSpPr>
        <p:grpSpPr>
          <a:xfrm rot="0">
            <a:off x="12427474" y="6630150"/>
            <a:ext cx="569066" cy="388954"/>
            <a:chOff x="0" y="0"/>
            <a:chExt cx="149877" cy="102441"/>
          </a:xfrm>
        </p:grpSpPr>
        <p:sp>
          <p:nvSpPr>
            <p:cNvPr name="Freeform 26" id="26"/>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27" id="27"/>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2029</a:t>
              </a:r>
            </a:p>
          </p:txBody>
        </p:sp>
      </p:grpSp>
      <p:grpSp>
        <p:nvGrpSpPr>
          <p:cNvPr name="Group 28" id="28"/>
          <p:cNvGrpSpPr/>
          <p:nvPr/>
        </p:nvGrpSpPr>
        <p:grpSpPr>
          <a:xfrm rot="0">
            <a:off x="13347765" y="6627788"/>
            <a:ext cx="569066" cy="388954"/>
            <a:chOff x="0" y="0"/>
            <a:chExt cx="149877" cy="102441"/>
          </a:xfrm>
        </p:grpSpPr>
        <p:sp>
          <p:nvSpPr>
            <p:cNvPr name="Freeform 29" id="29"/>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30" id="30"/>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2031</a:t>
              </a:r>
            </a:p>
          </p:txBody>
        </p:sp>
      </p:grpSp>
      <p:sp>
        <p:nvSpPr>
          <p:cNvPr name="AutoShape 31" id="31"/>
          <p:cNvSpPr/>
          <p:nvPr/>
        </p:nvSpPr>
        <p:spPr>
          <a:xfrm>
            <a:off x="11066204" y="6662078"/>
            <a:ext cx="6052166" cy="0"/>
          </a:xfrm>
          <a:prstGeom prst="line">
            <a:avLst/>
          </a:prstGeom>
          <a:ln cap="flat" w="28575">
            <a:solidFill>
              <a:srgbClr val="000000"/>
            </a:solidFill>
            <a:prstDash val="solid"/>
            <a:headEnd type="none" len="sm" w="sm"/>
            <a:tailEnd type="none" len="sm" w="sm"/>
          </a:ln>
        </p:spPr>
      </p:sp>
      <p:sp>
        <p:nvSpPr>
          <p:cNvPr name="AutoShape 32" id="32"/>
          <p:cNvSpPr/>
          <p:nvPr/>
        </p:nvSpPr>
        <p:spPr>
          <a:xfrm flipH="true" flipV="true">
            <a:off x="13632298" y="6662078"/>
            <a:ext cx="0" cy="57150"/>
          </a:xfrm>
          <a:prstGeom prst="line">
            <a:avLst/>
          </a:prstGeom>
          <a:ln cap="flat" w="19050">
            <a:solidFill>
              <a:srgbClr val="000000"/>
            </a:solidFill>
            <a:prstDash val="solid"/>
            <a:headEnd type="none" len="sm" w="sm"/>
            <a:tailEnd type="none" len="sm" w="sm"/>
          </a:ln>
        </p:spPr>
      </p:sp>
      <p:sp>
        <p:nvSpPr>
          <p:cNvPr name="AutoShape 33" id="33"/>
          <p:cNvSpPr/>
          <p:nvPr/>
        </p:nvSpPr>
        <p:spPr>
          <a:xfrm flipH="true" flipV="true">
            <a:off x="12712006" y="6664440"/>
            <a:ext cx="0" cy="57150"/>
          </a:xfrm>
          <a:prstGeom prst="line">
            <a:avLst/>
          </a:prstGeom>
          <a:ln cap="flat" w="19050">
            <a:solidFill>
              <a:srgbClr val="000000"/>
            </a:solidFill>
            <a:prstDash val="solid"/>
            <a:headEnd type="none" len="sm" w="sm"/>
            <a:tailEnd type="none" len="sm" w="sm"/>
          </a:ln>
        </p:spPr>
      </p:sp>
      <p:sp>
        <p:nvSpPr>
          <p:cNvPr name="AutoShape 34" id="34"/>
          <p:cNvSpPr/>
          <p:nvPr/>
        </p:nvSpPr>
        <p:spPr>
          <a:xfrm flipH="true" flipV="true">
            <a:off x="11800041" y="6664440"/>
            <a:ext cx="0" cy="57150"/>
          </a:xfrm>
          <a:prstGeom prst="line">
            <a:avLst/>
          </a:prstGeom>
          <a:ln cap="flat" w="19050">
            <a:solidFill>
              <a:srgbClr val="000000"/>
            </a:solidFill>
            <a:prstDash val="solid"/>
            <a:headEnd type="none" len="sm" w="sm"/>
            <a:tailEnd type="none" len="sm" w="sm"/>
          </a:ln>
        </p:spPr>
      </p:sp>
      <p:sp>
        <p:nvSpPr>
          <p:cNvPr name="AutoShape 35" id="35"/>
          <p:cNvSpPr/>
          <p:nvPr/>
        </p:nvSpPr>
        <p:spPr>
          <a:xfrm flipH="true" flipV="true">
            <a:off x="14544264" y="6664440"/>
            <a:ext cx="0" cy="57150"/>
          </a:xfrm>
          <a:prstGeom prst="line">
            <a:avLst/>
          </a:prstGeom>
          <a:ln cap="flat" w="19050">
            <a:solidFill>
              <a:srgbClr val="000000"/>
            </a:solidFill>
            <a:prstDash val="solid"/>
            <a:headEnd type="none" len="sm" w="sm"/>
            <a:tailEnd type="none" len="sm" w="sm"/>
          </a:ln>
        </p:spPr>
      </p:sp>
      <p:sp>
        <p:nvSpPr>
          <p:cNvPr name="AutoShape 36" id="36"/>
          <p:cNvSpPr/>
          <p:nvPr/>
        </p:nvSpPr>
        <p:spPr>
          <a:xfrm flipH="true" flipV="true">
            <a:off x="15463420" y="6652553"/>
            <a:ext cx="0" cy="57150"/>
          </a:xfrm>
          <a:prstGeom prst="line">
            <a:avLst/>
          </a:prstGeom>
          <a:ln cap="flat" w="19050">
            <a:solidFill>
              <a:srgbClr val="000000"/>
            </a:solidFill>
            <a:prstDash val="solid"/>
            <a:headEnd type="none" len="sm" w="sm"/>
            <a:tailEnd type="none" len="sm" w="sm"/>
          </a:ln>
        </p:spPr>
      </p:sp>
      <p:sp>
        <p:nvSpPr>
          <p:cNvPr name="AutoShape 37" id="37"/>
          <p:cNvSpPr/>
          <p:nvPr/>
        </p:nvSpPr>
        <p:spPr>
          <a:xfrm flipH="true" flipV="true">
            <a:off x="16382577" y="6662078"/>
            <a:ext cx="0" cy="57150"/>
          </a:xfrm>
          <a:prstGeom prst="line">
            <a:avLst/>
          </a:prstGeom>
          <a:ln cap="flat" w="19050">
            <a:solidFill>
              <a:srgbClr val="000000"/>
            </a:solidFill>
            <a:prstDash val="solid"/>
            <a:headEnd type="none" len="sm" w="sm"/>
            <a:tailEnd type="none" len="sm" w="sm"/>
          </a:ln>
        </p:spPr>
      </p:sp>
      <p:sp>
        <p:nvSpPr>
          <p:cNvPr name="TextBox 38" id="38"/>
          <p:cNvSpPr txBox="true"/>
          <p:nvPr/>
        </p:nvSpPr>
        <p:spPr>
          <a:xfrm rot="0">
            <a:off x="9851188" y="7545321"/>
            <a:ext cx="8131286" cy="2548891"/>
          </a:xfrm>
          <a:prstGeom prst="rect">
            <a:avLst/>
          </a:prstGeom>
        </p:spPr>
        <p:txBody>
          <a:bodyPr anchor="t" rtlCol="false" tIns="0" lIns="0" bIns="0" rIns="0">
            <a:spAutoFit/>
          </a:bodyPr>
          <a:lstStyle/>
          <a:p>
            <a:pPr algn="ctr" marL="0" indent="0" lvl="0">
              <a:lnSpc>
                <a:spcPts val="3359"/>
              </a:lnSpc>
              <a:spcBef>
                <a:spcPct val="0"/>
              </a:spcBef>
            </a:pPr>
            <a:r>
              <a:rPr lang="en-US" b="true" sz="2399" spc="-110" strike="noStrike" u="none">
                <a:solidFill>
                  <a:srgbClr val="2E4D99"/>
                </a:solidFill>
                <a:latin typeface="Times New Roman Medium"/>
                <a:ea typeface="Times New Roman Medium"/>
                <a:cs typeface="Times New Roman Medium"/>
                <a:sym typeface="Times New Roman Medium"/>
              </a:rPr>
              <a:t>La gráfica muestra que a medida que mejora la imagen pública de las autoridades (línea roja), la confianza pública (línea azul) también aumenta. Esta tendencia resalta la relación positiva entre una buena percepción de las autoridades y el fortalecimiento de la confianza de la ciudadanía, sugiriendo que una gestión efectiva y positiva mejora la relación con la población.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0291405" y="1524000"/>
            <a:ext cx="7630737" cy="5723053"/>
          </a:xfrm>
          <a:custGeom>
            <a:avLst/>
            <a:gdLst/>
            <a:ahLst/>
            <a:cxnLst/>
            <a:rect r="r" b="b" t="t" l="l"/>
            <a:pathLst>
              <a:path h="5723053" w="7630737">
                <a:moveTo>
                  <a:pt x="0" y="0"/>
                </a:moveTo>
                <a:lnTo>
                  <a:pt x="7630737" y="0"/>
                </a:lnTo>
                <a:lnTo>
                  <a:pt x="7630737" y="5723053"/>
                </a:lnTo>
                <a:lnTo>
                  <a:pt x="0" y="5723053"/>
                </a:lnTo>
                <a:lnTo>
                  <a:pt x="0" y="0"/>
                </a:lnTo>
                <a:close/>
              </a:path>
            </a:pathLst>
          </a:custGeom>
          <a:blipFill>
            <a:blip r:embed="rId2"/>
            <a:stretch>
              <a:fillRect l="0" t="0" r="0" b="0"/>
            </a:stretch>
          </a:blipFill>
        </p:spPr>
      </p:sp>
      <p:sp>
        <p:nvSpPr>
          <p:cNvPr name="Freeform 3" id="3"/>
          <p:cNvSpPr/>
          <p:nvPr/>
        </p:nvSpPr>
        <p:spPr>
          <a:xfrm flipH="false" flipV="false" rot="0">
            <a:off x="812089" y="1524000"/>
            <a:ext cx="7630737" cy="5723053"/>
          </a:xfrm>
          <a:custGeom>
            <a:avLst/>
            <a:gdLst/>
            <a:ahLst/>
            <a:cxnLst/>
            <a:rect r="r" b="b" t="t" l="l"/>
            <a:pathLst>
              <a:path h="5723053" w="7630737">
                <a:moveTo>
                  <a:pt x="0" y="0"/>
                </a:moveTo>
                <a:lnTo>
                  <a:pt x="7630737" y="0"/>
                </a:lnTo>
                <a:lnTo>
                  <a:pt x="7630737" y="5723053"/>
                </a:lnTo>
                <a:lnTo>
                  <a:pt x="0" y="5723053"/>
                </a:lnTo>
                <a:lnTo>
                  <a:pt x="0" y="0"/>
                </a:lnTo>
                <a:close/>
              </a:path>
            </a:pathLst>
          </a:custGeom>
          <a:blipFill>
            <a:blip r:embed="rId3"/>
            <a:stretch>
              <a:fillRect l="0" t="0" r="0" b="0"/>
            </a:stretch>
          </a:blipFill>
        </p:spPr>
      </p:sp>
      <p:grpSp>
        <p:nvGrpSpPr>
          <p:cNvPr name="Group 4" id="4"/>
          <p:cNvGrpSpPr/>
          <p:nvPr/>
        </p:nvGrpSpPr>
        <p:grpSpPr>
          <a:xfrm rot="0">
            <a:off x="6819078" y="6529800"/>
            <a:ext cx="569066" cy="388954"/>
            <a:chOff x="0" y="0"/>
            <a:chExt cx="149877" cy="102441"/>
          </a:xfrm>
        </p:grpSpPr>
        <p:sp>
          <p:nvSpPr>
            <p:cNvPr name="Freeform 5" id="5"/>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6" id="6"/>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2025</a:t>
              </a:r>
            </a:p>
          </p:txBody>
        </p:sp>
      </p:grpSp>
      <p:sp>
        <p:nvSpPr>
          <p:cNvPr name="AutoShape 7" id="7"/>
          <p:cNvSpPr/>
          <p:nvPr/>
        </p:nvSpPr>
        <p:spPr>
          <a:xfrm>
            <a:off x="6707200" y="6554565"/>
            <a:ext cx="729501" cy="0"/>
          </a:xfrm>
          <a:prstGeom prst="line">
            <a:avLst/>
          </a:prstGeom>
          <a:ln cap="flat" w="19050">
            <a:solidFill>
              <a:srgbClr val="000000"/>
            </a:solidFill>
            <a:prstDash val="solid"/>
            <a:headEnd type="none" len="sm" w="sm"/>
            <a:tailEnd type="none" len="sm" w="sm"/>
          </a:ln>
        </p:spPr>
      </p:sp>
      <p:sp>
        <p:nvSpPr>
          <p:cNvPr name="AutoShape 8" id="8"/>
          <p:cNvSpPr/>
          <p:nvPr/>
        </p:nvSpPr>
        <p:spPr>
          <a:xfrm flipH="true">
            <a:off x="7103611" y="6554565"/>
            <a:ext cx="0" cy="43037"/>
          </a:xfrm>
          <a:prstGeom prst="line">
            <a:avLst/>
          </a:prstGeom>
          <a:ln cap="flat" w="19050">
            <a:solidFill>
              <a:srgbClr val="000000"/>
            </a:solidFill>
            <a:prstDash val="solid"/>
            <a:headEnd type="none" len="sm" w="sm"/>
            <a:tailEnd type="none" len="sm" w="sm"/>
          </a:ln>
        </p:spPr>
      </p:sp>
      <p:sp>
        <p:nvSpPr>
          <p:cNvPr name="TextBox 9" id="9"/>
          <p:cNvSpPr txBox="true"/>
          <p:nvPr/>
        </p:nvSpPr>
        <p:spPr>
          <a:xfrm rot="0">
            <a:off x="12456049" y="885825"/>
            <a:ext cx="346747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Despues</a:t>
            </a:r>
          </a:p>
        </p:txBody>
      </p:sp>
      <p:sp>
        <p:nvSpPr>
          <p:cNvPr name="TextBox 10" id="10"/>
          <p:cNvSpPr txBox="true"/>
          <p:nvPr/>
        </p:nvSpPr>
        <p:spPr>
          <a:xfrm rot="0">
            <a:off x="3422964" y="885825"/>
            <a:ext cx="2408987"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Antes</a:t>
            </a:r>
          </a:p>
        </p:txBody>
      </p:sp>
      <p:sp>
        <p:nvSpPr>
          <p:cNvPr name="TextBox 11" id="11"/>
          <p:cNvSpPr txBox="true"/>
          <p:nvPr/>
        </p:nvSpPr>
        <p:spPr>
          <a:xfrm rot="0">
            <a:off x="4168648" y="1238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Vensin</a:t>
            </a:r>
          </a:p>
        </p:txBody>
      </p:sp>
      <p:sp>
        <p:nvSpPr>
          <p:cNvPr name="TextBox 12" id="12"/>
          <p:cNvSpPr txBox="true"/>
          <p:nvPr/>
        </p:nvSpPr>
        <p:spPr>
          <a:xfrm rot="0">
            <a:off x="414656" y="7448549"/>
            <a:ext cx="8425602" cy="2548891"/>
          </a:xfrm>
          <a:prstGeom prst="rect">
            <a:avLst/>
          </a:prstGeom>
        </p:spPr>
        <p:txBody>
          <a:bodyPr anchor="t" rtlCol="false" tIns="0" lIns="0" bIns="0" rIns="0">
            <a:spAutoFit/>
          </a:bodyPr>
          <a:lstStyle/>
          <a:p>
            <a:pPr algn="ctr" marL="0" indent="0" lvl="0">
              <a:lnSpc>
                <a:spcPts val="3359"/>
              </a:lnSpc>
              <a:spcBef>
                <a:spcPct val="0"/>
              </a:spcBef>
            </a:pPr>
            <a:r>
              <a:rPr lang="en-US" b="true" sz="2399" spc="-110" strike="noStrike" u="none">
                <a:solidFill>
                  <a:srgbClr val="2E4D99"/>
                </a:solidFill>
                <a:latin typeface="Times New Roman Medium"/>
                <a:ea typeface="Times New Roman Medium"/>
                <a:cs typeface="Times New Roman Medium"/>
                <a:sym typeface="Times New Roman Medium"/>
              </a:rPr>
              <a:t>La gráfica muestra que, a medida que disminuye la inversión en infraestructura (línea azul), también lo hace la imagen pública (línea roja). Esta tendencia refleja cómo la falta de inversión en infraestructura impacta negativamente en la percepción pública de las autoridades, lo que resalta la importancia de mantener una inversión constante para mejorar la imagen institucional.</a:t>
            </a:r>
          </a:p>
        </p:txBody>
      </p:sp>
      <p:grpSp>
        <p:nvGrpSpPr>
          <p:cNvPr name="Group 13" id="13"/>
          <p:cNvGrpSpPr/>
          <p:nvPr/>
        </p:nvGrpSpPr>
        <p:grpSpPr>
          <a:xfrm rot="0">
            <a:off x="15882249" y="6529800"/>
            <a:ext cx="569066" cy="388954"/>
            <a:chOff x="0" y="0"/>
            <a:chExt cx="149877" cy="102441"/>
          </a:xfrm>
        </p:grpSpPr>
        <p:sp>
          <p:nvSpPr>
            <p:cNvPr name="Freeform 14" id="14"/>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15" id="15"/>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2036</a:t>
              </a:r>
            </a:p>
          </p:txBody>
        </p:sp>
      </p:grpSp>
      <p:grpSp>
        <p:nvGrpSpPr>
          <p:cNvPr name="Group 16" id="16"/>
          <p:cNvGrpSpPr/>
          <p:nvPr/>
        </p:nvGrpSpPr>
        <p:grpSpPr>
          <a:xfrm rot="0">
            <a:off x="15008383" y="6529800"/>
            <a:ext cx="569066" cy="388954"/>
            <a:chOff x="0" y="0"/>
            <a:chExt cx="149877" cy="102441"/>
          </a:xfrm>
        </p:grpSpPr>
        <p:sp>
          <p:nvSpPr>
            <p:cNvPr name="Freeform 17" id="17"/>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18" id="18"/>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2035</a:t>
              </a:r>
            </a:p>
          </p:txBody>
        </p:sp>
      </p:grpSp>
      <p:grpSp>
        <p:nvGrpSpPr>
          <p:cNvPr name="Group 19" id="19"/>
          <p:cNvGrpSpPr/>
          <p:nvPr/>
        </p:nvGrpSpPr>
        <p:grpSpPr>
          <a:xfrm rot="0">
            <a:off x="11516483" y="6529800"/>
            <a:ext cx="569066" cy="388954"/>
            <a:chOff x="0" y="0"/>
            <a:chExt cx="149877" cy="102441"/>
          </a:xfrm>
        </p:grpSpPr>
        <p:sp>
          <p:nvSpPr>
            <p:cNvPr name="Freeform 20" id="20"/>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21" id="21"/>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2027</a:t>
              </a:r>
            </a:p>
          </p:txBody>
        </p:sp>
      </p:grpSp>
      <p:grpSp>
        <p:nvGrpSpPr>
          <p:cNvPr name="Group 22" id="22"/>
          <p:cNvGrpSpPr/>
          <p:nvPr/>
        </p:nvGrpSpPr>
        <p:grpSpPr>
          <a:xfrm rot="0">
            <a:off x="12386787" y="6529800"/>
            <a:ext cx="569066" cy="388954"/>
            <a:chOff x="0" y="0"/>
            <a:chExt cx="149877" cy="102441"/>
          </a:xfrm>
        </p:grpSpPr>
        <p:sp>
          <p:nvSpPr>
            <p:cNvPr name="Freeform 23" id="23"/>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24" id="24"/>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2029</a:t>
              </a:r>
            </a:p>
          </p:txBody>
        </p:sp>
      </p:grpSp>
      <p:grpSp>
        <p:nvGrpSpPr>
          <p:cNvPr name="Group 25" id="25"/>
          <p:cNvGrpSpPr/>
          <p:nvPr/>
        </p:nvGrpSpPr>
        <p:grpSpPr>
          <a:xfrm rot="0">
            <a:off x="13260652" y="6529800"/>
            <a:ext cx="569066" cy="388954"/>
            <a:chOff x="0" y="0"/>
            <a:chExt cx="149877" cy="102441"/>
          </a:xfrm>
        </p:grpSpPr>
        <p:sp>
          <p:nvSpPr>
            <p:cNvPr name="Freeform 26" id="26"/>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27" id="27"/>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2031</a:t>
              </a:r>
            </a:p>
          </p:txBody>
        </p:sp>
      </p:grpSp>
      <p:sp>
        <p:nvSpPr>
          <p:cNvPr name="AutoShape 28" id="28"/>
          <p:cNvSpPr/>
          <p:nvPr/>
        </p:nvSpPr>
        <p:spPr>
          <a:xfrm flipV="true">
            <a:off x="11083326" y="6564090"/>
            <a:ext cx="5788999" cy="0"/>
          </a:xfrm>
          <a:prstGeom prst="line">
            <a:avLst/>
          </a:prstGeom>
          <a:ln cap="flat" w="19050">
            <a:solidFill>
              <a:srgbClr val="000000"/>
            </a:solidFill>
            <a:prstDash val="solid"/>
            <a:headEnd type="none" len="sm" w="sm"/>
            <a:tailEnd type="none" len="sm" w="sm"/>
          </a:ln>
        </p:spPr>
      </p:sp>
      <p:sp>
        <p:nvSpPr>
          <p:cNvPr name="AutoShape 29" id="29"/>
          <p:cNvSpPr/>
          <p:nvPr/>
        </p:nvSpPr>
        <p:spPr>
          <a:xfrm flipH="true" flipV="true">
            <a:off x="13545185" y="6564090"/>
            <a:ext cx="0" cy="57150"/>
          </a:xfrm>
          <a:prstGeom prst="line">
            <a:avLst/>
          </a:prstGeom>
          <a:ln cap="flat" w="19050">
            <a:solidFill>
              <a:srgbClr val="000000"/>
            </a:solidFill>
            <a:prstDash val="solid"/>
            <a:headEnd type="none" len="sm" w="sm"/>
            <a:tailEnd type="none" len="sm" w="sm"/>
          </a:ln>
        </p:spPr>
      </p:sp>
      <p:sp>
        <p:nvSpPr>
          <p:cNvPr name="AutoShape 30" id="30"/>
          <p:cNvSpPr/>
          <p:nvPr/>
        </p:nvSpPr>
        <p:spPr>
          <a:xfrm flipH="true" flipV="true">
            <a:off x="12671319" y="6564090"/>
            <a:ext cx="0" cy="57150"/>
          </a:xfrm>
          <a:prstGeom prst="line">
            <a:avLst/>
          </a:prstGeom>
          <a:ln cap="flat" w="19050">
            <a:solidFill>
              <a:srgbClr val="000000"/>
            </a:solidFill>
            <a:prstDash val="solid"/>
            <a:headEnd type="none" len="sm" w="sm"/>
            <a:tailEnd type="none" len="sm" w="sm"/>
          </a:ln>
        </p:spPr>
      </p:sp>
      <p:sp>
        <p:nvSpPr>
          <p:cNvPr name="AutoShape 31" id="31"/>
          <p:cNvSpPr/>
          <p:nvPr/>
        </p:nvSpPr>
        <p:spPr>
          <a:xfrm flipH="true" flipV="true">
            <a:off x="11801016" y="6564090"/>
            <a:ext cx="0" cy="57150"/>
          </a:xfrm>
          <a:prstGeom prst="line">
            <a:avLst/>
          </a:prstGeom>
          <a:ln cap="flat" w="19050">
            <a:solidFill>
              <a:srgbClr val="000000"/>
            </a:solidFill>
            <a:prstDash val="solid"/>
            <a:headEnd type="none" len="sm" w="sm"/>
            <a:tailEnd type="none" len="sm" w="sm"/>
          </a:ln>
        </p:spPr>
      </p:sp>
      <p:sp>
        <p:nvSpPr>
          <p:cNvPr name="AutoShape 32" id="32"/>
          <p:cNvSpPr/>
          <p:nvPr/>
        </p:nvSpPr>
        <p:spPr>
          <a:xfrm flipH="true" flipV="true">
            <a:off x="14428576" y="6554565"/>
            <a:ext cx="0" cy="57150"/>
          </a:xfrm>
          <a:prstGeom prst="line">
            <a:avLst/>
          </a:prstGeom>
          <a:ln cap="flat" w="19050">
            <a:solidFill>
              <a:srgbClr val="000000"/>
            </a:solidFill>
            <a:prstDash val="solid"/>
            <a:headEnd type="none" len="sm" w="sm"/>
            <a:tailEnd type="none" len="sm" w="sm"/>
          </a:ln>
        </p:spPr>
      </p:sp>
      <p:sp>
        <p:nvSpPr>
          <p:cNvPr name="AutoShape 33" id="33"/>
          <p:cNvSpPr/>
          <p:nvPr/>
        </p:nvSpPr>
        <p:spPr>
          <a:xfrm flipH="true" flipV="true">
            <a:off x="15292916" y="6554565"/>
            <a:ext cx="0" cy="57150"/>
          </a:xfrm>
          <a:prstGeom prst="line">
            <a:avLst/>
          </a:prstGeom>
          <a:ln cap="flat" w="19050">
            <a:solidFill>
              <a:srgbClr val="000000"/>
            </a:solidFill>
            <a:prstDash val="solid"/>
            <a:headEnd type="none" len="sm" w="sm"/>
            <a:tailEnd type="none" len="sm" w="sm"/>
          </a:ln>
        </p:spPr>
      </p:sp>
      <p:sp>
        <p:nvSpPr>
          <p:cNvPr name="AutoShape 34" id="34"/>
          <p:cNvSpPr/>
          <p:nvPr/>
        </p:nvSpPr>
        <p:spPr>
          <a:xfrm flipH="true" flipV="true">
            <a:off x="16176307" y="6554565"/>
            <a:ext cx="0" cy="57150"/>
          </a:xfrm>
          <a:prstGeom prst="line">
            <a:avLst/>
          </a:prstGeom>
          <a:ln cap="flat" w="19050">
            <a:solidFill>
              <a:srgbClr val="000000"/>
            </a:solidFill>
            <a:prstDash val="solid"/>
            <a:headEnd type="none" len="sm" w="sm"/>
            <a:tailEnd type="none" len="sm" w="sm"/>
          </a:ln>
        </p:spPr>
      </p:sp>
      <p:sp>
        <p:nvSpPr>
          <p:cNvPr name="TextBox 35" id="35"/>
          <p:cNvSpPr txBox="true"/>
          <p:nvPr/>
        </p:nvSpPr>
        <p:spPr>
          <a:xfrm rot="0">
            <a:off x="10007214" y="7448549"/>
            <a:ext cx="8199120" cy="2548891"/>
          </a:xfrm>
          <a:prstGeom prst="rect">
            <a:avLst/>
          </a:prstGeom>
        </p:spPr>
        <p:txBody>
          <a:bodyPr anchor="t" rtlCol="false" tIns="0" lIns="0" bIns="0" rIns="0">
            <a:spAutoFit/>
          </a:bodyPr>
          <a:lstStyle/>
          <a:p>
            <a:pPr algn="ctr" marL="0" indent="0" lvl="0">
              <a:lnSpc>
                <a:spcPts val="3359"/>
              </a:lnSpc>
              <a:spcBef>
                <a:spcPct val="0"/>
              </a:spcBef>
            </a:pPr>
            <a:r>
              <a:rPr lang="en-US" b="true" sz="2399" spc="-110" strike="noStrike" u="none">
                <a:solidFill>
                  <a:srgbClr val="2E4D99"/>
                </a:solidFill>
                <a:latin typeface="Times New Roman Medium"/>
                <a:ea typeface="Times New Roman Medium"/>
                <a:cs typeface="Times New Roman Medium"/>
                <a:sym typeface="Times New Roman Medium"/>
              </a:rPr>
              <a:t>La gráfica muestra que a medida que aumenta la inversión en infraestructura (línea azul), también mejora la imagen pública (línea roja). Esta relación positiva subraya cómo una mayor inversión en infraestructura contribuye a una mejor percepción pública de las autoridades, destacando la importancia de invertir en obras viales para fortalecer la imagen institucional.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0034744" y="1524000"/>
            <a:ext cx="7742408" cy="5806806"/>
          </a:xfrm>
          <a:custGeom>
            <a:avLst/>
            <a:gdLst/>
            <a:ahLst/>
            <a:cxnLst/>
            <a:rect r="r" b="b" t="t" l="l"/>
            <a:pathLst>
              <a:path h="5806806" w="7742408">
                <a:moveTo>
                  <a:pt x="0" y="0"/>
                </a:moveTo>
                <a:lnTo>
                  <a:pt x="7742408" y="0"/>
                </a:lnTo>
                <a:lnTo>
                  <a:pt x="7742408" y="5806806"/>
                </a:lnTo>
                <a:lnTo>
                  <a:pt x="0" y="5806806"/>
                </a:lnTo>
                <a:lnTo>
                  <a:pt x="0" y="0"/>
                </a:lnTo>
                <a:close/>
              </a:path>
            </a:pathLst>
          </a:custGeom>
          <a:blipFill>
            <a:blip r:embed="rId2"/>
            <a:stretch>
              <a:fillRect l="0" t="0" r="0" b="0"/>
            </a:stretch>
          </a:blipFill>
        </p:spPr>
      </p:sp>
      <p:sp>
        <p:nvSpPr>
          <p:cNvPr name="Freeform 3" id="3"/>
          <p:cNvSpPr/>
          <p:nvPr/>
        </p:nvSpPr>
        <p:spPr>
          <a:xfrm flipH="false" flipV="false" rot="0">
            <a:off x="756254" y="1524000"/>
            <a:ext cx="7742408" cy="5806806"/>
          </a:xfrm>
          <a:custGeom>
            <a:avLst/>
            <a:gdLst/>
            <a:ahLst/>
            <a:cxnLst/>
            <a:rect r="r" b="b" t="t" l="l"/>
            <a:pathLst>
              <a:path h="5806806" w="7742408">
                <a:moveTo>
                  <a:pt x="0" y="0"/>
                </a:moveTo>
                <a:lnTo>
                  <a:pt x="7742408" y="0"/>
                </a:lnTo>
                <a:lnTo>
                  <a:pt x="7742408" y="5806806"/>
                </a:lnTo>
                <a:lnTo>
                  <a:pt x="0" y="5806806"/>
                </a:lnTo>
                <a:lnTo>
                  <a:pt x="0" y="0"/>
                </a:lnTo>
                <a:close/>
              </a:path>
            </a:pathLst>
          </a:custGeom>
          <a:blipFill>
            <a:blip r:embed="rId3"/>
            <a:stretch>
              <a:fillRect l="0" t="0" r="0" b="0"/>
            </a:stretch>
          </a:blipFill>
        </p:spPr>
      </p:sp>
      <p:grpSp>
        <p:nvGrpSpPr>
          <p:cNvPr name="Group 4" id="4"/>
          <p:cNvGrpSpPr/>
          <p:nvPr/>
        </p:nvGrpSpPr>
        <p:grpSpPr>
          <a:xfrm rot="0">
            <a:off x="7181491" y="6606454"/>
            <a:ext cx="569066" cy="388954"/>
            <a:chOff x="0" y="0"/>
            <a:chExt cx="149877" cy="102441"/>
          </a:xfrm>
        </p:grpSpPr>
        <p:sp>
          <p:nvSpPr>
            <p:cNvPr name="Freeform 5" id="5"/>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6" id="6"/>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2025</a:t>
              </a:r>
            </a:p>
          </p:txBody>
        </p:sp>
      </p:grpSp>
      <p:sp>
        <p:nvSpPr>
          <p:cNvPr name="AutoShape 7" id="7"/>
          <p:cNvSpPr/>
          <p:nvPr/>
        </p:nvSpPr>
        <p:spPr>
          <a:xfrm>
            <a:off x="7069613" y="6631219"/>
            <a:ext cx="729501" cy="0"/>
          </a:xfrm>
          <a:prstGeom prst="line">
            <a:avLst/>
          </a:prstGeom>
          <a:ln cap="flat" w="19050">
            <a:solidFill>
              <a:srgbClr val="000000"/>
            </a:solidFill>
            <a:prstDash val="solid"/>
            <a:headEnd type="none" len="sm" w="sm"/>
            <a:tailEnd type="none" len="sm" w="sm"/>
          </a:ln>
        </p:spPr>
      </p:sp>
      <p:sp>
        <p:nvSpPr>
          <p:cNvPr name="AutoShape 8" id="8"/>
          <p:cNvSpPr/>
          <p:nvPr/>
        </p:nvSpPr>
        <p:spPr>
          <a:xfrm>
            <a:off x="7466024" y="6631219"/>
            <a:ext cx="0" cy="49530"/>
          </a:xfrm>
          <a:prstGeom prst="line">
            <a:avLst/>
          </a:prstGeom>
          <a:ln cap="flat" w="19050">
            <a:solidFill>
              <a:srgbClr val="000000"/>
            </a:solidFill>
            <a:prstDash val="solid"/>
            <a:headEnd type="none" len="sm" w="sm"/>
            <a:tailEnd type="none" len="sm" w="sm"/>
          </a:ln>
        </p:spPr>
      </p:sp>
      <p:sp>
        <p:nvSpPr>
          <p:cNvPr name="TextBox 9" id="9"/>
          <p:cNvSpPr txBox="true"/>
          <p:nvPr/>
        </p:nvSpPr>
        <p:spPr>
          <a:xfrm rot="0">
            <a:off x="12456049" y="885825"/>
            <a:ext cx="346747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Despues</a:t>
            </a:r>
          </a:p>
        </p:txBody>
      </p:sp>
      <p:sp>
        <p:nvSpPr>
          <p:cNvPr name="TextBox 10" id="10"/>
          <p:cNvSpPr txBox="true"/>
          <p:nvPr/>
        </p:nvSpPr>
        <p:spPr>
          <a:xfrm rot="0">
            <a:off x="3422964" y="885825"/>
            <a:ext cx="2408987"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Antes</a:t>
            </a:r>
          </a:p>
        </p:txBody>
      </p:sp>
      <p:sp>
        <p:nvSpPr>
          <p:cNvPr name="TextBox 11" id="11"/>
          <p:cNvSpPr txBox="true"/>
          <p:nvPr/>
        </p:nvSpPr>
        <p:spPr>
          <a:xfrm rot="0">
            <a:off x="4168648" y="1238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Vensin</a:t>
            </a:r>
          </a:p>
        </p:txBody>
      </p:sp>
      <p:sp>
        <p:nvSpPr>
          <p:cNvPr name="TextBox 12" id="12"/>
          <p:cNvSpPr txBox="true"/>
          <p:nvPr/>
        </p:nvSpPr>
        <p:spPr>
          <a:xfrm rot="0">
            <a:off x="567190" y="7466612"/>
            <a:ext cx="8120535" cy="2548891"/>
          </a:xfrm>
          <a:prstGeom prst="rect">
            <a:avLst/>
          </a:prstGeom>
        </p:spPr>
        <p:txBody>
          <a:bodyPr anchor="t" rtlCol="false" tIns="0" lIns="0" bIns="0" rIns="0">
            <a:spAutoFit/>
          </a:bodyPr>
          <a:lstStyle/>
          <a:p>
            <a:pPr algn="ctr" marL="0" indent="0" lvl="0">
              <a:lnSpc>
                <a:spcPts val="3359"/>
              </a:lnSpc>
              <a:spcBef>
                <a:spcPct val="0"/>
              </a:spcBef>
            </a:pPr>
            <a:r>
              <a:rPr lang="en-US" b="true" sz="2399" spc="-110" strike="noStrike" u="none">
                <a:solidFill>
                  <a:srgbClr val="2E4D99"/>
                </a:solidFill>
                <a:latin typeface="Times New Roman Medium"/>
                <a:ea typeface="Times New Roman Medium"/>
                <a:cs typeface="Times New Roman Medium"/>
                <a:sym typeface="Times New Roman Medium"/>
              </a:rPr>
              <a:t>La gráfica muestra que a medida que la calidad de la infraestructura vial (línea roja) disminuye, la satisfacción de los usuarios (línea azul) también baja. Este patrón indica que una infraestructura vial deficiente tiene un impacto directo en la experiencia de los usuarios, resaltando la importancia de mantener y mejorar la calidad de las carreteras para aumentar la satisfacción.</a:t>
            </a:r>
          </a:p>
        </p:txBody>
      </p:sp>
      <p:grpSp>
        <p:nvGrpSpPr>
          <p:cNvPr name="Group 13" id="13"/>
          <p:cNvGrpSpPr/>
          <p:nvPr/>
        </p:nvGrpSpPr>
        <p:grpSpPr>
          <a:xfrm rot="0">
            <a:off x="16001462" y="6606454"/>
            <a:ext cx="569066" cy="388954"/>
            <a:chOff x="0" y="0"/>
            <a:chExt cx="149877" cy="102441"/>
          </a:xfrm>
        </p:grpSpPr>
        <p:sp>
          <p:nvSpPr>
            <p:cNvPr name="Freeform 14" id="14"/>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15" id="15"/>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2036</a:t>
              </a:r>
            </a:p>
          </p:txBody>
        </p:sp>
      </p:grpSp>
      <p:grpSp>
        <p:nvGrpSpPr>
          <p:cNvPr name="Group 16" id="16"/>
          <p:cNvGrpSpPr/>
          <p:nvPr/>
        </p:nvGrpSpPr>
        <p:grpSpPr>
          <a:xfrm rot="0">
            <a:off x="15070446" y="6606454"/>
            <a:ext cx="569066" cy="388954"/>
            <a:chOff x="0" y="0"/>
            <a:chExt cx="149877" cy="102441"/>
          </a:xfrm>
        </p:grpSpPr>
        <p:sp>
          <p:nvSpPr>
            <p:cNvPr name="Freeform 17" id="17"/>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18" id="18"/>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2035</a:t>
              </a:r>
            </a:p>
          </p:txBody>
        </p:sp>
      </p:grpSp>
      <p:grpSp>
        <p:nvGrpSpPr>
          <p:cNvPr name="Group 19" id="19"/>
          <p:cNvGrpSpPr/>
          <p:nvPr/>
        </p:nvGrpSpPr>
        <p:grpSpPr>
          <a:xfrm rot="0">
            <a:off x="14148956" y="6606454"/>
            <a:ext cx="569066" cy="388954"/>
            <a:chOff x="0" y="0"/>
            <a:chExt cx="149877" cy="102441"/>
          </a:xfrm>
        </p:grpSpPr>
        <p:sp>
          <p:nvSpPr>
            <p:cNvPr name="Freeform 20" id="20"/>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21" id="21"/>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2033</a:t>
              </a:r>
            </a:p>
          </p:txBody>
        </p:sp>
      </p:grpSp>
      <p:grpSp>
        <p:nvGrpSpPr>
          <p:cNvPr name="Group 22" id="22"/>
          <p:cNvGrpSpPr/>
          <p:nvPr/>
        </p:nvGrpSpPr>
        <p:grpSpPr>
          <a:xfrm rot="0">
            <a:off x="11400117" y="6606454"/>
            <a:ext cx="569066" cy="388954"/>
            <a:chOff x="0" y="0"/>
            <a:chExt cx="149877" cy="102441"/>
          </a:xfrm>
        </p:grpSpPr>
        <p:sp>
          <p:nvSpPr>
            <p:cNvPr name="Freeform 23" id="23"/>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24" id="24"/>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2027</a:t>
              </a:r>
            </a:p>
          </p:txBody>
        </p:sp>
      </p:grpSp>
      <p:grpSp>
        <p:nvGrpSpPr>
          <p:cNvPr name="Group 25" id="25"/>
          <p:cNvGrpSpPr/>
          <p:nvPr/>
        </p:nvGrpSpPr>
        <p:grpSpPr>
          <a:xfrm rot="0">
            <a:off x="12317077" y="6606454"/>
            <a:ext cx="569066" cy="388954"/>
            <a:chOff x="0" y="0"/>
            <a:chExt cx="149877" cy="102441"/>
          </a:xfrm>
        </p:grpSpPr>
        <p:sp>
          <p:nvSpPr>
            <p:cNvPr name="Freeform 26" id="26"/>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27" id="27"/>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2029</a:t>
              </a:r>
            </a:p>
          </p:txBody>
        </p:sp>
      </p:grpSp>
      <p:grpSp>
        <p:nvGrpSpPr>
          <p:cNvPr name="Group 28" id="28"/>
          <p:cNvGrpSpPr/>
          <p:nvPr/>
        </p:nvGrpSpPr>
        <p:grpSpPr>
          <a:xfrm rot="0">
            <a:off x="13249432" y="6606454"/>
            <a:ext cx="569066" cy="388954"/>
            <a:chOff x="0" y="0"/>
            <a:chExt cx="149877" cy="102441"/>
          </a:xfrm>
        </p:grpSpPr>
        <p:sp>
          <p:nvSpPr>
            <p:cNvPr name="Freeform 29" id="29"/>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30" id="30"/>
            <p:cNvSpPr txBox="true"/>
            <p:nvPr/>
          </p:nvSpPr>
          <p:spPr>
            <a:xfrm>
              <a:off x="0" y="-28575"/>
              <a:ext cx="149877" cy="131016"/>
            </a:xfrm>
            <a:prstGeom prst="rect">
              <a:avLst/>
            </a:prstGeom>
          </p:spPr>
          <p:txBody>
            <a:bodyPr anchor="ctr" rtlCol="false" tIns="50800" lIns="50800" bIns="50800" rIns="50800"/>
            <a:lstStyle/>
            <a:p>
              <a:pPr algn="ctr">
                <a:lnSpc>
                  <a:spcPts val="2100"/>
                </a:lnSpc>
                <a:spcBef>
                  <a:spcPct val="0"/>
                </a:spcBef>
              </a:pPr>
              <a:r>
                <a:rPr lang="en-US" sz="1500">
                  <a:solidFill>
                    <a:srgbClr val="000000"/>
                  </a:solidFill>
                  <a:latin typeface="Open Sans"/>
                  <a:ea typeface="Open Sans"/>
                  <a:cs typeface="Open Sans"/>
                  <a:sym typeface="Open Sans"/>
                </a:rPr>
                <a:t>2031</a:t>
              </a:r>
            </a:p>
          </p:txBody>
        </p:sp>
      </p:grpSp>
      <p:sp>
        <p:nvSpPr>
          <p:cNvPr name="AutoShape 31" id="31"/>
          <p:cNvSpPr/>
          <p:nvPr/>
        </p:nvSpPr>
        <p:spPr>
          <a:xfrm>
            <a:off x="10943074" y="6640744"/>
            <a:ext cx="6094256" cy="0"/>
          </a:xfrm>
          <a:prstGeom prst="line">
            <a:avLst/>
          </a:prstGeom>
          <a:ln cap="flat" w="19050">
            <a:solidFill>
              <a:srgbClr val="000000"/>
            </a:solidFill>
            <a:prstDash val="solid"/>
            <a:headEnd type="none" len="sm" w="sm"/>
            <a:tailEnd type="none" len="sm" w="sm"/>
          </a:ln>
        </p:spPr>
      </p:sp>
      <p:sp>
        <p:nvSpPr>
          <p:cNvPr name="AutoShape 32" id="32"/>
          <p:cNvSpPr/>
          <p:nvPr/>
        </p:nvSpPr>
        <p:spPr>
          <a:xfrm flipH="true" flipV="true">
            <a:off x="13533964" y="6640744"/>
            <a:ext cx="0" cy="57150"/>
          </a:xfrm>
          <a:prstGeom prst="line">
            <a:avLst/>
          </a:prstGeom>
          <a:ln cap="flat" w="19050">
            <a:solidFill>
              <a:srgbClr val="000000"/>
            </a:solidFill>
            <a:prstDash val="solid"/>
            <a:headEnd type="none" len="sm" w="sm"/>
            <a:tailEnd type="none" len="sm" w="sm"/>
          </a:ln>
        </p:spPr>
      </p:sp>
      <p:sp>
        <p:nvSpPr>
          <p:cNvPr name="AutoShape 33" id="33"/>
          <p:cNvSpPr/>
          <p:nvPr/>
        </p:nvSpPr>
        <p:spPr>
          <a:xfrm flipH="true" flipV="true">
            <a:off x="12601610" y="6640744"/>
            <a:ext cx="0" cy="57150"/>
          </a:xfrm>
          <a:prstGeom prst="line">
            <a:avLst/>
          </a:prstGeom>
          <a:ln cap="flat" w="19050">
            <a:solidFill>
              <a:srgbClr val="000000"/>
            </a:solidFill>
            <a:prstDash val="solid"/>
            <a:headEnd type="none" len="sm" w="sm"/>
            <a:tailEnd type="none" len="sm" w="sm"/>
          </a:ln>
        </p:spPr>
      </p:sp>
      <p:sp>
        <p:nvSpPr>
          <p:cNvPr name="AutoShape 34" id="34"/>
          <p:cNvSpPr/>
          <p:nvPr/>
        </p:nvSpPr>
        <p:spPr>
          <a:xfrm flipH="true" flipV="true">
            <a:off x="11684650" y="6640744"/>
            <a:ext cx="0" cy="57150"/>
          </a:xfrm>
          <a:prstGeom prst="line">
            <a:avLst/>
          </a:prstGeom>
          <a:ln cap="flat" w="19050">
            <a:solidFill>
              <a:srgbClr val="000000"/>
            </a:solidFill>
            <a:prstDash val="solid"/>
            <a:headEnd type="none" len="sm" w="sm"/>
            <a:tailEnd type="none" len="sm" w="sm"/>
          </a:ln>
        </p:spPr>
      </p:sp>
      <p:sp>
        <p:nvSpPr>
          <p:cNvPr name="AutoShape 35" id="35"/>
          <p:cNvSpPr/>
          <p:nvPr/>
        </p:nvSpPr>
        <p:spPr>
          <a:xfrm flipH="true" flipV="true">
            <a:off x="14456672" y="6631219"/>
            <a:ext cx="0" cy="57150"/>
          </a:xfrm>
          <a:prstGeom prst="line">
            <a:avLst/>
          </a:prstGeom>
          <a:ln cap="flat" w="19050">
            <a:solidFill>
              <a:srgbClr val="000000"/>
            </a:solidFill>
            <a:prstDash val="solid"/>
            <a:headEnd type="none" len="sm" w="sm"/>
            <a:tailEnd type="none" len="sm" w="sm"/>
          </a:ln>
        </p:spPr>
      </p:sp>
      <p:sp>
        <p:nvSpPr>
          <p:cNvPr name="AutoShape 36" id="36"/>
          <p:cNvSpPr/>
          <p:nvPr/>
        </p:nvSpPr>
        <p:spPr>
          <a:xfrm flipH="true" flipV="true">
            <a:off x="15375246" y="6631219"/>
            <a:ext cx="0" cy="57150"/>
          </a:xfrm>
          <a:prstGeom prst="line">
            <a:avLst/>
          </a:prstGeom>
          <a:ln cap="flat" w="19050">
            <a:solidFill>
              <a:srgbClr val="000000"/>
            </a:solidFill>
            <a:prstDash val="solid"/>
            <a:headEnd type="none" len="sm" w="sm"/>
            <a:tailEnd type="none" len="sm" w="sm"/>
          </a:ln>
        </p:spPr>
      </p:sp>
      <p:sp>
        <p:nvSpPr>
          <p:cNvPr name="AutoShape 37" id="37"/>
          <p:cNvSpPr/>
          <p:nvPr/>
        </p:nvSpPr>
        <p:spPr>
          <a:xfrm flipH="true" flipV="true">
            <a:off x="16296737" y="6631219"/>
            <a:ext cx="0" cy="57150"/>
          </a:xfrm>
          <a:prstGeom prst="line">
            <a:avLst/>
          </a:prstGeom>
          <a:ln cap="flat" w="19050">
            <a:solidFill>
              <a:srgbClr val="000000"/>
            </a:solidFill>
            <a:prstDash val="solid"/>
            <a:headEnd type="none" len="sm" w="sm"/>
            <a:tailEnd type="none" len="sm" w="sm"/>
          </a:ln>
        </p:spPr>
      </p:sp>
      <p:sp>
        <p:nvSpPr>
          <p:cNvPr name="TextBox 38" id="38"/>
          <p:cNvSpPr txBox="true"/>
          <p:nvPr/>
        </p:nvSpPr>
        <p:spPr>
          <a:xfrm rot="0">
            <a:off x="9436997" y="7466612"/>
            <a:ext cx="8763000" cy="2548891"/>
          </a:xfrm>
          <a:prstGeom prst="rect">
            <a:avLst/>
          </a:prstGeom>
        </p:spPr>
        <p:txBody>
          <a:bodyPr anchor="t" rtlCol="false" tIns="0" lIns="0" bIns="0" rIns="0">
            <a:spAutoFit/>
          </a:bodyPr>
          <a:lstStyle/>
          <a:p>
            <a:pPr algn="ctr" marL="0" indent="0" lvl="0">
              <a:lnSpc>
                <a:spcPts val="3359"/>
              </a:lnSpc>
              <a:spcBef>
                <a:spcPct val="0"/>
              </a:spcBef>
            </a:pPr>
            <a:r>
              <a:rPr lang="en-US" b="true" sz="2399" spc="-110" strike="noStrike" u="none">
                <a:solidFill>
                  <a:srgbClr val="2E4D99"/>
                </a:solidFill>
                <a:latin typeface="Times New Roman Medium"/>
                <a:ea typeface="Times New Roman Medium"/>
                <a:cs typeface="Times New Roman Medium"/>
                <a:sym typeface="Times New Roman Medium"/>
              </a:rPr>
              <a:t>La gráfica muestra que a medida que mejora la calidad de la infraestructura vial (línea roja), la satisfacción de los usuarios (línea azul) también aumenta. Esta relación positiva indica que una mejor infraestructura vial tiene un impacto directo en la satisfacción de los usuarios, subrayando la importancia de invertir en la calidad de las carreteras para mejorar la experiencia de los ciudadanos.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0180074" y="1028700"/>
            <a:ext cx="7079226" cy="4114800"/>
          </a:xfrm>
          <a:custGeom>
            <a:avLst/>
            <a:gdLst/>
            <a:ahLst/>
            <a:cxnLst/>
            <a:rect r="r" b="b" t="t" l="l"/>
            <a:pathLst>
              <a:path h="4114800" w="7079226">
                <a:moveTo>
                  <a:pt x="0" y="0"/>
                </a:moveTo>
                <a:lnTo>
                  <a:pt x="7079226" y="0"/>
                </a:lnTo>
                <a:lnTo>
                  <a:pt x="7079226" y="4114800"/>
                </a:lnTo>
                <a:lnTo>
                  <a:pt x="0" y="4114800"/>
                </a:lnTo>
                <a:lnTo>
                  <a:pt x="0" y="0"/>
                </a:lnTo>
                <a:close/>
              </a:path>
            </a:pathLst>
          </a:custGeom>
          <a:blipFill>
            <a:blip r:embed="rId2"/>
            <a:stretch>
              <a:fillRect l="0" t="0" r="0" b="0"/>
            </a:stretch>
          </a:blipFill>
        </p:spPr>
      </p:sp>
      <p:sp>
        <p:nvSpPr>
          <p:cNvPr name="Freeform 3" id="3"/>
          <p:cNvSpPr/>
          <p:nvPr/>
        </p:nvSpPr>
        <p:spPr>
          <a:xfrm flipH="false" flipV="false" rot="0">
            <a:off x="1028700" y="1028700"/>
            <a:ext cx="7109806" cy="4114800"/>
          </a:xfrm>
          <a:custGeom>
            <a:avLst/>
            <a:gdLst/>
            <a:ahLst/>
            <a:cxnLst/>
            <a:rect r="r" b="b" t="t" l="l"/>
            <a:pathLst>
              <a:path h="4114800" w="7109806">
                <a:moveTo>
                  <a:pt x="0" y="0"/>
                </a:moveTo>
                <a:lnTo>
                  <a:pt x="7109806" y="0"/>
                </a:lnTo>
                <a:lnTo>
                  <a:pt x="7109806" y="4114800"/>
                </a:lnTo>
                <a:lnTo>
                  <a:pt x="0" y="4114800"/>
                </a:lnTo>
                <a:lnTo>
                  <a:pt x="0" y="0"/>
                </a:lnTo>
                <a:close/>
              </a:path>
            </a:pathLst>
          </a:custGeom>
          <a:blipFill>
            <a:blip r:embed="rId3"/>
            <a:stretch>
              <a:fillRect l="0" t="0" r="0" b="0"/>
            </a:stretch>
          </a:blipFill>
        </p:spPr>
      </p:sp>
      <p:sp>
        <p:nvSpPr>
          <p:cNvPr name="Freeform 4" id="4"/>
          <p:cNvSpPr/>
          <p:nvPr/>
        </p:nvSpPr>
        <p:spPr>
          <a:xfrm flipH="false" flipV="false" rot="0">
            <a:off x="1028700" y="5698786"/>
            <a:ext cx="7109806" cy="4185898"/>
          </a:xfrm>
          <a:custGeom>
            <a:avLst/>
            <a:gdLst/>
            <a:ahLst/>
            <a:cxnLst/>
            <a:rect r="r" b="b" t="t" l="l"/>
            <a:pathLst>
              <a:path h="4185898" w="7109806">
                <a:moveTo>
                  <a:pt x="0" y="0"/>
                </a:moveTo>
                <a:lnTo>
                  <a:pt x="7109806" y="0"/>
                </a:lnTo>
                <a:lnTo>
                  <a:pt x="7109806" y="4185898"/>
                </a:lnTo>
                <a:lnTo>
                  <a:pt x="0" y="4185898"/>
                </a:lnTo>
                <a:lnTo>
                  <a:pt x="0" y="0"/>
                </a:lnTo>
                <a:close/>
              </a:path>
            </a:pathLst>
          </a:custGeom>
          <a:blipFill>
            <a:blip r:embed="rId4"/>
            <a:stretch>
              <a:fillRect l="0" t="0" r="0" b="0"/>
            </a:stretch>
          </a:blipFill>
        </p:spPr>
      </p:sp>
      <p:sp>
        <p:nvSpPr>
          <p:cNvPr name="Freeform 5" id="5"/>
          <p:cNvSpPr/>
          <p:nvPr/>
        </p:nvSpPr>
        <p:spPr>
          <a:xfrm flipH="false" flipV="false" rot="0">
            <a:off x="10180074" y="5699092"/>
            <a:ext cx="7079226" cy="4185592"/>
          </a:xfrm>
          <a:custGeom>
            <a:avLst/>
            <a:gdLst/>
            <a:ahLst/>
            <a:cxnLst/>
            <a:rect r="r" b="b" t="t" l="l"/>
            <a:pathLst>
              <a:path h="4185592" w="7079226">
                <a:moveTo>
                  <a:pt x="0" y="0"/>
                </a:moveTo>
                <a:lnTo>
                  <a:pt x="7079226" y="0"/>
                </a:lnTo>
                <a:lnTo>
                  <a:pt x="7079226" y="4185592"/>
                </a:lnTo>
                <a:lnTo>
                  <a:pt x="0" y="4185592"/>
                </a:lnTo>
                <a:lnTo>
                  <a:pt x="0" y="0"/>
                </a:lnTo>
                <a:close/>
              </a:path>
            </a:pathLst>
          </a:custGeom>
          <a:blipFill>
            <a:blip r:embed="rId5"/>
            <a:stretch>
              <a:fillRect l="0" t="0" r="0" b="0"/>
            </a:stretch>
          </a:blipFill>
        </p:spPr>
      </p:sp>
      <p:grpSp>
        <p:nvGrpSpPr>
          <p:cNvPr name="Group 6" id="6"/>
          <p:cNvGrpSpPr/>
          <p:nvPr/>
        </p:nvGrpSpPr>
        <p:grpSpPr>
          <a:xfrm rot="0">
            <a:off x="6460683" y="1735938"/>
            <a:ext cx="1612343" cy="2389849"/>
            <a:chOff x="0" y="0"/>
            <a:chExt cx="424650" cy="629425"/>
          </a:xfrm>
        </p:grpSpPr>
        <p:sp>
          <p:nvSpPr>
            <p:cNvPr name="Freeform 7" id="7"/>
            <p:cNvSpPr/>
            <p:nvPr/>
          </p:nvSpPr>
          <p:spPr>
            <a:xfrm flipH="false" flipV="false" rot="0">
              <a:off x="0" y="0"/>
              <a:ext cx="424650" cy="629425"/>
            </a:xfrm>
            <a:custGeom>
              <a:avLst/>
              <a:gdLst/>
              <a:ahLst/>
              <a:cxnLst/>
              <a:rect r="r" b="b" t="t" l="l"/>
              <a:pathLst>
                <a:path h="629425" w="424650">
                  <a:moveTo>
                    <a:pt x="0" y="0"/>
                  </a:moveTo>
                  <a:lnTo>
                    <a:pt x="424650" y="0"/>
                  </a:lnTo>
                  <a:lnTo>
                    <a:pt x="424650" y="629425"/>
                  </a:lnTo>
                  <a:lnTo>
                    <a:pt x="0" y="629425"/>
                  </a:lnTo>
                  <a:close/>
                </a:path>
              </a:pathLst>
            </a:custGeom>
            <a:solidFill>
              <a:srgbClr val="FBF6F1"/>
            </a:solidFill>
          </p:spPr>
        </p:sp>
        <p:sp>
          <p:nvSpPr>
            <p:cNvPr name="TextBox 8" id="8"/>
            <p:cNvSpPr txBox="true"/>
            <p:nvPr/>
          </p:nvSpPr>
          <p:spPr>
            <a:xfrm>
              <a:off x="0" y="-19050"/>
              <a:ext cx="424650" cy="648475"/>
            </a:xfrm>
            <a:prstGeom prst="rect">
              <a:avLst/>
            </a:prstGeom>
          </p:spPr>
          <p:txBody>
            <a:bodyPr anchor="ctr" rtlCol="false" tIns="50800" lIns="50800" bIns="50800" rIns="50800"/>
            <a:lstStyle/>
            <a:p>
              <a:pPr algn="l">
                <a:lnSpc>
                  <a:spcPts val="1260"/>
                </a:lnSpc>
              </a:pPr>
              <a:r>
                <a:rPr lang="en-US" sz="900">
                  <a:solidFill>
                    <a:srgbClr val="000000"/>
                  </a:solidFill>
                  <a:latin typeface="Open Sans"/>
                  <a:ea typeface="Open Sans"/>
                  <a:cs typeface="Open Sans"/>
                  <a:sym typeface="Open Sans"/>
                </a:rPr>
                <a:t>     2026                       12</a:t>
              </a:r>
            </a:p>
            <a:p>
              <a:pPr algn="l">
                <a:lnSpc>
                  <a:spcPts val="1260"/>
                </a:lnSpc>
              </a:pPr>
              <a:r>
                <a:rPr lang="en-US" sz="900">
                  <a:solidFill>
                    <a:srgbClr val="000000"/>
                  </a:solidFill>
                  <a:latin typeface="Open Sans"/>
                  <a:ea typeface="Open Sans"/>
                  <a:cs typeface="Open Sans"/>
                  <a:sym typeface="Open Sans"/>
                </a:rPr>
                <a:t>     2027                       11</a:t>
              </a:r>
            </a:p>
            <a:p>
              <a:pPr algn="l">
                <a:lnSpc>
                  <a:spcPts val="1260"/>
                </a:lnSpc>
              </a:pPr>
              <a:r>
                <a:rPr lang="en-US" sz="900">
                  <a:solidFill>
                    <a:srgbClr val="000000"/>
                  </a:solidFill>
                  <a:latin typeface="Open Sans"/>
                  <a:ea typeface="Open Sans"/>
                  <a:cs typeface="Open Sans"/>
                  <a:sym typeface="Open Sans"/>
                </a:rPr>
                <a:t>     2028                        9</a:t>
              </a:r>
            </a:p>
            <a:p>
              <a:pPr algn="l">
                <a:lnSpc>
                  <a:spcPts val="1260"/>
                </a:lnSpc>
              </a:pPr>
              <a:r>
                <a:rPr lang="en-US" sz="900">
                  <a:solidFill>
                    <a:srgbClr val="000000"/>
                  </a:solidFill>
                  <a:latin typeface="Open Sans"/>
                  <a:ea typeface="Open Sans"/>
                  <a:cs typeface="Open Sans"/>
                  <a:sym typeface="Open Sans"/>
                </a:rPr>
                <a:t>     2029                        8</a:t>
              </a:r>
            </a:p>
            <a:p>
              <a:pPr algn="l">
                <a:lnSpc>
                  <a:spcPts val="1260"/>
                </a:lnSpc>
              </a:pPr>
              <a:r>
                <a:rPr lang="en-US" sz="900">
                  <a:solidFill>
                    <a:srgbClr val="000000"/>
                  </a:solidFill>
                  <a:latin typeface="Open Sans"/>
                  <a:ea typeface="Open Sans"/>
                  <a:cs typeface="Open Sans"/>
                  <a:sym typeface="Open Sans"/>
                </a:rPr>
                <a:t>     2030                        6</a:t>
              </a:r>
            </a:p>
            <a:p>
              <a:pPr algn="l">
                <a:lnSpc>
                  <a:spcPts val="1260"/>
                </a:lnSpc>
              </a:pPr>
              <a:r>
                <a:rPr lang="en-US" sz="900">
                  <a:solidFill>
                    <a:srgbClr val="000000"/>
                  </a:solidFill>
                  <a:latin typeface="Open Sans"/>
                  <a:ea typeface="Open Sans"/>
                  <a:cs typeface="Open Sans"/>
                  <a:sym typeface="Open Sans"/>
                </a:rPr>
                <a:t>     2031                        5</a:t>
              </a:r>
            </a:p>
            <a:p>
              <a:pPr algn="l">
                <a:lnSpc>
                  <a:spcPts val="1260"/>
                </a:lnSpc>
              </a:pPr>
              <a:r>
                <a:rPr lang="en-US" sz="900">
                  <a:solidFill>
                    <a:srgbClr val="000000"/>
                  </a:solidFill>
                  <a:latin typeface="Open Sans"/>
                  <a:ea typeface="Open Sans"/>
                  <a:cs typeface="Open Sans"/>
                  <a:sym typeface="Open Sans"/>
                </a:rPr>
                <a:t>     2032                        4</a:t>
              </a:r>
            </a:p>
            <a:p>
              <a:pPr algn="l">
                <a:lnSpc>
                  <a:spcPts val="1260"/>
                </a:lnSpc>
              </a:pPr>
              <a:r>
                <a:rPr lang="en-US" sz="900">
                  <a:solidFill>
                    <a:srgbClr val="000000"/>
                  </a:solidFill>
                  <a:latin typeface="Open Sans"/>
                  <a:ea typeface="Open Sans"/>
                  <a:cs typeface="Open Sans"/>
                  <a:sym typeface="Open Sans"/>
                </a:rPr>
                <a:t>     2033                        3</a:t>
              </a:r>
            </a:p>
            <a:p>
              <a:pPr algn="l">
                <a:lnSpc>
                  <a:spcPts val="1260"/>
                </a:lnSpc>
              </a:pPr>
              <a:r>
                <a:rPr lang="en-US" sz="900">
                  <a:solidFill>
                    <a:srgbClr val="000000"/>
                  </a:solidFill>
                  <a:latin typeface="Open Sans"/>
                  <a:ea typeface="Open Sans"/>
                  <a:cs typeface="Open Sans"/>
                  <a:sym typeface="Open Sans"/>
                </a:rPr>
                <a:t>     2034                        2</a:t>
              </a:r>
            </a:p>
            <a:p>
              <a:pPr algn="l">
                <a:lnSpc>
                  <a:spcPts val="1260"/>
                </a:lnSpc>
              </a:pPr>
              <a:r>
                <a:rPr lang="en-US" sz="900">
                  <a:solidFill>
                    <a:srgbClr val="000000"/>
                  </a:solidFill>
                  <a:latin typeface="Open Sans"/>
                  <a:ea typeface="Open Sans"/>
                  <a:cs typeface="Open Sans"/>
                  <a:sym typeface="Open Sans"/>
                </a:rPr>
                <a:t>     2035                        1</a:t>
              </a:r>
            </a:p>
            <a:p>
              <a:pPr algn="l">
                <a:lnSpc>
                  <a:spcPts val="1260"/>
                </a:lnSpc>
              </a:pPr>
              <a:r>
                <a:rPr lang="en-US" sz="900">
                  <a:solidFill>
                    <a:srgbClr val="000000"/>
                  </a:solidFill>
                  <a:latin typeface="Open Sans"/>
                  <a:ea typeface="Open Sans"/>
                  <a:cs typeface="Open Sans"/>
                  <a:sym typeface="Open Sans"/>
                </a:rPr>
                <a:t>     2036                        1</a:t>
              </a:r>
            </a:p>
            <a:p>
              <a:pPr algn="l">
                <a:lnSpc>
                  <a:spcPts val="1260"/>
                </a:lnSpc>
              </a:pPr>
            </a:p>
            <a:p>
              <a:pPr algn="l">
                <a:lnSpc>
                  <a:spcPts val="1260"/>
                </a:lnSpc>
              </a:pPr>
            </a:p>
            <a:p>
              <a:pPr algn="l">
                <a:lnSpc>
                  <a:spcPts val="1260"/>
                </a:lnSpc>
              </a:pPr>
            </a:p>
            <a:p>
              <a:pPr algn="l">
                <a:lnSpc>
                  <a:spcPts val="1260"/>
                </a:lnSpc>
                <a:spcBef>
                  <a:spcPct val="0"/>
                </a:spcBef>
              </a:pPr>
            </a:p>
          </p:txBody>
        </p:sp>
      </p:grpSp>
      <p:grpSp>
        <p:nvGrpSpPr>
          <p:cNvPr name="Group 9" id="9"/>
          <p:cNvGrpSpPr/>
          <p:nvPr/>
        </p:nvGrpSpPr>
        <p:grpSpPr>
          <a:xfrm rot="0">
            <a:off x="1648421" y="4729831"/>
            <a:ext cx="4229384" cy="201807"/>
            <a:chOff x="0" y="0"/>
            <a:chExt cx="1593733" cy="76046"/>
          </a:xfrm>
        </p:grpSpPr>
        <p:sp>
          <p:nvSpPr>
            <p:cNvPr name="Freeform 10" id="10"/>
            <p:cNvSpPr/>
            <p:nvPr/>
          </p:nvSpPr>
          <p:spPr>
            <a:xfrm flipH="false" flipV="false" rot="0">
              <a:off x="0" y="0"/>
              <a:ext cx="1593733" cy="76046"/>
            </a:xfrm>
            <a:custGeom>
              <a:avLst/>
              <a:gdLst/>
              <a:ahLst/>
              <a:cxnLst/>
              <a:rect r="r" b="b" t="t" l="l"/>
              <a:pathLst>
                <a:path h="76046" w="1593733">
                  <a:moveTo>
                    <a:pt x="0" y="0"/>
                  </a:moveTo>
                  <a:lnTo>
                    <a:pt x="1593733" y="0"/>
                  </a:lnTo>
                  <a:lnTo>
                    <a:pt x="1593733" y="76046"/>
                  </a:lnTo>
                  <a:lnTo>
                    <a:pt x="0" y="76046"/>
                  </a:lnTo>
                  <a:close/>
                </a:path>
              </a:pathLst>
            </a:custGeom>
            <a:solidFill>
              <a:srgbClr val="FFFFFF"/>
            </a:solidFill>
          </p:spPr>
        </p:sp>
        <p:sp>
          <p:nvSpPr>
            <p:cNvPr name="TextBox 11" id="11"/>
            <p:cNvSpPr txBox="true"/>
            <p:nvPr/>
          </p:nvSpPr>
          <p:spPr>
            <a:xfrm>
              <a:off x="0" y="-19050"/>
              <a:ext cx="1593733" cy="95096"/>
            </a:xfrm>
            <a:prstGeom prst="rect">
              <a:avLst/>
            </a:prstGeom>
          </p:spPr>
          <p:txBody>
            <a:bodyPr anchor="ctr" rtlCol="false" tIns="50800" lIns="50800" bIns="50800" rIns="50800"/>
            <a:lstStyle/>
            <a:p>
              <a:pPr algn="ctr">
                <a:lnSpc>
                  <a:spcPts val="1260"/>
                </a:lnSpc>
                <a:spcBef>
                  <a:spcPct val="0"/>
                </a:spcBef>
              </a:pPr>
            </a:p>
          </p:txBody>
        </p:sp>
      </p:grpSp>
      <p:sp>
        <p:nvSpPr>
          <p:cNvPr name="TextBox 12" id="12"/>
          <p:cNvSpPr txBox="true"/>
          <p:nvPr/>
        </p:nvSpPr>
        <p:spPr>
          <a:xfrm rot="0">
            <a:off x="4583603" y="1238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Bold"/>
                <a:ea typeface="Raleway Bold"/>
                <a:cs typeface="Raleway Bold"/>
                <a:sym typeface="Raleway Bold"/>
              </a:rPr>
              <a:t>Discrepancia</a:t>
            </a:r>
          </a:p>
        </p:txBody>
      </p:sp>
      <p:grpSp>
        <p:nvGrpSpPr>
          <p:cNvPr name="Group 13" id="13"/>
          <p:cNvGrpSpPr/>
          <p:nvPr/>
        </p:nvGrpSpPr>
        <p:grpSpPr>
          <a:xfrm rot="0">
            <a:off x="5121474" y="4712522"/>
            <a:ext cx="397739" cy="271853"/>
            <a:chOff x="0" y="0"/>
            <a:chExt cx="149877" cy="102441"/>
          </a:xfrm>
        </p:grpSpPr>
        <p:sp>
          <p:nvSpPr>
            <p:cNvPr name="Freeform 14" id="14"/>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15" id="15"/>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2036</a:t>
              </a:r>
            </a:p>
          </p:txBody>
        </p:sp>
      </p:grpSp>
      <p:grpSp>
        <p:nvGrpSpPr>
          <p:cNvPr name="Group 16" id="16"/>
          <p:cNvGrpSpPr/>
          <p:nvPr/>
        </p:nvGrpSpPr>
        <p:grpSpPr>
          <a:xfrm rot="0">
            <a:off x="4470757" y="4712522"/>
            <a:ext cx="397739" cy="271853"/>
            <a:chOff x="0" y="0"/>
            <a:chExt cx="149877" cy="102441"/>
          </a:xfrm>
        </p:grpSpPr>
        <p:sp>
          <p:nvSpPr>
            <p:cNvPr name="Freeform 17" id="17"/>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18" id="18"/>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2035</a:t>
              </a:r>
            </a:p>
          </p:txBody>
        </p:sp>
      </p:grpSp>
      <p:grpSp>
        <p:nvGrpSpPr>
          <p:cNvPr name="Group 19" id="19"/>
          <p:cNvGrpSpPr/>
          <p:nvPr/>
        </p:nvGrpSpPr>
        <p:grpSpPr>
          <a:xfrm rot="0">
            <a:off x="3826697" y="4712522"/>
            <a:ext cx="397739" cy="271853"/>
            <a:chOff x="0" y="0"/>
            <a:chExt cx="149877" cy="102441"/>
          </a:xfrm>
        </p:grpSpPr>
        <p:sp>
          <p:nvSpPr>
            <p:cNvPr name="Freeform 20" id="20"/>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21" id="21"/>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2033</a:t>
              </a:r>
            </a:p>
          </p:txBody>
        </p:sp>
      </p:grpSp>
      <p:grpSp>
        <p:nvGrpSpPr>
          <p:cNvPr name="Group 22" id="22"/>
          <p:cNvGrpSpPr/>
          <p:nvPr/>
        </p:nvGrpSpPr>
        <p:grpSpPr>
          <a:xfrm rot="0">
            <a:off x="1905444" y="4712522"/>
            <a:ext cx="397739" cy="271853"/>
            <a:chOff x="0" y="0"/>
            <a:chExt cx="149877" cy="102441"/>
          </a:xfrm>
        </p:grpSpPr>
        <p:sp>
          <p:nvSpPr>
            <p:cNvPr name="Freeform 23" id="23"/>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24" id="24"/>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2027</a:t>
              </a:r>
            </a:p>
          </p:txBody>
        </p:sp>
      </p:grpSp>
      <p:grpSp>
        <p:nvGrpSpPr>
          <p:cNvPr name="Group 25" id="25"/>
          <p:cNvGrpSpPr/>
          <p:nvPr/>
        </p:nvGrpSpPr>
        <p:grpSpPr>
          <a:xfrm rot="0">
            <a:off x="2546337" y="4712522"/>
            <a:ext cx="397739" cy="271853"/>
            <a:chOff x="0" y="0"/>
            <a:chExt cx="149877" cy="102441"/>
          </a:xfrm>
        </p:grpSpPr>
        <p:sp>
          <p:nvSpPr>
            <p:cNvPr name="Freeform 26" id="26"/>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27" id="27"/>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2029</a:t>
              </a:r>
            </a:p>
          </p:txBody>
        </p:sp>
      </p:grpSp>
      <p:grpSp>
        <p:nvGrpSpPr>
          <p:cNvPr name="Group 28" id="28"/>
          <p:cNvGrpSpPr/>
          <p:nvPr/>
        </p:nvGrpSpPr>
        <p:grpSpPr>
          <a:xfrm rot="0">
            <a:off x="3197990" y="4712522"/>
            <a:ext cx="397739" cy="271853"/>
            <a:chOff x="0" y="0"/>
            <a:chExt cx="149877" cy="102441"/>
          </a:xfrm>
        </p:grpSpPr>
        <p:sp>
          <p:nvSpPr>
            <p:cNvPr name="Freeform 29" id="29"/>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30" id="30"/>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2031</a:t>
              </a:r>
            </a:p>
          </p:txBody>
        </p:sp>
      </p:grpSp>
      <p:sp>
        <p:nvSpPr>
          <p:cNvPr name="AutoShape 31" id="31"/>
          <p:cNvSpPr/>
          <p:nvPr/>
        </p:nvSpPr>
        <p:spPr>
          <a:xfrm>
            <a:off x="1690172" y="4736488"/>
            <a:ext cx="4155304" cy="0"/>
          </a:xfrm>
          <a:prstGeom prst="line">
            <a:avLst/>
          </a:prstGeom>
          <a:ln cap="flat" w="19050">
            <a:solidFill>
              <a:srgbClr val="000000"/>
            </a:solidFill>
            <a:prstDash val="solid"/>
            <a:headEnd type="none" len="sm" w="sm"/>
            <a:tailEnd type="none" len="sm" w="sm"/>
          </a:ln>
        </p:spPr>
      </p:sp>
      <p:sp>
        <p:nvSpPr>
          <p:cNvPr name="AutoShape 32" id="32"/>
          <p:cNvSpPr/>
          <p:nvPr/>
        </p:nvSpPr>
        <p:spPr>
          <a:xfrm flipH="true" flipV="true">
            <a:off x="3396859" y="4736488"/>
            <a:ext cx="0" cy="39944"/>
          </a:xfrm>
          <a:prstGeom prst="line">
            <a:avLst/>
          </a:prstGeom>
          <a:ln cap="flat" w="19050">
            <a:solidFill>
              <a:srgbClr val="000000"/>
            </a:solidFill>
            <a:prstDash val="solid"/>
            <a:headEnd type="none" len="sm" w="sm"/>
            <a:tailEnd type="none" len="sm" w="sm"/>
          </a:ln>
        </p:spPr>
      </p:sp>
      <p:sp>
        <p:nvSpPr>
          <p:cNvPr name="AutoShape 33" id="33"/>
          <p:cNvSpPr/>
          <p:nvPr/>
        </p:nvSpPr>
        <p:spPr>
          <a:xfrm flipH="true" flipV="true">
            <a:off x="2745206" y="4736488"/>
            <a:ext cx="0" cy="39944"/>
          </a:xfrm>
          <a:prstGeom prst="line">
            <a:avLst/>
          </a:prstGeom>
          <a:ln cap="flat" w="19050">
            <a:solidFill>
              <a:srgbClr val="000000"/>
            </a:solidFill>
            <a:prstDash val="solid"/>
            <a:headEnd type="none" len="sm" w="sm"/>
            <a:tailEnd type="none" len="sm" w="sm"/>
          </a:ln>
        </p:spPr>
      </p:sp>
      <p:sp>
        <p:nvSpPr>
          <p:cNvPr name="AutoShape 34" id="34"/>
          <p:cNvSpPr/>
          <p:nvPr/>
        </p:nvSpPr>
        <p:spPr>
          <a:xfrm flipH="true" flipV="true">
            <a:off x="2104313" y="4736488"/>
            <a:ext cx="0" cy="39944"/>
          </a:xfrm>
          <a:prstGeom prst="line">
            <a:avLst/>
          </a:prstGeom>
          <a:ln cap="flat" w="19050">
            <a:solidFill>
              <a:srgbClr val="000000"/>
            </a:solidFill>
            <a:prstDash val="solid"/>
            <a:headEnd type="none" len="sm" w="sm"/>
            <a:tailEnd type="none" len="sm" w="sm"/>
          </a:ln>
        </p:spPr>
      </p:sp>
      <p:sp>
        <p:nvSpPr>
          <p:cNvPr name="AutoShape 35" id="35"/>
          <p:cNvSpPr/>
          <p:nvPr/>
        </p:nvSpPr>
        <p:spPr>
          <a:xfrm flipH="true" flipV="true">
            <a:off x="4041770" y="4729831"/>
            <a:ext cx="0" cy="39944"/>
          </a:xfrm>
          <a:prstGeom prst="line">
            <a:avLst/>
          </a:prstGeom>
          <a:ln cap="flat" w="19050">
            <a:solidFill>
              <a:srgbClr val="000000"/>
            </a:solidFill>
            <a:prstDash val="solid"/>
            <a:headEnd type="none" len="sm" w="sm"/>
            <a:tailEnd type="none" len="sm" w="sm"/>
          </a:ln>
        </p:spPr>
      </p:sp>
      <p:sp>
        <p:nvSpPr>
          <p:cNvPr name="AutoShape 36" id="36"/>
          <p:cNvSpPr/>
          <p:nvPr/>
        </p:nvSpPr>
        <p:spPr>
          <a:xfrm flipH="true" flipV="true">
            <a:off x="4683792" y="4729831"/>
            <a:ext cx="0" cy="39944"/>
          </a:xfrm>
          <a:prstGeom prst="line">
            <a:avLst/>
          </a:prstGeom>
          <a:ln cap="flat" w="19050">
            <a:solidFill>
              <a:srgbClr val="000000"/>
            </a:solidFill>
            <a:prstDash val="solid"/>
            <a:headEnd type="none" len="sm" w="sm"/>
            <a:tailEnd type="none" len="sm" w="sm"/>
          </a:ln>
        </p:spPr>
      </p:sp>
      <p:sp>
        <p:nvSpPr>
          <p:cNvPr name="AutoShape 37" id="37"/>
          <p:cNvSpPr/>
          <p:nvPr/>
        </p:nvSpPr>
        <p:spPr>
          <a:xfrm flipH="true" flipV="true">
            <a:off x="5327852" y="4729831"/>
            <a:ext cx="0" cy="39944"/>
          </a:xfrm>
          <a:prstGeom prst="line">
            <a:avLst/>
          </a:prstGeom>
          <a:ln cap="flat" w="19050">
            <a:solidFill>
              <a:srgbClr val="000000"/>
            </a:solidFill>
            <a:prstDash val="solid"/>
            <a:headEnd type="none" len="sm" w="sm"/>
            <a:tailEnd type="none" len="sm" w="sm"/>
          </a:ln>
        </p:spPr>
      </p:sp>
      <p:grpSp>
        <p:nvGrpSpPr>
          <p:cNvPr name="Group 38" id="38"/>
          <p:cNvGrpSpPr/>
          <p:nvPr/>
        </p:nvGrpSpPr>
        <p:grpSpPr>
          <a:xfrm rot="0">
            <a:off x="10816397" y="4747140"/>
            <a:ext cx="4229384" cy="201807"/>
            <a:chOff x="0" y="0"/>
            <a:chExt cx="1593733" cy="76046"/>
          </a:xfrm>
        </p:grpSpPr>
        <p:sp>
          <p:nvSpPr>
            <p:cNvPr name="Freeform 39" id="39"/>
            <p:cNvSpPr/>
            <p:nvPr/>
          </p:nvSpPr>
          <p:spPr>
            <a:xfrm flipH="false" flipV="false" rot="0">
              <a:off x="0" y="0"/>
              <a:ext cx="1593733" cy="76046"/>
            </a:xfrm>
            <a:custGeom>
              <a:avLst/>
              <a:gdLst/>
              <a:ahLst/>
              <a:cxnLst/>
              <a:rect r="r" b="b" t="t" l="l"/>
              <a:pathLst>
                <a:path h="76046" w="1593733">
                  <a:moveTo>
                    <a:pt x="0" y="0"/>
                  </a:moveTo>
                  <a:lnTo>
                    <a:pt x="1593733" y="0"/>
                  </a:lnTo>
                  <a:lnTo>
                    <a:pt x="1593733" y="76046"/>
                  </a:lnTo>
                  <a:lnTo>
                    <a:pt x="0" y="76046"/>
                  </a:lnTo>
                  <a:close/>
                </a:path>
              </a:pathLst>
            </a:custGeom>
            <a:solidFill>
              <a:srgbClr val="FFFFFF"/>
            </a:solidFill>
          </p:spPr>
        </p:sp>
        <p:sp>
          <p:nvSpPr>
            <p:cNvPr name="TextBox 40" id="40"/>
            <p:cNvSpPr txBox="true"/>
            <p:nvPr/>
          </p:nvSpPr>
          <p:spPr>
            <a:xfrm>
              <a:off x="0" y="-19050"/>
              <a:ext cx="1593733" cy="95096"/>
            </a:xfrm>
            <a:prstGeom prst="rect">
              <a:avLst/>
            </a:prstGeom>
          </p:spPr>
          <p:txBody>
            <a:bodyPr anchor="ctr" rtlCol="false" tIns="50800" lIns="50800" bIns="50800" rIns="50800"/>
            <a:lstStyle/>
            <a:p>
              <a:pPr algn="ctr">
                <a:lnSpc>
                  <a:spcPts val="1260"/>
                </a:lnSpc>
                <a:spcBef>
                  <a:spcPct val="0"/>
                </a:spcBef>
              </a:pPr>
            </a:p>
          </p:txBody>
        </p:sp>
      </p:grpSp>
      <p:grpSp>
        <p:nvGrpSpPr>
          <p:cNvPr name="Group 41" id="41"/>
          <p:cNvGrpSpPr/>
          <p:nvPr/>
        </p:nvGrpSpPr>
        <p:grpSpPr>
          <a:xfrm rot="0">
            <a:off x="14289450" y="4729831"/>
            <a:ext cx="397739" cy="271853"/>
            <a:chOff x="0" y="0"/>
            <a:chExt cx="149877" cy="102441"/>
          </a:xfrm>
        </p:grpSpPr>
        <p:sp>
          <p:nvSpPr>
            <p:cNvPr name="Freeform 42" id="42"/>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43" id="43"/>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2036</a:t>
              </a:r>
            </a:p>
          </p:txBody>
        </p:sp>
      </p:grpSp>
      <p:grpSp>
        <p:nvGrpSpPr>
          <p:cNvPr name="Group 44" id="44"/>
          <p:cNvGrpSpPr/>
          <p:nvPr/>
        </p:nvGrpSpPr>
        <p:grpSpPr>
          <a:xfrm rot="0">
            <a:off x="13638732" y="4729831"/>
            <a:ext cx="397739" cy="271853"/>
            <a:chOff x="0" y="0"/>
            <a:chExt cx="149877" cy="102441"/>
          </a:xfrm>
        </p:grpSpPr>
        <p:sp>
          <p:nvSpPr>
            <p:cNvPr name="Freeform 45" id="45"/>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46" id="46"/>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2035</a:t>
              </a:r>
            </a:p>
          </p:txBody>
        </p:sp>
      </p:grpSp>
      <p:grpSp>
        <p:nvGrpSpPr>
          <p:cNvPr name="Group 47" id="47"/>
          <p:cNvGrpSpPr/>
          <p:nvPr/>
        </p:nvGrpSpPr>
        <p:grpSpPr>
          <a:xfrm rot="0">
            <a:off x="12994672" y="4729831"/>
            <a:ext cx="397739" cy="271853"/>
            <a:chOff x="0" y="0"/>
            <a:chExt cx="149877" cy="102441"/>
          </a:xfrm>
        </p:grpSpPr>
        <p:sp>
          <p:nvSpPr>
            <p:cNvPr name="Freeform 48" id="48"/>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49" id="49"/>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2033</a:t>
              </a:r>
            </a:p>
          </p:txBody>
        </p:sp>
      </p:grpSp>
      <p:grpSp>
        <p:nvGrpSpPr>
          <p:cNvPr name="Group 50" id="50"/>
          <p:cNvGrpSpPr/>
          <p:nvPr/>
        </p:nvGrpSpPr>
        <p:grpSpPr>
          <a:xfrm rot="0">
            <a:off x="11073419" y="4729831"/>
            <a:ext cx="397739" cy="271853"/>
            <a:chOff x="0" y="0"/>
            <a:chExt cx="149877" cy="102441"/>
          </a:xfrm>
        </p:grpSpPr>
        <p:sp>
          <p:nvSpPr>
            <p:cNvPr name="Freeform 51" id="51"/>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52" id="52"/>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2027</a:t>
              </a:r>
            </a:p>
          </p:txBody>
        </p:sp>
      </p:grpSp>
      <p:grpSp>
        <p:nvGrpSpPr>
          <p:cNvPr name="Group 53" id="53"/>
          <p:cNvGrpSpPr/>
          <p:nvPr/>
        </p:nvGrpSpPr>
        <p:grpSpPr>
          <a:xfrm rot="0">
            <a:off x="11714312" y="4729831"/>
            <a:ext cx="397739" cy="271853"/>
            <a:chOff x="0" y="0"/>
            <a:chExt cx="149877" cy="102441"/>
          </a:xfrm>
        </p:grpSpPr>
        <p:sp>
          <p:nvSpPr>
            <p:cNvPr name="Freeform 54" id="54"/>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55" id="55"/>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2029</a:t>
              </a:r>
            </a:p>
          </p:txBody>
        </p:sp>
      </p:grpSp>
      <p:grpSp>
        <p:nvGrpSpPr>
          <p:cNvPr name="Group 56" id="56"/>
          <p:cNvGrpSpPr/>
          <p:nvPr/>
        </p:nvGrpSpPr>
        <p:grpSpPr>
          <a:xfrm rot="0">
            <a:off x="12365965" y="4729831"/>
            <a:ext cx="397739" cy="271853"/>
            <a:chOff x="0" y="0"/>
            <a:chExt cx="149877" cy="102441"/>
          </a:xfrm>
        </p:grpSpPr>
        <p:sp>
          <p:nvSpPr>
            <p:cNvPr name="Freeform 57" id="57"/>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58" id="58"/>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2031</a:t>
              </a:r>
            </a:p>
          </p:txBody>
        </p:sp>
      </p:grpSp>
      <p:sp>
        <p:nvSpPr>
          <p:cNvPr name="AutoShape 59" id="59"/>
          <p:cNvSpPr/>
          <p:nvPr/>
        </p:nvSpPr>
        <p:spPr>
          <a:xfrm>
            <a:off x="10869577" y="4747140"/>
            <a:ext cx="4113395" cy="0"/>
          </a:xfrm>
          <a:prstGeom prst="line">
            <a:avLst/>
          </a:prstGeom>
          <a:ln cap="flat" w="19050">
            <a:solidFill>
              <a:srgbClr val="000000"/>
            </a:solidFill>
            <a:prstDash val="solid"/>
            <a:headEnd type="none" len="sm" w="sm"/>
            <a:tailEnd type="none" len="sm" w="sm"/>
          </a:ln>
        </p:spPr>
      </p:sp>
      <p:sp>
        <p:nvSpPr>
          <p:cNvPr name="AutoShape 60" id="60"/>
          <p:cNvSpPr/>
          <p:nvPr/>
        </p:nvSpPr>
        <p:spPr>
          <a:xfrm flipH="true" flipV="true">
            <a:off x="12564835" y="4753797"/>
            <a:ext cx="0" cy="39944"/>
          </a:xfrm>
          <a:prstGeom prst="line">
            <a:avLst/>
          </a:prstGeom>
          <a:ln cap="flat" w="19050">
            <a:solidFill>
              <a:srgbClr val="000000"/>
            </a:solidFill>
            <a:prstDash val="solid"/>
            <a:headEnd type="none" len="sm" w="sm"/>
            <a:tailEnd type="none" len="sm" w="sm"/>
          </a:ln>
        </p:spPr>
      </p:sp>
      <p:sp>
        <p:nvSpPr>
          <p:cNvPr name="AutoShape 61" id="61"/>
          <p:cNvSpPr/>
          <p:nvPr/>
        </p:nvSpPr>
        <p:spPr>
          <a:xfrm flipV="true">
            <a:off x="11913182" y="4753797"/>
            <a:ext cx="0" cy="39944"/>
          </a:xfrm>
          <a:prstGeom prst="line">
            <a:avLst/>
          </a:prstGeom>
          <a:ln cap="flat" w="19050">
            <a:solidFill>
              <a:srgbClr val="000000"/>
            </a:solidFill>
            <a:prstDash val="solid"/>
            <a:headEnd type="none" len="sm" w="sm"/>
            <a:tailEnd type="none" len="sm" w="sm"/>
          </a:ln>
        </p:spPr>
      </p:sp>
      <p:sp>
        <p:nvSpPr>
          <p:cNvPr name="AutoShape 62" id="62"/>
          <p:cNvSpPr/>
          <p:nvPr/>
        </p:nvSpPr>
        <p:spPr>
          <a:xfrm flipH="true" flipV="true">
            <a:off x="11272288" y="4753797"/>
            <a:ext cx="0" cy="39944"/>
          </a:xfrm>
          <a:prstGeom prst="line">
            <a:avLst/>
          </a:prstGeom>
          <a:ln cap="flat" w="19050">
            <a:solidFill>
              <a:srgbClr val="000000"/>
            </a:solidFill>
            <a:prstDash val="solid"/>
            <a:headEnd type="none" len="sm" w="sm"/>
            <a:tailEnd type="none" len="sm" w="sm"/>
          </a:ln>
        </p:spPr>
      </p:sp>
      <p:sp>
        <p:nvSpPr>
          <p:cNvPr name="AutoShape 63" id="63"/>
          <p:cNvSpPr/>
          <p:nvPr/>
        </p:nvSpPr>
        <p:spPr>
          <a:xfrm flipH="true" flipV="true">
            <a:off x="13209745" y="4747140"/>
            <a:ext cx="0" cy="39944"/>
          </a:xfrm>
          <a:prstGeom prst="line">
            <a:avLst/>
          </a:prstGeom>
          <a:ln cap="flat" w="19050">
            <a:solidFill>
              <a:srgbClr val="000000"/>
            </a:solidFill>
            <a:prstDash val="solid"/>
            <a:headEnd type="none" len="sm" w="sm"/>
            <a:tailEnd type="none" len="sm" w="sm"/>
          </a:ln>
        </p:spPr>
      </p:sp>
      <p:sp>
        <p:nvSpPr>
          <p:cNvPr name="AutoShape 64" id="64"/>
          <p:cNvSpPr/>
          <p:nvPr/>
        </p:nvSpPr>
        <p:spPr>
          <a:xfrm flipH="true" flipV="true">
            <a:off x="13851767" y="4747140"/>
            <a:ext cx="0" cy="39944"/>
          </a:xfrm>
          <a:prstGeom prst="line">
            <a:avLst/>
          </a:prstGeom>
          <a:ln cap="flat" w="19050">
            <a:solidFill>
              <a:srgbClr val="000000"/>
            </a:solidFill>
            <a:prstDash val="solid"/>
            <a:headEnd type="none" len="sm" w="sm"/>
            <a:tailEnd type="none" len="sm" w="sm"/>
          </a:ln>
        </p:spPr>
      </p:sp>
      <p:sp>
        <p:nvSpPr>
          <p:cNvPr name="AutoShape 65" id="65"/>
          <p:cNvSpPr/>
          <p:nvPr/>
        </p:nvSpPr>
        <p:spPr>
          <a:xfrm flipH="true" flipV="true">
            <a:off x="14495827" y="4747140"/>
            <a:ext cx="0" cy="39944"/>
          </a:xfrm>
          <a:prstGeom prst="line">
            <a:avLst/>
          </a:prstGeom>
          <a:ln cap="flat" w="19050">
            <a:solidFill>
              <a:srgbClr val="000000"/>
            </a:solidFill>
            <a:prstDash val="solid"/>
            <a:headEnd type="none" len="sm" w="sm"/>
            <a:tailEnd type="none" len="sm" w="sm"/>
          </a:ln>
        </p:spPr>
      </p:sp>
      <p:grpSp>
        <p:nvGrpSpPr>
          <p:cNvPr name="Group 66" id="66"/>
          <p:cNvGrpSpPr/>
          <p:nvPr/>
        </p:nvGrpSpPr>
        <p:grpSpPr>
          <a:xfrm rot="0">
            <a:off x="1648421" y="9452672"/>
            <a:ext cx="4229384" cy="201807"/>
            <a:chOff x="0" y="0"/>
            <a:chExt cx="1593733" cy="76046"/>
          </a:xfrm>
        </p:grpSpPr>
        <p:sp>
          <p:nvSpPr>
            <p:cNvPr name="Freeform 67" id="67"/>
            <p:cNvSpPr/>
            <p:nvPr/>
          </p:nvSpPr>
          <p:spPr>
            <a:xfrm flipH="false" flipV="false" rot="0">
              <a:off x="0" y="0"/>
              <a:ext cx="1593733" cy="76046"/>
            </a:xfrm>
            <a:custGeom>
              <a:avLst/>
              <a:gdLst/>
              <a:ahLst/>
              <a:cxnLst/>
              <a:rect r="r" b="b" t="t" l="l"/>
              <a:pathLst>
                <a:path h="76046" w="1593733">
                  <a:moveTo>
                    <a:pt x="0" y="0"/>
                  </a:moveTo>
                  <a:lnTo>
                    <a:pt x="1593733" y="0"/>
                  </a:lnTo>
                  <a:lnTo>
                    <a:pt x="1593733" y="76046"/>
                  </a:lnTo>
                  <a:lnTo>
                    <a:pt x="0" y="76046"/>
                  </a:lnTo>
                  <a:close/>
                </a:path>
              </a:pathLst>
            </a:custGeom>
            <a:solidFill>
              <a:srgbClr val="FFFFFF"/>
            </a:solidFill>
          </p:spPr>
        </p:sp>
        <p:sp>
          <p:nvSpPr>
            <p:cNvPr name="TextBox 68" id="68"/>
            <p:cNvSpPr txBox="true"/>
            <p:nvPr/>
          </p:nvSpPr>
          <p:spPr>
            <a:xfrm>
              <a:off x="0" y="-19050"/>
              <a:ext cx="1593733" cy="95096"/>
            </a:xfrm>
            <a:prstGeom prst="rect">
              <a:avLst/>
            </a:prstGeom>
          </p:spPr>
          <p:txBody>
            <a:bodyPr anchor="ctr" rtlCol="false" tIns="50800" lIns="50800" bIns="50800" rIns="50800"/>
            <a:lstStyle/>
            <a:p>
              <a:pPr algn="ctr">
                <a:lnSpc>
                  <a:spcPts val="1260"/>
                </a:lnSpc>
                <a:spcBef>
                  <a:spcPct val="0"/>
                </a:spcBef>
              </a:pPr>
            </a:p>
          </p:txBody>
        </p:sp>
      </p:grpSp>
      <p:grpSp>
        <p:nvGrpSpPr>
          <p:cNvPr name="Group 69" id="69"/>
          <p:cNvGrpSpPr/>
          <p:nvPr/>
        </p:nvGrpSpPr>
        <p:grpSpPr>
          <a:xfrm rot="0">
            <a:off x="5121474" y="9435363"/>
            <a:ext cx="397739" cy="271853"/>
            <a:chOff x="0" y="0"/>
            <a:chExt cx="149877" cy="102441"/>
          </a:xfrm>
        </p:grpSpPr>
        <p:sp>
          <p:nvSpPr>
            <p:cNvPr name="Freeform 70" id="70"/>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71" id="71"/>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2036</a:t>
              </a:r>
            </a:p>
          </p:txBody>
        </p:sp>
      </p:grpSp>
      <p:grpSp>
        <p:nvGrpSpPr>
          <p:cNvPr name="Group 72" id="72"/>
          <p:cNvGrpSpPr/>
          <p:nvPr/>
        </p:nvGrpSpPr>
        <p:grpSpPr>
          <a:xfrm rot="0">
            <a:off x="4470757" y="9435363"/>
            <a:ext cx="397739" cy="271853"/>
            <a:chOff x="0" y="0"/>
            <a:chExt cx="149877" cy="102441"/>
          </a:xfrm>
        </p:grpSpPr>
        <p:sp>
          <p:nvSpPr>
            <p:cNvPr name="Freeform 73" id="73"/>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74" id="74"/>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2035</a:t>
              </a:r>
            </a:p>
          </p:txBody>
        </p:sp>
      </p:grpSp>
      <p:grpSp>
        <p:nvGrpSpPr>
          <p:cNvPr name="Group 75" id="75"/>
          <p:cNvGrpSpPr/>
          <p:nvPr/>
        </p:nvGrpSpPr>
        <p:grpSpPr>
          <a:xfrm rot="0">
            <a:off x="3826697" y="9435363"/>
            <a:ext cx="397739" cy="271853"/>
            <a:chOff x="0" y="0"/>
            <a:chExt cx="149877" cy="102441"/>
          </a:xfrm>
        </p:grpSpPr>
        <p:sp>
          <p:nvSpPr>
            <p:cNvPr name="Freeform 76" id="76"/>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77" id="77"/>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2033</a:t>
              </a:r>
            </a:p>
          </p:txBody>
        </p:sp>
      </p:grpSp>
      <p:grpSp>
        <p:nvGrpSpPr>
          <p:cNvPr name="Group 78" id="78"/>
          <p:cNvGrpSpPr/>
          <p:nvPr/>
        </p:nvGrpSpPr>
        <p:grpSpPr>
          <a:xfrm rot="0">
            <a:off x="1905444" y="9435363"/>
            <a:ext cx="397739" cy="271853"/>
            <a:chOff x="0" y="0"/>
            <a:chExt cx="149877" cy="102441"/>
          </a:xfrm>
        </p:grpSpPr>
        <p:sp>
          <p:nvSpPr>
            <p:cNvPr name="Freeform 79" id="79"/>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80" id="80"/>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2027</a:t>
              </a:r>
            </a:p>
          </p:txBody>
        </p:sp>
      </p:grpSp>
      <p:grpSp>
        <p:nvGrpSpPr>
          <p:cNvPr name="Group 81" id="81"/>
          <p:cNvGrpSpPr/>
          <p:nvPr/>
        </p:nvGrpSpPr>
        <p:grpSpPr>
          <a:xfrm rot="0">
            <a:off x="2546337" y="9435363"/>
            <a:ext cx="397739" cy="271853"/>
            <a:chOff x="0" y="0"/>
            <a:chExt cx="149877" cy="102441"/>
          </a:xfrm>
        </p:grpSpPr>
        <p:sp>
          <p:nvSpPr>
            <p:cNvPr name="Freeform 82" id="82"/>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83" id="83"/>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2029</a:t>
              </a:r>
            </a:p>
          </p:txBody>
        </p:sp>
      </p:grpSp>
      <p:grpSp>
        <p:nvGrpSpPr>
          <p:cNvPr name="Group 84" id="84"/>
          <p:cNvGrpSpPr/>
          <p:nvPr/>
        </p:nvGrpSpPr>
        <p:grpSpPr>
          <a:xfrm rot="0">
            <a:off x="3197990" y="9435363"/>
            <a:ext cx="397739" cy="271853"/>
            <a:chOff x="0" y="0"/>
            <a:chExt cx="149877" cy="102441"/>
          </a:xfrm>
        </p:grpSpPr>
        <p:sp>
          <p:nvSpPr>
            <p:cNvPr name="Freeform 85" id="85"/>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86" id="86"/>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2031</a:t>
              </a:r>
            </a:p>
          </p:txBody>
        </p:sp>
      </p:grpSp>
      <p:sp>
        <p:nvSpPr>
          <p:cNvPr name="AutoShape 87" id="87"/>
          <p:cNvSpPr/>
          <p:nvPr/>
        </p:nvSpPr>
        <p:spPr>
          <a:xfrm>
            <a:off x="1699697" y="9459330"/>
            <a:ext cx="4155304" cy="0"/>
          </a:xfrm>
          <a:prstGeom prst="line">
            <a:avLst/>
          </a:prstGeom>
          <a:ln cap="flat" w="19050">
            <a:solidFill>
              <a:srgbClr val="000000"/>
            </a:solidFill>
            <a:prstDash val="solid"/>
            <a:headEnd type="none" len="sm" w="sm"/>
            <a:tailEnd type="none" len="sm" w="sm"/>
          </a:ln>
        </p:spPr>
      </p:sp>
      <p:sp>
        <p:nvSpPr>
          <p:cNvPr name="AutoShape 88" id="88"/>
          <p:cNvSpPr/>
          <p:nvPr/>
        </p:nvSpPr>
        <p:spPr>
          <a:xfrm flipH="true" flipV="true">
            <a:off x="3396859" y="9459330"/>
            <a:ext cx="0" cy="39944"/>
          </a:xfrm>
          <a:prstGeom prst="line">
            <a:avLst/>
          </a:prstGeom>
          <a:ln cap="flat" w="19050">
            <a:solidFill>
              <a:srgbClr val="000000"/>
            </a:solidFill>
            <a:prstDash val="solid"/>
            <a:headEnd type="none" len="sm" w="sm"/>
            <a:tailEnd type="none" len="sm" w="sm"/>
          </a:ln>
        </p:spPr>
      </p:sp>
      <p:sp>
        <p:nvSpPr>
          <p:cNvPr name="AutoShape 89" id="89"/>
          <p:cNvSpPr/>
          <p:nvPr/>
        </p:nvSpPr>
        <p:spPr>
          <a:xfrm flipH="true" flipV="true">
            <a:off x="2745206" y="9459330"/>
            <a:ext cx="0" cy="39944"/>
          </a:xfrm>
          <a:prstGeom prst="line">
            <a:avLst/>
          </a:prstGeom>
          <a:ln cap="flat" w="19050">
            <a:solidFill>
              <a:srgbClr val="000000"/>
            </a:solidFill>
            <a:prstDash val="solid"/>
            <a:headEnd type="none" len="sm" w="sm"/>
            <a:tailEnd type="none" len="sm" w="sm"/>
          </a:ln>
        </p:spPr>
      </p:sp>
      <p:sp>
        <p:nvSpPr>
          <p:cNvPr name="AutoShape 90" id="90"/>
          <p:cNvSpPr/>
          <p:nvPr/>
        </p:nvSpPr>
        <p:spPr>
          <a:xfrm flipH="true" flipV="true">
            <a:off x="2104313" y="9459330"/>
            <a:ext cx="0" cy="39944"/>
          </a:xfrm>
          <a:prstGeom prst="line">
            <a:avLst/>
          </a:prstGeom>
          <a:ln cap="flat" w="19050">
            <a:solidFill>
              <a:srgbClr val="000000"/>
            </a:solidFill>
            <a:prstDash val="solid"/>
            <a:headEnd type="none" len="sm" w="sm"/>
            <a:tailEnd type="none" len="sm" w="sm"/>
          </a:ln>
        </p:spPr>
      </p:sp>
      <p:sp>
        <p:nvSpPr>
          <p:cNvPr name="AutoShape 91" id="91"/>
          <p:cNvSpPr/>
          <p:nvPr/>
        </p:nvSpPr>
        <p:spPr>
          <a:xfrm flipH="true" flipV="true">
            <a:off x="4041770" y="9452672"/>
            <a:ext cx="0" cy="39944"/>
          </a:xfrm>
          <a:prstGeom prst="line">
            <a:avLst/>
          </a:prstGeom>
          <a:ln cap="flat" w="19050">
            <a:solidFill>
              <a:srgbClr val="000000"/>
            </a:solidFill>
            <a:prstDash val="solid"/>
            <a:headEnd type="none" len="sm" w="sm"/>
            <a:tailEnd type="none" len="sm" w="sm"/>
          </a:ln>
        </p:spPr>
      </p:sp>
      <p:sp>
        <p:nvSpPr>
          <p:cNvPr name="AutoShape 92" id="92"/>
          <p:cNvSpPr/>
          <p:nvPr/>
        </p:nvSpPr>
        <p:spPr>
          <a:xfrm flipH="true" flipV="true">
            <a:off x="4683792" y="9452672"/>
            <a:ext cx="0" cy="39944"/>
          </a:xfrm>
          <a:prstGeom prst="line">
            <a:avLst/>
          </a:prstGeom>
          <a:ln cap="flat" w="19050">
            <a:solidFill>
              <a:srgbClr val="000000"/>
            </a:solidFill>
            <a:prstDash val="solid"/>
            <a:headEnd type="none" len="sm" w="sm"/>
            <a:tailEnd type="none" len="sm" w="sm"/>
          </a:ln>
        </p:spPr>
      </p:sp>
      <p:sp>
        <p:nvSpPr>
          <p:cNvPr name="AutoShape 93" id="93"/>
          <p:cNvSpPr/>
          <p:nvPr/>
        </p:nvSpPr>
        <p:spPr>
          <a:xfrm flipH="true" flipV="true">
            <a:off x="5327852" y="9452672"/>
            <a:ext cx="0" cy="39944"/>
          </a:xfrm>
          <a:prstGeom prst="line">
            <a:avLst/>
          </a:prstGeom>
          <a:ln cap="flat" w="19050">
            <a:solidFill>
              <a:srgbClr val="000000"/>
            </a:solidFill>
            <a:prstDash val="solid"/>
            <a:headEnd type="none" len="sm" w="sm"/>
            <a:tailEnd type="none" len="sm" w="sm"/>
          </a:ln>
        </p:spPr>
      </p:sp>
      <p:grpSp>
        <p:nvGrpSpPr>
          <p:cNvPr name="Group 94" id="94"/>
          <p:cNvGrpSpPr/>
          <p:nvPr/>
        </p:nvGrpSpPr>
        <p:grpSpPr>
          <a:xfrm rot="0">
            <a:off x="10791688" y="9452672"/>
            <a:ext cx="4229384" cy="201807"/>
            <a:chOff x="0" y="0"/>
            <a:chExt cx="1593733" cy="76046"/>
          </a:xfrm>
        </p:grpSpPr>
        <p:sp>
          <p:nvSpPr>
            <p:cNvPr name="Freeform 95" id="95"/>
            <p:cNvSpPr/>
            <p:nvPr/>
          </p:nvSpPr>
          <p:spPr>
            <a:xfrm flipH="false" flipV="false" rot="0">
              <a:off x="0" y="0"/>
              <a:ext cx="1593733" cy="76046"/>
            </a:xfrm>
            <a:custGeom>
              <a:avLst/>
              <a:gdLst/>
              <a:ahLst/>
              <a:cxnLst/>
              <a:rect r="r" b="b" t="t" l="l"/>
              <a:pathLst>
                <a:path h="76046" w="1593733">
                  <a:moveTo>
                    <a:pt x="0" y="0"/>
                  </a:moveTo>
                  <a:lnTo>
                    <a:pt x="1593733" y="0"/>
                  </a:lnTo>
                  <a:lnTo>
                    <a:pt x="1593733" y="76046"/>
                  </a:lnTo>
                  <a:lnTo>
                    <a:pt x="0" y="76046"/>
                  </a:lnTo>
                  <a:close/>
                </a:path>
              </a:pathLst>
            </a:custGeom>
            <a:solidFill>
              <a:srgbClr val="FFFFFF"/>
            </a:solidFill>
          </p:spPr>
        </p:sp>
        <p:sp>
          <p:nvSpPr>
            <p:cNvPr name="TextBox 96" id="96"/>
            <p:cNvSpPr txBox="true"/>
            <p:nvPr/>
          </p:nvSpPr>
          <p:spPr>
            <a:xfrm>
              <a:off x="0" y="-19050"/>
              <a:ext cx="1593733" cy="95096"/>
            </a:xfrm>
            <a:prstGeom prst="rect">
              <a:avLst/>
            </a:prstGeom>
          </p:spPr>
          <p:txBody>
            <a:bodyPr anchor="ctr" rtlCol="false" tIns="50800" lIns="50800" bIns="50800" rIns="50800"/>
            <a:lstStyle/>
            <a:p>
              <a:pPr algn="ctr">
                <a:lnSpc>
                  <a:spcPts val="1260"/>
                </a:lnSpc>
                <a:spcBef>
                  <a:spcPct val="0"/>
                </a:spcBef>
              </a:pPr>
            </a:p>
          </p:txBody>
        </p:sp>
      </p:grpSp>
      <p:grpSp>
        <p:nvGrpSpPr>
          <p:cNvPr name="Group 97" id="97"/>
          <p:cNvGrpSpPr/>
          <p:nvPr/>
        </p:nvGrpSpPr>
        <p:grpSpPr>
          <a:xfrm rot="0">
            <a:off x="14264741" y="9435363"/>
            <a:ext cx="397739" cy="271853"/>
            <a:chOff x="0" y="0"/>
            <a:chExt cx="149877" cy="102441"/>
          </a:xfrm>
        </p:grpSpPr>
        <p:sp>
          <p:nvSpPr>
            <p:cNvPr name="Freeform 98" id="98"/>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99" id="99"/>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2036</a:t>
              </a:r>
            </a:p>
          </p:txBody>
        </p:sp>
      </p:grpSp>
      <p:grpSp>
        <p:nvGrpSpPr>
          <p:cNvPr name="Group 100" id="100"/>
          <p:cNvGrpSpPr/>
          <p:nvPr/>
        </p:nvGrpSpPr>
        <p:grpSpPr>
          <a:xfrm rot="0">
            <a:off x="13614024" y="9435363"/>
            <a:ext cx="397739" cy="271853"/>
            <a:chOff x="0" y="0"/>
            <a:chExt cx="149877" cy="102441"/>
          </a:xfrm>
        </p:grpSpPr>
        <p:sp>
          <p:nvSpPr>
            <p:cNvPr name="Freeform 101" id="101"/>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102" id="102"/>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2035</a:t>
              </a:r>
            </a:p>
          </p:txBody>
        </p:sp>
      </p:grpSp>
      <p:grpSp>
        <p:nvGrpSpPr>
          <p:cNvPr name="Group 103" id="103"/>
          <p:cNvGrpSpPr/>
          <p:nvPr/>
        </p:nvGrpSpPr>
        <p:grpSpPr>
          <a:xfrm rot="0">
            <a:off x="12969964" y="9435363"/>
            <a:ext cx="397739" cy="271853"/>
            <a:chOff x="0" y="0"/>
            <a:chExt cx="149877" cy="102441"/>
          </a:xfrm>
        </p:grpSpPr>
        <p:sp>
          <p:nvSpPr>
            <p:cNvPr name="Freeform 104" id="104"/>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105" id="105"/>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2033</a:t>
              </a:r>
            </a:p>
          </p:txBody>
        </p:sp>
      </p:grpSp>
      <p:grpSp>
        <p:nvGrpSpPr>
          <p:cNvPr name="Group 106" id="106"/>
          <p:cNvGrpSpPr/>
          <p:nvPr/>
        </p:nvGrpSpPr>
        <p:grpSpPr>
          <a:xfrm rot="0">
            <a:off x="11048710" y="9435363"/>
            <a:ext cx="397739" cy="271853"/>
            <a:chOff x="0" y="0"/>
            <a:chExt cx="149877" cy="102441"/>
          </a:xfrm>
        </p:grpSpPr>
        <p:sp>
          <p:nvSpPr>
            <p:cNvPr name="Freeform 107" id="107"/>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108" id="108"/>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2027</a:t>
              </a:r>
            </a:p>
          </p:txBody>
        </p:sp>
      </p:grpSp>
      <p:grpSp>
        <p:nvGrpSpPr>
          <p:cNvPr name="Group 109" id="109"/>
          <p:cNvGrpSpPr/>
          <p:nvPr/>
        </p:nvGrpSpPr>
        <p:grpSpPr>
          <a:xfrm rot="0">
            <a:off x="11689603" y="9435363"/>
            <a:ext cx="397739" cy="271853"/>
            <a:chOff x="0" y="0"/>
            <a:chExt cx="149877" cy="102441"/>
          </a:xfrm>
        </p:grpSpPr>
        <p:sp>
          <p:nvSpPr>
            <p:cNvPr name="Freeform 110" id="110"/>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111" id="111"/>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2029</a:t>
              </a:r>
            </a:p>
          </p:txBody>
        </p:sp>
      </p:grpSp>
      <p:grpSp>
        <p:nvGrpSpPr>
          <p:cNvPr name="Group 112" id="112"/>
          <p:cNvGrpSpPr/>
          <p:nvPr/>
        </p:nvGrpSpPr>
        <p:grpSpPr>
          <a:xfrm rot="0">
            <a:off x="12341256" y="9435363"/>
            <a:ext cx="397739" cy="271853"/>
            <a:chOff x="0" y="0"/>
            <a:chExt cx="149877" cy="102441"/>
          </a:xfrm>
        </p:grpSpPr>
        <p:sp>
          <p:nvSpPr>
            <p:cNvPr name="Freeform 113" id="113"/>
            <p:cNvSpPr/>
            <p:nvPr/>
          </p:nvSpPr>
          <p:spPr>
            <a:xfrm flipH="false" flipV="false" rot="0">
              <a:off x="0" y="0"/>
              <a:ext cx="149877" cy="102441"/>
            </a:xfrm>
            <a:custGeom>
              <a:avLst/>
              <a:gdLst/>
              <a:ahLst/>
              <a:cxnLst/>
              <a:rect r="r" b="b" t="t" l="l"/>
              <a:pathLst>
                <a:path h="102441" w="149877">
                  <a:moveTo>
                    <a:pt x="0" y="0"/>
                  </a:moveTo>
                  <a:lnTo>
                    <a:pt x="149877" y="0"/>
                  </a:lnTo>
                  <a:lnTo>
                    <a:pt x="149877" y="102441"/>
                  </a:lnTo>
                  <a:lnTo>
                    <a:pt x="0" y="102441"/>
                  </a:lnTo>
                  <a:close/>
                </a:path>
              </a:pathLst>
            </a:custGeom>
            <a:solidFill>
              <a:srgbClr val="FFFFFF"/>
            </a:solidFill>
          </p:spPr>
        </p:sp>
        <p:sp>
          <p:nvSpPr>
            <p:cNvPr name="TextBox 114" id="114"/>
            <p:cNvSpPr txBox="true"/>
            <p:nvPr/>
          </p:nvSpPr>
          <p:spPr>
            <a:xfrm>
              <a:off x="0" y="-19050"/>
              <a:ext cx="149877" cy="121491"/>
            </a:xfrm>
            <a:prstGeom prst="rect">
              <a:avLst/>
            </a:prstGeom>
          </p:spPr>
          <p:txBody>
            <a:bodyPr anchor="ctr" rtlCol="false" tIns="50800" lIns="50800" bIns="50800" rIns="50800"/>
            <a:lstStyle/>
            <a:p>
              <a:pPr algn="ctr">
                <a:lnSpc>
                  <a:spcPts val="1260"/>
                </a:lnSpc>
                <a:spcBef>
                  <a:spcPct val="0"/>
                </a:spcBef>
              </a:pPr>
              <a:r>
                <a:rPr lang="en-US" sz="900">
                  <a:solidFill>
                    <a:srgbClr val="000000"/>
                  </a:solidFill>
                  <a:latin typeface="Open Sans"/>
                  <a:ea typeface="Open Sans"/>
                  <a:cs typeface="Open Sans"/>
                  <a:sym typeface="Open Sans"/>
                </a:rPr>
                <a:t>2031</a:t>
              </a:r>
            </a:p>
          </p:txBody>
        </p:sp>
      </p:grpSp>
      <p:sp>
        <p:nvSpPr>
          <p:cNvPr name="AutoShape 115" id="115"/>
          <p:cNvSpPr/>
          <p:nvPr/>
        </p:nvSpPr>
        <p:spPr>
          <a:xfrm>
            <a:off x="10833439" y="9459330"/>
            <a:ext cx="4155304" cy="0"/>
          </a:xfrm>
          <a:prstGeom prst="line">
            <a:avLst/>
          </a:prstGeom>
          <a:ln cap="flat" w="19050">
            <a:solidFill>
              <a:srgbClr val="000000"/>
            </a:solidFill>
            <a:prstDash val="solid"/>
            <a:headEnd type="none" len="sm" w="sm"/>
            <a:tailEnd type="none" len="sm" w="sm"/>
          </a:ln>
        </p:spPr>
      </p:sp>
      <p:sp>
        <p:nvSpPr>
          <p:cNvPr name="AutoShape 116" id="116"/>
          <p:cNvSpPr/>
          <p:nvPr/>
        </p:nvSpPr>
        <p:spPr>
          <a:xfrm flipH="true" flipV="true">
            <a:off x="12540126" y="9459330"/>
            <a:ext cx="0" cy="39944"/>
          </a:xfrm>
          <a:prstGeom prst="line">
            <a:avLst/>
          </a:prstGeom>
          <a:ln cap="flat" w="19050">
            <a:solidFill>
              <a:srgbClr val="000000"/>
            </a:solidFill>
            <a:prstDash val="solid"/>
            <a:headEnd type="none" len="sm" w="sm"/>
            <a:tailEnd type="none" len="sm" w="sm"/>
          </a:ln>
        </p:spPr>
      </p:sp>
      <p:sp>
        <p:nvSpPr>
          <p:cNvPr name="AutoShape 117" id="117"/>
          <p:cNvSpPr/>
          <p:nvPr/>
        </p:nvSpPr>
        <p:spPr>
          <a:xfrm flipH="true" flipV="true">
            <a:off x="11888473" y="9459330"/>
            <a:ext cx="0" cy="39944"/>
          </a:xfrm>
          <a:prstGeom prst="line">
            <a:avLst/>
          </a:prstGeom>
          <a:ln cap="flat" w="19050">
            <a:solidFill>
              <a:srgbClr val="000000"/>
            </a:solidFill>
            <a:prstDash val="solid"/>
            <a:headEnd type="none" len="sm" w="sm"/>
            <a:tailEnd type="none" len="sm" w="sm"/>
          </a:ln>
        </p:spPr>
      </p:sp>
      <p:sp>
        <p:nvSpPr>
          <p:cNvPr name="AutoShape 118" id="118"/>
          <p:cNvSpPr/>
          <p:nvPr/>
        </p:nvSpPr>
        <p:spPr>
          <a:xfrm flipH="true" flipV="true">
            <a:off x="11247579" y="9459330"/>
            <a:ext cx="0" cy="39944"/>
          </a:xfrm>
          <a:prstGeom prst="line">
            <a:avLst/>
          </a:prstGeom>
          <a:ln cap="flat" w="19050">
            <a:solidFill>
              <a:srgbClr val="000000"/>
            </a:solidFill>
            <a:prstDash val="solid"/>
            <a:headEnd type="none" len="sm" w="sm"/>
            <a:tailEnd type="none" len="sm" w="sm"/>
          </a:ln>
        </p:spPr>
      </p:sp>
      <p:sp>
        <p:nvSpPr>
          <p:cNvPr name="AutoShape 119" id="119"/>
          <p:cNvSpPr/>
          <p:nvPr/>
        </p:nvSpPr>
        <p:spPr>
          <a:xfrm flipH="true" flipV="true">
            <a:off x="13185037" y="9452672"/>
            <a:ext cx="0" cy="39944"/>
          </a:xfrm>
          <a:prstGeom prst="line">
            <a:avLst/>
          </a:prstGeom>
          <a:ln cap="flat" w="19050">
            <a:solidFill>
              <a:srgbClr val="000000"/>
            </a:solidFill>
            <a:prstDash val="solid"/>
            <a:headEnd type="none" len="sm" w="sm"/>
            <a:tailEnd type="none" len="sm" w="sm"/>
          </a:ln>
        </p:spPr>
      </p:sp>
      <p:sp>
        <p:nvSpPr>
          <p:cNvPr name="AutoShape 120" id="120"/>
          <p:cNvSpPr/>
          <p:nvPr/>
        </p:nvSpPr>
        <p:spPr>
          <a:xfrm flipH="true" flipV="true">
            <a:off x="13827058" y="9452672"/>
            <a:ext cx="0" cy="39944"/>
          </a:xfrm>
          <a:prstGeom prst="line">
            <a:avLst/>
          </a:prstGeom>
          <a:ln cap="flat" w="19050">
            <a:solidFill>
              <a:srgbClr val="000000"/>
            </a:solidFill>
            <a:prstDash val="solid"/>
            <a:headEnd type="none" len="sm" w="sm"/>
            <a:tailEnd type="none" len="sm" w="sm"/>
          </a:ln>
        </p:spPr>
      </p:sp>
      <p:sp>
        <p:nvSpPr>
          <p:cNvPr name="AutoShape 121" id="121"/>
          <p:cNvSpPr/>
          <p:nvPr/>
        </p:nvSpPr>
        <p:spPr>
          <a:xfrm flipH="true" flipV="true">
            <a:off x="14471118" y="9452672"/>
            <a:ext cx="0" cy="39944"/>
          </a:xfrm>
          <a:prstGeom prst="line">
            <a:avLst/>
          </a:prstGeom>
          <a:ln cap="flat" w="19050">
            <a:solidFill>
              <a:srgbClr val="000000"/>
            </a:solidFill>
            <a:prstDash val="solid"/>
            <a:headEnd type="none" len="sm" w="sm"/>
            <a:tailEnd type="none" len="sm" w="sm"/>
          </a:ln>
        </p:spPr>
      </p:sp>
      <p:grpSp>
        <p:nvGrpSpPr>
          <p:cNvPr name="Group 122" id="122"/>
          <p:cNvGrpSpPr/>
          <p:nvPr/>
        </p:nvGrpSpPr>
        <p:grpSpPr>
          <a:xfrm rot="0">
            <a:off x="15593617" y="1735938"/>
            <a:ext cx="1612343" cy="2389849"/>
            <a:chOff x="0" y="0"/>
            <a:chExt cx="424650" cy="629425"/>
          </a:xfrm>
        </p:grpSpPr>
        <p:sp>
          <p:nvSpPr>
            <p:cNvPr name="Freeform 123" id="123"/>
            <p:cNvSpPr/>
            <p:nvPr/>
          </p:nvSpPr>
          <p:spPr>
            <a:xfrm flipH="false" flipV="false" rot="0">
              <a:off x="0" y="0"/>
              <a:ext cx="424650" cy="629425"/>
            </a:xfrm>
            <a:custGeom>
              <a:avLst/>
              <a:gdLst/>
              <a:ahLst/>
              <a:cxnLst/>
              <a:rect r="r" b="b" t="t" l="l"/>
              <a:pathLst>
                <a:path h="629425" w="424650">
                  <a:moveTo>
                    <a:pt x="0" y="0"/>
                  </a:moveTo>
                  <a:lnTo>
                    <a:pt x="424650" y="0"/>
                  </a:lnTo>
                  <a:lnTo>
                    <a:pt x="424650" y="629425"/>
                  </a:lnTo>
                  <a:lnTo>
                    <a:pt x="0" y="629425"/>
                  </a:lnTo>
                  <a:close/>
                </a:path>
              </a:pathLst>
            </a:custGeom>
            <a:solidFill>
              <a:srgbClr val="FBF6F1"/>
            </a:solidFill>
          </p:spPr>
        </p:sp>
        <p:sp>
          <p:nvSpPr>
            <p:cNvPr name="TextBox 124" id="124"/>
            <p:cNvSpPr txBox="true"/>
            <p:nvPr/>
          </p:nvSpPr>
          <p:spPr>
            <a:xfrm>
              <a:off x="0" y="-19050"/>
              <a:ext cx="424650" cy="648475"/>
            </a:xfrm>
            <a:prstGeom prst="rect">
              <a:avLst/>
            </a:prstGeom>
          </p:spPr>
          <p:txBody>
            <a:bodyPr anchor="ctr" rtlCol="false" tIns="50800" lIns="50800" bIns="50800" rIns="50800"/>
            <a:lstStyle/>
            <a:p>
              <a:pPr algn="l">
                <a:lnSpc>
                  <a:spcPts val="1260"/>
                </a:lnSpc>
              </a:pPr>
              <a:r>
                <a:rPr lang="en-US" sz="900">
                  <a:solidFill>
                    <a:srgbClr val="000000"/>
                  </a:solidFill>
                  <a:latin typeface="Open Sans"/>
                  <a:ea typeface="Open Sans"/>
                  <a:cs typeface="Open Sans"/>
                  <a:sym typeface="Open Sans"/>
                </a:rPr>
                <a:t>     2026                    400.0</a:t>
              </a:r>
            </a:p>
            <a:p>
              <a:pPr algn="l">
                <a:lnSpc>
                  <a:spcPts val="1260"/>
                </a:lnSpc>
              </a:pPr>
              <a:r>
                <a:rPr lang="en-US" sz="900">
                  <a:solidFill>
                    <a:srgbClr val="000000"/>
                  </a:solidFill>
                  <a:latin typeface="Open Sans"/>
                  <a:ea typeface="Open Sans"/>
                  <a:cs typeface="Open Sans"/>
                  <a:sym typeface="Open Sans"/>
                </a:rPr>
                <a:t>     2027                    377.0</a:t>
              </a:r>
            </a:p>
            <a:p>
              <a:pPr algn="l">
                <a:lnSpc>
                  <a:spcPts val="1260"/>
                </a:lnSpc>
              </a:pPr>
              <a:r>
                <a:rPr lang="en-US" sz="900">
                  <a:solidFill>
                    <a:srgbClr val="000000"/>
                  </a:solidFill>
                  <a:latin typeface="Open Sans"/>
                  <a:ea typeface="Open Sans"/>
                  <a:cs typeface="Open Sans"/>
                  <a:sym typeface="Open Sans"/>
                </a:rPr>
                <a:t>     2028                    352.0</a:t>
              </a:r>
            </a:p>
            <a:p>
              <a:pPr algn="l">
                <a:lnSpc>
                  <a:spcPts val="1260"/>
                </a:lnSpc>
              </a:pPr>
              <a:r>
                <a:rPr lang="en-US" sz="900">
                  <a:solidFill>
                    <a:srgbClr val="000000"/>
                  </a:solidFill>
                  <a:latin typeface="Open Sans"/>
                  <a:ea typeface="Open Sans"/>
                  <a:cs typeface="Open Sans"/>
                  <a:sym typeface="Open Sans"/>
                </a:rPr>
                <a:t>     2029                    325.0</a:t>
              </a:r>
            </a:p>
            <a:p>
              <a:pPr algn="l">
                <a:lnSpc>
                  <a:spcPts val="1260"/>
                </a:lnSpc>
              </a:pPr>
              <a:r>
                <a:rPr lang="en-US" sz="900">
                  <a:solidFill>
                    <a:srgbClr val="000000"/>
                  </a:solidFill>
                  <a:latin typeface="Open Sans"/>
                  <a:ea typeface="Open Sans"/>
                  <a:cs typeface="Open Sans"/>
                  <a:sym typeface="Open Sans"/>
                </a:rPr>
                <a:t>     2030                    296.0</a:t>
              </a:r>
            </a:p>
            <a:p>
              <a:pPr algn="l">
                <a:lnSpc>
                  <a:spcPts val="1260"/>
                </a:lnSpc>
              </a:pPr>
              <a:r>
                <a:rPr lang="en-US" sz="900">
                  <a:solidFill>
                    <a:srgbClr val="000000"/>
                  </a:solidFill>
                  <a:latin typeface="Open Sans"/>
                  <a:ea typeface="Open Sans"/>
                  <a:cs typeface="Open Sans"/>
                  <a:sym typeface="Open Sans"/>
                </a:rPr>
                <a:t>     2031                    265.0</a:t>
              </a:r>
            </a:p>
            <a:p>
              <a:pPr algn="l">
                <a:lnSpc>
                  <a:spcPts val="1260"/>
                </a:lnSpc>
              </a:pPr>
              <a:r>
                <a:rPr lang="en-US" sz="900">
                  <a:solidFill>
                    <a:srgbClr val="000000"/>
                  </a:solidFill>
                  <a:latin typeface="Open Sans"/>
                  <a:ea typeface="Open Sans"/>
                  <a:cs typeface="Open Sans"/>
                  <a:sym typeface="Open Sans"/>
                </a:rPr>
                <a:t>     2032                    233.0</a:t>
              </a:r>
            </a:p>
            <a:p>
              <a:pPr algn="l">
                <a:lnSpc>
                  <a:spcPts val="1260"/>
                </a:lnSpc>
              </a:pPr>
              <a:r>
                <a:rPr lang="en-US" sz="900">
                  <a:solidFill>
                    <a:srgbClr val="000000"/>
                  </a:solidFill>
                  <a:latin typeface="Open Sans"/>
                  <a:ea typeface="Open Sans"/>
                  <a:cs typeface="Open Sans"/>
                  <a:sym typeface="Open Sans"/>
                </a:rPr>
                <a:t>     2033                    200.0</a:t>
              </a:r>
            </a:p>
            <a:p>
              <a:pPr algn="l">
                <a:lnSpc>
                  <a:spcPts val="1260"/>
                </a:lnSpc>
              </a:pPr>
              <a:r>
                <a:rPr lang="en-US" sz="900">
                  <a:solidFill>
                    <a:srgbClr val="000000"/>
                  </a:solidFill>
                  <a:latin typeface="Open Sans"/>
                  <a:ea typeface="Open Sans"/>
                  <a:cs typeface="Open Sans"/>
                  <a:sym typeface="Open Sans"/>
                </a:rPr>
                <a:t>     2034                    160.0</a:t>
              </a:r>
            </a:p>
            <a:p>
              <a:pPr algn="l">
                <a:lnSpc>
                  <a:spcPts val="1260"/>
                </a:lnSpc>
              </a:pPr>
              <a:r>
                <a:rPr lang="en-US" sz="900">
                  <a:solidFill>
                    <a:srgbClr val="000000"/>
                  </a:solidFill>
                  <a:latin typeface="Open Sans"/>
                  <a:ea typeface="Open Sans"/>
                  <a:cs typeface="Open Sans"/>
                  <a:sym typeface="Open Sans"/>
                </a:rPr>
                <a:t>     2035                    131.0</a:t>
              </a:r>
            </a:p>
            <a:p>
              <a:pPr algn="l">
                <a:lnSpc>
                  <a:spcPts val="1260"/>
                </a:lnSpc>
              </a:pPr>
              <a:r>
                <a:rPr lang="en-US" sz="900">
                  <a:solidFill>
                    <a:srgbClr val="000000"/>
                  </a:solidFill>
                  <a:latin typeface="Open Sans"/>
                  <a:ea typeface="Open Sans"/>
                  <a:cs typeface="Open Sans"/>
                  <a:sym typeface="Open Sans"/>
                </a:rPr>
                <a:t>     2036                     96.0</a:t>
              </a:r>
            </a:p>
            <a:p>
              <a:pPr algn="l">
                <a:lnSpc>
                  <a:spcPts val="1260"/>
                </a:lnSpc>
              </a:pPr>
              <a:r>
                <a:rPr lang="en-US" sz="900">
                  <a:solidFill>
                    <a:srgbClr val="000000"/>
                  </a:solidFill>
                  <a:latin typeface="Open Sans"/>
                  <a:ea typeface="Open Sans"/>
                  <a:cs typeface="Open Sans"/>
                  <a:sym typeface="Open Sans"/>
                </a:rPr>
                <a:t>    </a:t>
              </a:r>
            </a:p>
            <a:p>
              <a:pPr algn="l">
                <a:lnSpc>
                  <a:spcPts val="1260"/>
                </a:lnSpc>
              </a:pPr>
            </a:p>
            <a:p>
              <a:pPr algn="l">
                <a:lnSpc>
                  <a:spcPts val="1260"/>
                </a:lnSpc>
              </a:pPr>
            </a:p>
            <a:p>
              <a:pPr algn="l">
                <a:lnSpc>
                  <a:spcPts val="1260"/>
                </a:lnSpc>
                <a:spcBef>
                  <a:spcPct val="0"/>
                </a:spcBef>
              </a:pPr>
            </a:p>
          </p:txBody>
        </p:sp>
      </p:grpSp>
      <p:grpSp>
        <p:nvGrpSpPr>
          <p:cNvPr name="Group 125" id="125"/>
          <p:cNvGrpSpPr/>
          <p:nvPr/>
        </p:nvGrpSpPr>
        <p:grpSpPr>
          <a:xfrm rot="0">
            <a:off x="6460683" y="6411251"/>
            <a:ext cx="1612343" cy="2694649"/>
            <a:chOff x="0" y="0"/>
            <a:chExt cx="424650" cy="709702"/>
          </a:xfrm>
        </p:grpSpPr>
        <p:sp>
          <p:nvSpPr>
            <p:cNvPr name="Freeform 126" id="126"/>
            <p:cNvSpPr/>
            <p:nvPr/>
          </p:nvSpPr>
          <p:spPr>
            <a:xfrm flipH="false" flipV="false" rot="0">
              <a:off x="0" y="0"/>
              <a:ext cx="424650" cy="709702"/>
            </a:xfrm>
            <a:custGeom>
              <a:avLst/>
              <a:gdLst/>
              <a:ahLst/>
              <a:cxnLst/>
              <a:rect r="r" b="b" t="t" l="l"/>
              <a:pathLst>
                <a:path h="709702" w="424650">
                  <a:moveTo>
                    <a:pt x="0" y="0"/>
                  </a:moveTo>
                  <a:lnTo>
                    <a:pt x="424650" y="0"/>
                  </a:lnTo>
                  <a:lnTo>
                    <a:pt x="424650" y="709702"/>
                  </a:lnTo>
                  <a:lnTo>
                    <a:pt x="0" y="709702"/>
                  </a:lnTo>
                  <a:close/>
                </a:path>
              </a:pathLst>
            </a:custGeom>
            <a:solidFill>
              <a:srgbClr val="FBF6F1"/>
            </a:solidFill>
          </p:spPr>
        </p:sp>
        <p:sp>
          <p:nvSpPr>
            <p:cNvPr name="TextBox 127" id="127"/>
            <p:cNvSpPr txBox="true"/>
            <p:nvPr/>
          </p:nvSpPr>
          <p:spPr>
            <a:xfrm>
              <a:off x="0" y="-19050"/>
              <a:ext cx="424650" cy="728752"/>
            </a:xfrm>
            <a:prstGeom prst="rect">
              <a:avLst/>
            </a:prstGeom>
          </p:spPr>
          <p:txBody>
            <a:bodyPr anchor="ctr" rtlCol="false" tIns="50800" lIns="50800" bIns="50800" rIns="50800"/>
            <a:lstStyle/>
            <a:p>
              <a:pPr algn="l">
                <a:lnSpc>
                  <a:spcPts val="1260"/>
                </a:lnSpc>
              </a:pPr>
              <a:r>
                <a:rPr lang="en-US" sz="900">
                  <a:solidFill>
                    <a:srgbClr val="000000"/>
                  </a:solidFill>
                  <a:latin typeface="Open Sans"/>
                  <a:ea typeface="Open Sans"/>
                  <a:cs typeface="Open Sans"/>
                  <a:sym typeface="Open Sans"/>
                </a:rPr>
                <a:t>     2026                    1000</a:t>
              </a:r>
            </a:p>
            <a:p>
              <a:pPr algn="l">
                <a:lnSpc>
                  <a:spcPts val="1260"/>
                </a:lnSpc>
              </a:pPr>
              <a:r>
                <a:rPr lang="en-US" sz="900">
                  <a:solidFill>
                    <a:srgbClr val="000000"/>
                  </a:solidFill>
                  <a:latin typeface="Open Sans"/>
                  <a:ea typeface="Open Sans"/>
                  <a:cs typeface="Open Sans"/>
                  <a:sym typeface="Open Sans"/>
                </a:rPr>
                <a:t>     2027                     977</a:t>
              </a:r>
            </a:p>
            <a:p>
              <a:pPr algn="l">
                <a:lnSpc>
                  <a:spcPts val="1260"/>
                </a:lnSpc>
              </a:pPr>
              <a:r>
                <a:rPr lang="en-US" sz="900">
                  <a:solidFill>
                    <a:srgbClr val="000000"/>
                  </a:solidFill>
                  <a:latin typeface="Open Sans"/>
                  <a:ea typeface="Open Sans"/>
                  <a:cs typeface="Open Sans"/>
                  <a:sym typeface="Open Sans"/>
                </a:rPr>
                <a:t>     2028                     952</a:t>
              </a:r>
            </a:p>
            <a:p>
              <a:pPr algn="l">
                <a:lnSpc>
                  <a:spcPts val="1260"/>
                </a:lnSpc>
              </a:pPr>
              <a:r>
                <a:rPr lang="en-US" sz="900">
                  <a:solidFill>
                    <a:srgbClr val="000000"/>
                  </a:solidFill>
                  <a:latin typeface="Open Sans"/>
                  <a:ea typeface="Open Sans"/>
                  <a:cs typeface="Open Sans"/>
                  <a:sym typeface="Open Sans"/>
                </a:rPr>
                <a:t>     2029                     925</a:t>
              </a:r>
            </a:p>
            <a:p>
              <a:pPr algn="l">
                <a:lnSpc>
                  <a:spcPts val="1260"/>
                </a:lnSpc>
              </a:pPr>
              <a:r>
                <a:rPr lang="en-US" sz="900">
                  <a:solidFill>
                    <a:srgbClr val="000000"/>
                  </a:solidFill>
                  <a:latin typeface="Open Sans"/>
                  <a:ea typeface="Open Sans"/>
                  <a:cs typeface="Open Sans"/>
                  <a:sym typeface="Open Sans"/>
                </a:rPr>
                <a:t>     2030                     896</a:t>
              </a:r>
            </a:p>
            <a:p>
              <a:pPr algn="l">
                <a:lnSpc>
                  <a:spcPts val="1260"/>
                </a:lnSpc>
              </a:pPr>
              <a:r>
                <a:rPr lang="en-US" sz="900">
                  <a:solidFill>
                    <a:srgbClr val="000000"/>
                  </a:solidFill>
                  <a:latin typeface="Open Sans"/>
                  <a:ea typeface="Open Sans"/>
                  <a:cs typeface="Open Sans"/>
                  <a:sym typeface="Open Sans"/>
                </a:rPr>
                <a:t>     2031                     865</a:t>
              </a:r>
            </a:p>
            <a:p>
              <a:pPr algn="l">
                <a:lnSpc>
                  <a:spcPts val="1260"/>
                </a:lnSpc>
              </a:pPr>
              <a:r>
                <a:rPr lang="en-US" sz="900">
                  <a:solidFill>
                    <a:srgbClr val="000000"/>
                  </a:solidFill>
                  <a:latin typeface="Open Sans"/>
                  <a:ea typeface="Open Sans"/>
                  <a:cs typeface="Open Sans"/>
                  <a:sym typeface="Open Sans"/>
                </a:rPr>
                <a:t>     2032                     833</a:t>
              </a:r>
            </a:p>
            <a:p>
              <a:pPr algn="l">
                <a:lnSpc>
                  <a:spcPts val="1260"/>
                </a:lnSpc>
              </a:pPr>
              <a:r>
                <a:rPr lang="en-US" sz="900">
                  <a:solidFill>
                    <a:srgbClr val="000000"/>
                  </a:solidFill>
                  <a:latin typeface="Open Sans"/>
                  <a:ea typeface="Open Sans"/>
                  <a:cs typeface="Open Sans"/>
                  <a:sym typeface="Open Sans"/>
                </a:rPr>
                <a:t>     2033                     800</a:t>
              </a:r>
            </a:p>
            <a:p>
              <a:pPr algn="l">
                <a:lnSpc>
                  <a:spcPts val="1260"/>
                </a:lnSpc>
              </a:pPr>
              <a:r>
                <a:rPr lang="en-US" sz="900">
                  <a:solidFill>
                    <a:srgbClr val="000000"/>
                  </a:solidFill>
                  <a:latin typeface="Open Sans"/>
                  <a:ea typeface="Open Sans"/>
                  <a:cs typeface="Open Sans"/>
                  <a:sym typeface="Open Sans"/>
                </a:rPr>
                <a:t>     2034                     766</a:t>
              </a:r>
            </a:p>
            <a:p>
              <a:pPr algn="l">
                <a:lnSpc>
                  <a:spcPts val="1260"/>
                </a:lnSpc>
              </a:pPr>
              <a:r>
                <a:rPr lang="en-US" sz="900">
                  <a:solidFill>
                    <a:srgbClr val="000000"/>
                  </a:solidFill>
                  <a:latin typeface="Open Sans"/>
                  <a:ea typeface="Open Sans"/>
                  <a:cs typeface="Open Sans"/>
                  <a:sym typeface="Open Sans"/>
                </a:rPr>
                <a:t>     2035                     731</a:t>
              </a:r>
            </a:p>
            <a:p>
              <a:pPr algn="l">
                <a:lnSpc>
                  <a:spcPts val="1260"/>
                </a:lnSpc>
              </a:pPr>
              <a:r>
                <a:rPr lang="en-US" sz="900">
                  <a:solidFill>
                    <a:srgbClr val="000000"/>
                  </a:solidFill>
                  <a:latin typeface="Open Sans"/>
                  <a:ea typeface="Open Sans"/>
                  <a:cs typeface="Open Sans"/>
                  <a:sym typeface="Open Sans"/>
                </a:rPr>
                <a:t>     2036                     696</a:t>
              </a:r>
            </a:p>
            <a:p>
              <a:pPr algn="l">
                <a:lnSpc>
                  <a:spcPts val="1260"/>
                </a:lnSpc>
              </a:pPr>
              <a:r>
                <a:rPr lang="en-US" sz="900">
                  <a:solidFill>
                    <a:srgbClr val="000000"/>
                  </a:solidFill>
                  <a:latin typeface="Open Sans"/>
                  <a:ea typeface="Open Sans"/>
                  <a:cs typeface="Open Sans"/>
                  <a:sym typeface="Open Sans"/>
                </a:rPr>
                <a:t>     </a:t>
              </a:r>
            </a:p>
            <a:p>
              <a:pPr algn="l">
                <a:lnSpc>
                  <a:spcPts val="1260"/>
                </a:lnSpc>
              </a:pPr>
            </a:p>
            <a:p>
              <a:pPr algn="l">
                <a:lnSpc>
                  <a:spcPts val="1260"/>
                </a:lnSpc>
              </a:pPr>
            </a:p>
            <a:p>
              <a:pPr algn="l">
                <a:lnSpc>
                  <a:spcPts val="1260"/>
                </a:lnSpc>
              </a:pPr>
            </a:p>
            <a:p>
              <a:pPr algn="l">
                <a:lnSpc>
                  <a:spcPts val="1260"/>
                </a:lnSpc>
                <a:spcBef>
                  <a:spcPct val="0"/>
                </a:spcBef>
              </a:pPr>
            </a:p>
            <a:p>
              <a:pPr algn="l">
                <a:lnSpc>
                  <a:spcPts val="1260"/>
                </a:lnSpc>
                <a:spcBef>
                  <a:spcPct val="0"/>
                </a:spcBef>
              </a:pPr>
            </a:p>
          </p:txBody>
        </p:sp>
      </p:grpSp>
      <p:grpSp>
        <p:nvGrpSpPr>
          <p:cNvPr name="Group 128" id="128"/>
          <p:cNvGrpSpPr/>
          <p:nvPr/>
        </p:nvGrpSpPr>
        <p:grpSpPr>
          <a:xfrm rot="0">
            <a:off x="15593617" y="6411251"/>
            <a:ext cx="1612343" cy="2846380"/>
            <a:chOff x="0" y="0"/>
            <a:chExt cx="424650" cy="749664"/>
          </a:xfrm>
        </p:grpSpPr>
        <p:sp>
          <p:nvSpPr>
            <p:cNvPr name="Freeform 129" id="129"/>
            <p:cNvSpPr/>
            <p:nvPr/>
          </p:nvSpPr>
          <p:spPr>
            <a:xfrm flipH="false" flipV="false" rot="0">
              <a:off x="0" y="0"/>
              <a:ext cx="424650" cy="749664"/>
            </a:xfrm>
            <a:custGeom>
              <a:avLst/>
              <a:gdLst/>
              <a:ahLst/>
              <a:cxnLst/>
              <a:rect r="r" b="b" t="t" l="l"/>
              <a:pathLst>
                <a:path h="749664" w="424650">
                  <a:moveTo>
                    <a:pt x="0" y="0"/>
                  </a:moveTo>
                  <a:lnTo>
                    <a:pt x="424650" y="0"/>
                  </a:lnTo>
                  <a:lnTo>
                    <a:pt x="424650" y="749664"/>
                  </a:lnTo>
                  <a:lnTo>
                    <a:pt x="0" y="749664"/>
                  </a:lnTo>
                  <a:close/>
                </a:path>
              </a:pathLst>
            </a:custGeom>
            <a:solidFill>
              <a:srgbClr val="FBF6F1"/>
            </a:solidFill>
          </p:spPr>
        </p:sp>
        <p:sp>
          <p:nvSpPr>
            <p:cNvPr name="TextBox 130" id="130"/>
            <p:cNvSpPr txBox="true"/>
            <p:nvPr/>
          </p:nvSpPr>
          <p:spPr>
            <a:xfrm>
              <a:off x="0" y="-19050"/>
              <a:ext cx="424650" cy="768714"/>
            </a:xfrm>
            <a:prstGeom prst="rect">
              <a:avLst/>
            </a:prstGeom>
          </p:spPr>
          <p:txBody>
            <a:bodyPr anchor="ctr" rtlCol="false" tIns="50800" lIns="50800" bIns="50800" rIns="50800"/>
            <a:lstStyle/>
            <a:p>
              <a:pPr algn="l">
                <a:lnSpc>
                  <a:spcPts val="1260"/>
                </a:lnSpc>
              </a:pPr>
              <a:r>
                <a:rPr lang="en-US" sz="900">
                  <a:solidFill>
                    <a:srgbClr val="000000"/>
                  </a:solidFill>
                  <a:latin typeface="Open Sans"/>
                  <a:ea typeface="Open Sans"/>
                  <a:cs typeface="Open Sans"/>
                  <a:sym typeface="Open Sans"/>
                </a:rPr>
                <a:t>     2026                     0.67</a:t>
              </a:r>
            </a:p>
            <a:p>
              <a:pPr algn="l">
                <a:lnSpc>
                  <a:spcPts val="1260"/>
                </a:lnSpc>
              </a:pPr>
              <a:r>
                <a:rPr lang="en-US" sz="900">
                  <a:solidFill>
                    <a:srgbClr val="000000"/>
                  </a:solidFill>
                  <a:latin typeface="Open Sans"/>
                  <a:ea typeface="Open Sans"/>
                  <a:cs typeface="Open Sans"/>
                  <a:sym typeface="Open Sans"/>
                </a:rPr>
                <a:t>     2027                     0.68</a:t>
              </a:r>
            </a:p>
            <a:p>
              <a:pPr algn="l">
                <a:lnSpc>
                  <a:spcPts val="1260"/>
                </a:lnSpc>
              </a:pPr>
              <a:r>
                <a:rPr lang="en-US" sz="900">
                  <a:solidFill>
                    <a:srgbClr val="000000"/>
                  </a:solidFill>
                  <a:latin typeface="Open Sans"/>
                  <a:ea typeface="Open Sans"/>
                  <a:cs typeface="Open Sans"/>
                  <a:sym typeface="Open Sans"/>
                </a:rPr>
                <a:t>     2028                      0.7</a:t>
              </a:r>
            </a:p>
            <a:p>
              <a:pPr algn="l">
                <a:lnSpc>
                  <a:spcPts val="1260"/>
                </a:lnSpc>
              </a:pPr>
              <a:r>
                <a:rPr lang="en-US" sz="900">
                  <a:solidFill>
                    <a:srgbClr val="000000"/>
                  </a:solidFill>
                  <a:latin typeface="Open Sans"/>
                  <a:ea typeface="Open Sans"/>
                  <a:cs typeface="Open Sans"/>
                  <a:sym typeface="Open Sans"/>
                </a:rPr>
                <a:t>     2029                     0.72</a:t>
              </a:r>
            </a:p>
            <a:p>
              <a:pPr algn="l">
                <a:lnSpc>
                  <a:spcPts val="1260"/>
                </a:lnSpc>
              </a:pPr>
              <a:r>
                <a:rPr lang="en-US" sz="900">
                  <a:solidFill>
                    <a:srgbClr val="000000"/>
                  </a:solidFill>
                  <a:latin typeface="Open Sans"/>
                  <a:ea typeface="Open Sans"/>
                  <a:cs typeface="Open Sans"/>
                  <a:sym typeface="Open Sans"/>
                </a:rPr>
                <a:t>     2030                     0.74</a:t>
              </a:r>
            </a:p>
            <a:p>
              <a:pPr algn="l">
                <a:lnSpc>
                  <a:spcPts val="1260"/>
                </a:lnSpc>
              </a:pPr>
              <a:r>
                <a:rPr lang="en-US" sz="900">
                  <a:solidFill>
                    <a:srgbClr val="000000"/>
                  </a:solidFill>
                  <a:latin typeface="Open Sans"/>
                  <a:ea typeface="Open Sans"/>
                  <a:cs typeface="Open Sans"/>
                  <a:sym typeface="Open Sans"/>
                </a:rPr>
                <a:t>     2031                     0.76</a:t>
              </a:r>
            </a:p>
            <a:p>
              <a:pPr algn="l">
                <a:lnSpc>
                  <a:spcPts val="1260"/>
                </a:lnSpc>
              </a:pPr>
              <a:r>
                <a:rPr lang="en-US" sz="900">
                  <a:solidFill>
                    <a:srgbClr val="000000"/>
                  </a:solidFill>
                  <a:latin typeface="Open Sans"/>
                  <a:ea typeface="Open Sans"/>
                  <a:cs typeface="Open Sans"/>
                  <a:sym typeface="Open Sans"/>
                </a:rPr>
                <a:t>     2032                     0.77</a:t>
              </a:r>
            </a:p>
            <a:p>
              <a:pPr algn="l">
                <a:lnSpc>
                  <a:spcPts val="1260"/>
                </a:lnSpc>
              </a:pPr>
              <a:r>
                <a:rPr lang="en-US" sz="900">
                  <a:solidFill>
                    <a:srgbClr val="000000"/>
                  </a:solidFill>
                  <a:latin typeface="Open Sans"/>
                  <a:ea typeface="Open Sans"/>
                  <a:cs typeface="Open Sans"/>
                  <a:sym typeface="Open Sans"/>
                </a:rPr>
                <a:t>     2033                     0.79</a:t>
              </a:r>
            </a:p>
            <a:p>
              <a:pPr algn="l">
                <a:lnSpc>
                  <a:spcPts val="1260"/>
                </a:lnSpc>
              </a:pPr>
              <a:r>
                <a:rPr lang="en-US" sz="900">
                  <a:solidFill>
                    <a:srgbClr val="000000"/>
                  </a:solidFill>
                  <a:latin typeface="Open Sans"/>
                  <a:ea typeface="Open Sans"/>
                  <a:cs typeface="Open Sans"/>
                  <a:sym typeface="Open Sans"/>
                </a:rPr>
                <a:t>     2034                     0.81</a:t>
              </a:r>
            </a:p>
            <a:p>
              <a:pPr algn="l">
                <a:lnSpc>
                  <a:spcPts val="1260"/>
                </a:lnSpc>
              </a:pPr>
              <a:r>
                <a:rPr lang="en-US" sz="900">
                  <a:solidFill>
                    <a:srgbClr val="000000"/>
                  </a:solidFill>
                  <a:latin typeface="Open Sans"/>
                  <a:ea typeface="Open Sans"/>
                  <a:cs typeface="Open Sans"/>
                  <a:sym typeface="Open Sans"/>
                </a:rPr>
                <a:t>     2035                     0.83</a:t>
              </a:r>
            </a:p>
            <a:p>
              <a:pPr algn="l">
                <a:lnSpc>
                  <a:spcPts val="1260"/>
                </a:lnSpc>
              </a:pPr>
              <a:r>
                <a:rPr lang="en-US" sz="900">
                  <a:solidFill>
                    <a:srgbClr val="000000"/>
                  </a:solidFill>
                  <a:latin typeface="Open Sans"/>
                  <a:ea typeface="Open Sans"/>
                  <a:cs typeface="Open Sans"/>
                  <a:sym typeface="Open Sans"/>
                </a:rPr>
                <a:t>     2036                     0.85</a:t>
              </a:r>
            </a:p>
            <a:p>
              <a:pPr algn="l">
                <a:lnSpc>
                  <a:spcPts val="1260"/>
                </a:lnSpc>
              </a:pPr>
            </a:p>
            <a:p>
              <a:pPr algn="l">
                <a:lnSpc>
                  <a:spcPts val="1260"/>
                </a:lnSpc>
              </a:pPr>
              <a:r>
                <a:rPr lang="en-US" sz="900">
                  <a:solidFill>
                    <a:srgbClr val="000000"/>
                  </a:solidFill>
                  <a:latin typeface="Open Sans"/>
                  <a:ea typeface="Open Sans"/>
                  <a:cs typeface="Open Sans"/>
                  <a:sym typeface="Open Sans"/>
                </a:rPr>
                <a:t>     </a:t>
              </a:r>
            </a:p>
            <a:p>
              <a:pPr algn="l">
                <a:lnSpc>
                  <a:spcPts val="1260"/>
                </a:lnSpc>
              </a:pPr>
            </a:p>
            <a:p>
              <a:pPr algn="l">
                <a:lnSpc>
                  <a:spcPts val="1260"/>
                </a:lnSpc>
              </a:pPr>
            </a:p>
            <a:p>
              <a:pPr algn="l">
                <a:lnSpc>
                  <a:spcPts val="1260"/>
                </a:lnSpc>
              </a:pPr>
            </a:p>
            <a:p>
              <a:pPr algn="l">
                <a:lnSpc>
                  <a:spcPts val="1260"/>
                </a:lnSpc>
                <a:spcBef>
                  <a:spcPct val="0"/>
                </a:spcBef>
              </a:pPr>
            </a:p>
            <a:p>
              <a:pPr algn="l">
                <a:lnSpc>
                  <a:spcPts val="1260"/>
                </a:lnSpc>
                <a:spcBef>
                  <a:spcPct val="0"/>
                </a:spcBef>
              </a:pPr>
            </a:p>
          </p:txBody>
        </p:sp>
      </p:grpSp>
    </p:spTree>
  </p:cSld>
  <p:clrMapOvr>
    <a:masterClrMapping/>
  </p:clrMapOvr>
</p:sld>
</file>

<file path=ppt/slides/slide26.xml><?xml version="1.0" encoding="utf-8"?>
<p:sld xmlns:p="http://schemas.openxmlformats.org/presentationml/2006/main" xmlns:a="http://schemas.openxmlformats.org/drawingml/2006/main">
  <p:cSld>
    <p:bg>
      <p:bgPr>
        <a:solidFill>
          <a:srgbClr val="B9D6ED"/>
        </a:solidFill>
      </p:bgPr>
    </p:bg>
    <p:spTree>
      <p:nvGrpSpPr>
        <p:cNvPr id="1" name=""/>
        <p:cNvGrpSpPr/>
        <p:nvPr/>
      </p:nvGrpSpPr>
      <p:grpSpPr>
        <a:xfrm>
          <a:off x="0" y="0"/>
          <a:ext cx="0" cy="0"/>
          <a:chOff x="0" y="0"/>
          <a:chExt cx="0" cy="0"/>
        </a:xfrm>
      </p:grpSpPr>
      <p:sp>
        <p:nvSpPr>
          <p:cNvPr name="TextBox 2" id="2"/>
          <p:cNvSpPr txBox="true"/>
          <p:nvPr/>
        </p:nvSpPr>
        <p:spPr>
          <a:xfrm rot="0">
            <a:off x="839289" y="870261"/>
            <a:ext cx="16609422" cy="4297304"/>
          </a:xfrm>
          <a:prstGeom prst="rect">
            <a:avLst/>
          </a:prstGeom>
        </p:spPr>
        <p:txBody>
          <a:bodyPr anchor="t" rtlCol="false" tIns="0" lIns="0" bIns="0" rIns="0">
            <a:spAutoFit/>
          </a:bodyPr>
          <a:lstStyle/>
          <a:p>
            <a:pPr algn="just" marL="626410" indent="-313205" lvl="1">
              <a:lnSpc>
                <a:spcPts val="3394"/>
              </a:lnSpc>
              <a:buAutoNum type="arabicPeriod" startAt="1"/>
            </a:pPr>
            <a:r>
              <a:rPr lang="en-US" b="true" sz="2901" spc="145" strike="noStrike" u="none">
                <a:solidFill>
                  <a:srgbClr val="2E4D99"/>
                </a:solidFill>
                <a:latin typeface="Raleway Medium"/>
                <a:ea typeface="Raleway Medium"/>
                <a:cs typeface="Raleway Medium"/>
                <a:sym typeface="Raleway Medium"/>
              </a:rPr>
              <a:t>La implementación de un modelo dinámico </a:t>
            </a:r>
            <a:r>
              <a:rPr lang="en-US" b="true" sz="2901" spc="145" strike="noStrike" u="none">
                <a:solidFill>
                  <a:srgbClr val="2E4D99"/>
                </a:solidFill>
                <a:latin typeface="Raleway Medium"/>
                <a:ea typeface="Raleway Medium"/>
                <a:cs typeface="Raleway Medium"/>
                <a:sym typeface="Raleway Medium"/>
              </a:rPr>
              <a:t>b</a:t>
            </a:r>
            <a:r>
              <a:rPr lang="en-US" b="true" sz="2901" spc="145" strike="noStrike" u="none">
                <a:solidFill>
                  <a:srgbClr val="2E4D99"/>
                </a:solidFill>
                <a:latin typeface="Raleway Medium"/>
                <a:ea typeface="Raleway Medium"/>
                <a:cs typeface="Raleway Medium"/>
                <a:sym typeface="Raleway Medium"/>
              </a:rPr>
              <a:t>a</a:t>
            </a:r>
            <a:r>
              <a:rPr lang="en-US" b="true" sz="2901" spc="145" strike="noStrike" u="none">
                <a:solidFill>
                  <a:srgbClr val="2E4D99"/>
                </a:solidFill>
                <a:latin typeface="Raleway Medium"/>
                <a:ea typeface="Raleway Medium"/>
                <a:cs typeface="Raleway Medium"/>
                <a:sym typeface="Raleway Medium"/>
              </a:rPr>
              <a:t>s</a:t>
            </a:r>
            <a:r>
              <a:rPr lang="en-US" b="true" sz="2901" spc="145" strike="noStrike" u="none">
                <a:solidFill>
                  <a:srgbClr val="2E4D99"/>
                </a:solidFill>
                <a:latin typeface="Raleway Medium"/>
                <a:ea typeface="Raleway Medium"/>
                <a:cs typeface="Raleway Medium"/>
                <a:sym typeface="Raleway Medium"/>
              </a:rPr>
              <a:t>a</a:t>
            </a:r>
            <a:r>
              <a:rPr lang="en-US" b="true" sz="2901" spc="145" strike="noStrike" u="none">
                <a:solidFill>
                  <a:srgbClr val="2E4D99"/>
                </a:solidFill>
                <a:latin typeface="Raleway Medium"/>
                <a:ea typeface="Raleway Medium"/>
                <a:cs typeface="Raleway Medium"/>
                <a:sym typeface="Raleway Medium"/>
              </a:rPr>
              <a:t>do</a:t>
            </a:r>
            <a:r>
              <a:rPr lang="en-US" b="true" sz="2901" spc="145" strike="noStrike" u="none">
                <a:solidFill>
                  <a:srgbClr val="2E4D99"/>
                </a:solidFill>
                <a:latin typeface="Raleway Medium"/>
                <a:ea typeface="Raleway Medium"/>
                <a:cs typeface="Raleway Medium"/>
                <a:sym typeface="Raleway Medium"/>
              </a:rPr>
              <a:t> en </a:t>
            </a:r>
            <a:r>
              <a:rPr lang="en-US" b="true" sz="2901" spc="145" strike="noStrike" u="none">
                <a:solidFill>
                  <a:srgbClr val="2E4D99"/>
                </a:solidFill>
                <a:latin typeface="Raleway Medium"/>
                <a:ea typeface="Raleway Medium"/>
                <a:cs typeface="Raleway Medium"/>
                <a:sym typeface="Raleway Medium"/>
              </a:rPr>
              <a:t>V</a:t>
            </a:r>
            <a:r>
              <a:rPr lang="en-US" b="true" sz="2901" spc="145" strike="noStrike" u="none">
                <a:solidFill>
                  <a:srgbClr val="2E4D99"/>
                </a:solidFill>
                <a:latin typeface="Raleway Medium"/>
                <a:ea typeface="Raleway Medium"/>
                <a:cs typeface="Raleway Medium"/>
                <a:sym typeface="Raleway Medium"/>
              </a:rPr>
              <a:t>ens</a:t>
            </a:r>
            <a:r>
              <a:rPr lang="en-US" b="true" sz="2901" spc="145" strike="noStrike" u="none">
                <a:solidFill>
                  <a:srgbClr val="2E4D99"/>
                </a:solidFill>
                <a:latin typeface="Raleway Medium"/>
                <a:ea typeface="Raleway Medium"/>
                <a:cs typeface="Raleway Medium"/>
                <a:sym typeface="Raleway Medium"/>
              </a:rPr>
              <a:t>im</a:t>
            </a:r>
            <a:r>
              <a:rPr lang="en-US" b="true" sz="2901" spc="145" strike="noStrike" u="none">
                <a:solidFill>
                  <a:srgbClr val="2E4D99"/>
                </a:solidFill>
                <a:latin typeface="Raleway Medium"/>
                <a:ea typeface="Raleway Medium"/>
                <a:cs typeface="Raleway Medium"/>
                <a:sym typeface="Raleway Medium"/>
              </a:rPr>
              <a:t> </a:t>
            </a:r>
            <a:r>
              <a:rPr lang="en-US" b="true" sz="2901" spc="145" strike="noStrike" u="none">
                <a:solidFill>
                  <a:srgbClr val="2E4D99"/>
                </a:solidFill>
                <a:latin typeface="Raleway Medium"/>
                <a:ea typeface="Raleway Medium"/>
                <a:cs typeface="Raleway Medium"/>
                <a:sym typeface="Raleway Medium"/>
              </a:rPr>
              <a:t>y</a:t>
            </a:r>
            <a:r>
              <a:rPr lang="en-US" b="true" sz="2901" spc="145" strike="noStrike" u="none">
                <a:solidFill>
                  <a:srgbClr val="2E4D99"/>
                </a:solidFill>
                <a:latin typeface="Raleway Medium"/>
                <a:ea typeface="Raleway Medium"/>
                <a:cs typeface="Raleway Medium"/>
                <a:sym typeface="Raleway Medium"/>
              </a:rPr>
              <a:t> </a:t>
            </a:r>
            <a:r>
              <a:rPr lang="en-US" b="true" sz="2901" spc="145" strike="noStrike" u="none">
                <a:solidFill>
                  <a:srgbClr val="2E4D99"/>
                </a:solidFill>
                <a:latin typeface="Raleway Medium"/>
                <a:ea typeface="Raleway Medium"/>
                <a:cs typeface="Raleway Medium"/>
                <a:sym typeface="Raleway Medium"/>
              </a:rPr>
              <a:t>PySD</a:t>
            </a:r>
            <a:r>
              <a:rPr lang="en-US" b="true" sz="2901" spc="145" strike="noStrike" u="none">
                <a:solidFill>
                  <a:srgbClr val="2E4D99"/>
                </a:solidFill>
                <a:latin typeface="Raleway Medium"/>
                <a:ea typeface="Raleway Medium"/>
                <a:cs typeface="Raleway Medium"/>
                <a:sym typeface="Raleway Medium"/>
              </a:rPr>
              <a:t> permite </a:t>
            </a:r>
            <a:r>
              <a:rPr lang="en-US" b="true" sz="2901" spc="145" strike="noStrike" u="none">
                <a:solidFill>
                  <a:srgbClr val="2E4D99"/>
                </a:solidFill>
                <a:latin typeface="Raleway Medium"/>
                <a:ea typeface="Raleway Medium"/>
                <a:cs typeface="Raleway Medium"/>
                <a:sym typeface="Raleway Medium"/>
              </a:rPr>
              <a:t>sim</a:t>
            </a:r>
            <a:r>
              <a:rPr lang="en-US" b="true" sz="2901" spc="145" strike="noStrike" u="none">
                <a:solidFill>
                  <a:srgbClr val="2E4D99"/>
                </a:solidFill>
                <a:latin typeface="Raleway Medium"/>
                <a:ea typeface="Raleway Medium"/>
                <a:cs typeface="Raleway Medium"/>
                <a:sym typeface="Raleway Medium"/>
              </a:rPr>
              <a:t>u</a:t>
            </a:r>
            <a:r>
              <a:rPr lang="en-US" b="true" sz="2901" spc="145" strike="noStrike" u="none">
                <a:solidFill>
                  <a:srgbClr val="2E4D99"/>
                </a:solidFill>
                <a:latin typeface="Raleway Medium"/>
                <a:ea typeface="Raleway Medium"/>
                <a:cs typeface="Raleway Medium"/>
                <a:sym typeface="Raleway Medium"/>
              </a:rPr>
              <a:t>l</a:t>
            </a:r>
            <a:r>
              <a:rPr lang="en-US" b="true" sz="2901" spc="145" strike="noStrike" u="none">
                <a:solidFill>
                  <a:srgbClr val="2E4D99"/>
                </a:solidFill>
                <a:latin typeface="Raleway Medium"/>
                <a:ea typeface="Raleway Medium"/>
                <a:cs typeface="Raleway Medium"/>
                <a:sym typeface="Raleway Medium"/>
              </a:rPr>
              <a:t>a</a:t>
            </a:r>
            <a:r>
              <a:rPr lang="en-US" b="true" sz="2901" spc="145" strike="noStrike" u="none">
                <a:solidFill>
                  <a:srgbClr val="2E4D99"/>
                </a:solidFill>
                <a:latin typeface="Raleway Medium"/>
                <a:ea typeface="Raleway Medium"/>
                <a:cs typeface="Raleway Medium"/>
                <a:sym typeface="Raleway Medium"/>
              </a:rPr>
              <a:t>r</a:t>
            </a:r>
            <a:r>
              <a:rPr lang="en-US" b="true" sz="2901" spc="145" strike="noStrike" u="none">
                <a:solidFill>
                  <a:srgbClr val="2E4D99"/>
                </a:solidFill>
                <a:latin typeface="Raleway Medium"/>
                <a:ea typeface="Raleway Medium"/>
                <a:cs typeface="Raleway Medium"/>
                <a:sym typeface="Raleway Medium"/>
              </a:rPr>
              <a:t> </a:t>
            </a:r>
            <a:r>
              <a:rPr lang="en-US" b="true" sz="2901" spc="145" strike="noStrike" u="none">
                <a:solidFill>
                  <a:srgbClr val="2E4D99"/>
                </a:solidFill>
                <a:latin typeface="Raleway Medium"/>
                <a:ea typeface="Raleway Medium"/>
                <a:cs typeface="Raleway Medium"/>
                <a:sym typeface="Raleway Medium"/>
              </a:rPr>
              <a:t>y</a:t>
            </a:r>
            <a:r>
              <a:rPr lang="en-US" b="true" sz="2901" spc="145" strike="noStrike" u="none">
                <a:solidFill>
                  <a:srgbClr val="2E4D99"/>
                </a:solidFill>
                <a:latin typeface="Raleway Medium"/>
                <a:ea typeface="Raleway Medium"/>
                <a:cs typeface="Raleway Medium"/>
                <a:sym typeface="Raleway Medium"/>
              </a:rPr>
              <a:t> visualiza</a:t>
            </a:r>
            <a:r>
              <a:rPr lang="en-US" b="true" sz="2901" spc="145" strike="noStrike" u="none">
                <a:solidFill>
                  <a:srgbClr val="2E4D99"/>
                </a:solidFill>
                <a:latin typeface="Raleway Medium"/>
                <a:ea typeface="Raleway Medium"/>
                <a:cs typeface="Raleway Medium"/>
                <a:sym typeface="Raleway Medium"/>
              </a:rPr>
              <a:t>r el </a:t>
            </a:r>
            <a:r>
              <a:rPr lang="en-US" b="true" sz="2901" spc="145" strike="noStrike" u="none">
                <a:solidFill>
                  <a:srgbClr val="2E4D99"/>
                </a:solidFill>
                <a:latin typeface="Raleway Medium"/>
                <a:ea typeface="Raleway Medium"/>
                <a:cs typeface="Raleway Medium"/>
                <a:sym typeface="Raleway Medium"/>
              </a:rPr>
              <a:t>c</a:t>
            </a:r>
            <a:r>
              <a:rPr lang="en-US" b="true" sz="2901" spc="145" strike="noStrike" u="none">
                <a:solidFill>
                  <a:srgbClr val="2E4D99"/>
                </a:solidFill>
                <a:latin typeface="Raleway Medium"/>
                <a:ea typeface="Raleway Medium"/>
                <a:cs typeface="Raleway Medium"/>
                <a:sym typeface="Raleway Medium"/>
              </a:rPr>
              <a:t>omportam</a:t>
            </a:r>
            <a:r>
              <a:rPr lang="en-US" b="true" sz="2901" spc="145" strike="noStrike" u="none">
                <a:solidFill>
                  <a:srgbClr val="2E4D99"/>
                </a:solidFill>
                <a:latin typeface="Raleway Medium"/>
                <a:ea typeface="Raleway Medium"/>
                <a:cs typeface="Raleway Medium"/>
                <a:sym typeface="Raleway Medium"/>
              </a:rPr>
              <a:t>i</a:t>
            </a:r>
            <a:r>
              <a:rPr lang="en-US" b="true" sz="2901" spc="145" strike="noStrike" u="none">
                <a:solidFill>
                  <a:srgbClr val="2E4D99"/>
                </a:solidFill>
                <a:latin typeface="Raleway Medium"/>
                <a:ea typeface="Raleway Medium"/>
                <a:cs typeface="Raleway Medium"/>
                <a:sym typeface="Raleway Medium"/>
              </a:rPr>
              <a:t>e</a:t>
            </a:r>
            <a:r>
              <a:rPr lang="en-US" b="true" sz="2901" spc="145" strike="noStrike" u="none">
                <a:solidFill>
                  <a:srgbClr val="2E4D99"/>
                </a:solidFill>
                <a:latin typeface="Raleway Medium"/>
                <a:ea typeface="Raleway Medium"/>
                <a:cs typeface="Raleway Medium"/>
                <a:sym typeface="Raleway Medium"/>
              </a:rPr>
              <a:t>n</a:t>
            </a:r>
            <a:r>
              <a:rPr lang="en-US" b="true" sz="2901" spc="145" strike="noStrike" u="none">
                <a:solidFill>
                  <a:srgbClr val="2E4D99"/>
                </a:solidFill>
                <a:latin typeface="Raleway Medium"/>
                <a:ea typeface="Raleway Medium"/>
                <a:cs typeface="Raleway Medium"/>
                <a:sym typeface="Raleway Medium"/>
              </a:rPr>
              <a:t>to</a:t>
            </a:r>
            <a:r>
              <a:rPr lang="en-US" b="true" sz="2901" spc="145" strike="noStrike" u="none">
                <a:solidFill>
                  <a:srgbClr val="2E4D99"/>
                </a:solidFill>
                <a:latin typeface="Raleway Medium"/>
                <a:ea typeface="Raleway Medium"/>
                <a:cs typeface="Raleway Medium"/>
                <a:sym typeface="Raleway Medium"/>
              </a:rPr>
              <a:t> del</a:t>
            </a:r>
            <a:r>
              <a:rPr lang="en-US" b="true" sz="2901" spc="145" strike="noStrike" u="none">
                <a:solidFill>
                  <a:srgbClr val="2E4D99"/>
                </a:solidFill>
                <a:latin typeface="Raleway Medium"/>
                <a:ea typeface="Raleway Medium"/>
                <a:cs typeface="Raleway Medium"/>
                <a:sym typeface="Raleway Medium"/>
              </a:rPr>
              <a:t> si</a:t>
            </a:r>
            <a:r>
              <a:rPr lang="en-US" b="true" sz="2901" spc="145" strike="noStrike" u="none">
                <a:solidFill>
                  <a:srgbClr val="2E4D99"/>
                </a:solidFill>
                <a:latin typeface="Raleway Medium"/>
                <a:ea typeface="Raleway Medium"/>
                <a:cs typeface="Raleway Medium"/>
                <a:sym typeface="Raleway Medium"/>
              </a:rPr>
              <a:t>s</a:t>
            </a:r>
            <a:r>
              <a:rPr lang="en-US" b="true" sz="2901" spc="145" strike="noStrike" u="none">
                <a:solidFill>
                  <a:srgbClr val="2E4D99"/>
                </a:solidFill>
                <a:latin typeface="Raleway Medium"/>
                <a:ea typeface="Raleway Medium"/>
                <a:cs typeface="Raleway Medium"/>
                <a:sym typeface="Raleway Medium"/>
              </a:rPr>
              <a:t>tema</a:t>
            </a:r>
            <a:r>
              <a:rPr lang="en-US" b="true" sz="2901" spc="145" strike="noStrike" u="none">
                <a:solidFill>
                  <a:srgbClr val="2E4D99"/>
                </a:solidFill>
                <a:latin typeface="Raleway Medium"/>
                <a:ea typeface="Raleway Medium"/>
                <a:cs typeface="Raleway Medium"/>
                <a:sym typeface="Raleway Medium"/>
              </a:rPr>
              <a:t> </a:t>
            </a:r>
            <a:r>
              <a:rPr lang="en-US" b="true" sz="2901" spc="145" strike="noStrike" u="none">
                <a:solidFill>
                  <a:srgbClr val="2E4D99"/>
                </a:solidFill>
                <a:latin typeface="Raleway Medium"/>
                <a:ea typeface="Raleway Medium"/>
                <a:cs typeface="Raleway Medium"/>
                <a:sym typeface="Raleway Medium"/>
              </a:rPr>
              <a:t>de tr</a:t>
            </a:r>
            <a:r>
              <a:rPr lang="en-US" b="true" sz="2901" spc="145" strike="noStrike" u="none">
                <a:solidFill>
                  <a:srgbClr val="2E4D99"/>
                </a:solidFill>
                <a:latin typeface="Raleway Medium"/>
                <a:ea typeface="Raleway Medium"/>
                <a:cs typeface="Raleway Medium"/>
                <a:sym typeface="Raleway Medium"/>
              </a:rPr>
              <a:t>a</a:t>
            </a:r>
            <a:r>
              <a:rPr lang="en-US" b="true" sz="2901" spc="145" strike="noStrike" u="none">
                <a:solidFill>
                  <a:srgbClr val="2E4D99"/>
                </a:solidFill>
                <a:latin typeface="Raleway Medium"/>
                <a:ea typeface="Raleway Medium"/>
                <a:cs typeface="Raleway Medium"/>
                <a:sym typeface="Raleway Medium"/>
              </a:rPr>
              <a:t>nsp</a:t>
            </a:r>
            <a:r>
              <a:rPr lang="en-US" b="true" sz="2901" spc="145" strike="noStrike" u="none">
                <a:solidFill>
                  <a:srgbClr val="2E4D99"/>
                </a:solidFill>
                <a:latin typeface="Raleway Medium"/>
                <a:ea typeface="Raleway Medium"/>
                <a:cs typeface="Raleway Medium"/>
                <a:sym typeface="Raleway Medium"/>
              </a:rPr>
              <a:t>or</a:t>
            </a:r>
            <a:r>
              <a:rPr lang="en-US" b="true" sz="2901" spc="145" strike="noStrike" u="none">
                <a:solidFill>
                  <a:srgbClr val="2E4D99"/>
                </a:solidFill>
                <a:latin typeface="Raleway Medium"/>
                <a:ea typeface="Raleway Medium"/>
                <a:cs typeface="Raleway Medium"/>
                <a:sym typeface="Raleway Medium"/>
              </a:rPr>
              <a:t>t</a:t>
            </a:r>
            <a:r>
              <a:rPr lang="en-US" b="true" sz="2901" spc="145" strike="noStrike" u="none">
                <a:solidFill>
                  <a:srgbClr val="2E4D99"/>
                </a:solidFill>
                <a:latin typeface="Raleway Medium"/>
                <a:ea typeface="Raleway Medium"/>
                <a:cs typeface="Raleway Medium"/>
                <a:sym typeface="Raleway Medium"/>
              </a:rPr>
              <a:t>e </a:t>
            </a:r>
            <a:r>
              <a:rPr lang="en-US" b="true" sz="2901" spc="145" strike="noStrike" u="none">
                <a:solidFill>
                  <a:srgbClr val="2E4D99"/>
                </a:solidFill>
                <a:latin typeface="Raleway Medium"/>
                <a:ea typeface="Raleway Medium"/>
                <a:cs typeface="Raleway Medium"/>
                <a:sym typeface="Raleway Medium"/>
              </a:rPr>
              <a:t>m</a:t>
            </a:r>
            <a:r>
              <a:rPr lang="en-US" b="true" sz="2901" spc="145" strike="noStrike" u="none">
                <a:solidFill>
                  <a:srgbClr val="2E4D99"/>
                </a:solidFill>
                <a:latin typeface="Raleway Medium"/>
                <a:ea typeface="Raleway Medium"/>
                <a:cs typeface="Raleway Medium"/>
                <a:sym typeface="Raleway Medium"/>
              </a:rPr>
              <a:t>u</a:t>
            </a:r>
            <a:r>
              <a:rPr lang="en-US" b="true" sz="2901" spc="145" strike="noStrike" u="none">
                <a:solidFill>
                  <a:srgbClr val="2E4D99"/>
                </a:solidFill>
                <a:latin typeface="Raleway Medium"/>
                <a:ea typeface="Raleway Medium"/>
                <a:cs typeface="Raleway Medium"/>
                <a:sym typeface="Raleway Medium"/>
              </a:rPr>
              <a:t>nicipal, d</a:t>
            </a:r>
            <a:r>
              <a:rPr lang="en-US" b="true" sz="2901" spc="145" strike="noStrike" u="none">
                <a:solidFill>
                  <a:srgbClr val="2E4D99"/>
                </a:solidFill>
                <a:latin typeface="Raleway Medium"/>
                <a:ea typeface="Raleway Medium"/>
                <a:cs typeface="Raleway Medium"/>
                <a:sym typeface="Raleway Medium"/>
              </a:rPr>
              <a:t>e</a:t>
            </a:r>
            <a:r>
              <a:rPr lang="en-US" b="true" sz="2901" spc="145" strike="noStrike" u="none">
                <a:solidFill>
                  <a:srgbClr val="2E4D99"/>
                </a:solidFill>
                <a:latin typeface="Raleway Medium"/>
                <a:ea typeface="Raleway Medium"/>
                <a:cs typeface="Raleway Medium"/>
                <a:sym typeface="Raleway Medium"/>
              </a:rPr>
              <a:t>st</a:t>
            </a:r>
            <a:r>
              <a:rPr lang="en-US" b="true" sz="2901" spc="145" strike="noStrike" u="none">
                <a:solidFill>
                  <a:srgbClr val="2E4D99"/>
                </a:solidFill>
                <a:latin typeface="Raleway Medium"/>
                <a:ea typeface="Raleway Medium"/>
                <a:cs typeface="Raleway Medium"/>
                <a:sym typeface="Raleway Medium"/>
              </a:rPr>
              <a:t>acan</a:t>
            </a:r>
            <a:r>
              <a:rPr lang="en-US" b="true" sz="2901" spc="145" strike="noStrike" u="none">
                <a:solidFill>
                  <a:srgbClr val="2E4D99"/>
                </a:solidFill>
                <a:latin typeface="Raleway Medium"/>
                <a:ea typeface="Raleway Medium"/>
                <a:cs typeface="Raleway Medium"/>
                <a:sym typeface="Raleway Medium"/>
              </a:rPr>
              <a:t>do</a:t>
            </a:r>
            <a:r>
              <a:rPr lang="en-US" b="true" sz="2901" spc="145" strike="noStrike" u="none">
                <a:solidFill>
                  <a:srgbClr val="2E4D99"/>
                </a:solidFill>
                <a:latin typeface="Raleway Medium"/>
                <a:ea typeface="Raleway Medium"/>
                <a:cs typeface="Raleway Medium"/>
                <a:sym typeface="Raleway Medium"/>
              </a:rPr>
              <a:t> la </a:t>
            </a:r>
            <a:r>
              <a:rPr lang="en-US" b="true" sz="2901" spc="145" strike="noStrike" u="none">
                <a:solidFill>
                  <a:srgbClr val="2E4D99"/>
                </a:solidFill>
                <a:latin typeface="Raleway Medium"/>
                <a:ea typeface="Raleway Medium"/>
                <a:cs typeface="Raleway Medium"/>
                <a:sym typeface="Raleway Medium"/>
              </a:rPr>
              <a:t>int</a:t>
            </a:r>
            <a:r>
              <a:rPr lang="en-US" b="true" sz="2901" spc="145" strike="noStrike" u="none">
                <a:solidFill>
                  <a:srgbClr val="2E4D99"/>
                </a:solidFill>
                <a:latin typeface="Raleway Medium"/>
                <a:ea typeface="Raleway Medium"/>
                <a:cs typeface="Raleway Medium"/>
                <a:sym typeface="Raleway Medium"/>
              </a:rPr>
              <a:t>e</a:t>
            </a:r>
            <a:r>
              <a:rPr lang="en-US" b="true" sz="2901" spc="145" strike="noStrike" u="none">
                <a:solidFill>
                  <a:srgbClr val="2E4D99"/>
                </a:solidFill>
                <a:latin typeface="Raleway Medium"/>
                <a:ea typeface="Raleway Medium"/>
                <a:cs typeface="Raleway Medium"/>
                <a:sym typeface="Raleway Medium"/>
              </a:rPr>
              <a:t>rdepend</a:t>
            </a:r>
            <a:r>
              <a:rPr lang="en-US" b="true" sz="2901" spc="145" strike="noStrike" u="none">
                <a:solidFill>
                  <a:srgbClr val="2E4D99"/>
                </a:solidFill>
                <a:latin typeface="Raleway Medium"/>
                <a:ea typeface="Raleway Medium"/>
                <a:cs typeface="Raleway Medium"/>
                <a:sym typeface="Raleway Medium"/>
              </a:rPr>
              <a:t>encia </a:t>
            </a:r>
            <a:r>
              <a:rPr lang="en-US" b="true" sz="2901" spc="145" strike="noStrike" u="none">
                <a:solidFill>
                  <a:srgbClr val="2E4D99"/>
                </a:solidFill>
                <a:latin typeface="Raleway Medium"/>
                <a:ea typeface="Raleway Medium"/>
                <a:cs typeface="Raleway Medium"/>
                <a:sym typeface="Raleway Medium"/>
              </a:rPr>
              <a:t>entr</a:t>
            </a:r>
            <a:r>
              <a:rPr lang="en-US" b="true" sz="2901" spc="145" strike="noStrike" u="none">
                <a:solidFill>
                  <a:srgbClr val="2E4D99"/>
                </a:solidFill>
                <a:latin typeface="Raleway Medium"/>
                <a:ea typeface="Raleway Medium"/>
                <a:cs typeface="Raleway Medium"/>
                <a:sym typeface="Raleway Medium"/>
              </a:rPr>
              <a:t>e </a:t>
            </a:r>
            <a:r>
              <a:rPr lang="en-US" b="true" sz="2901" spc="145" strike="noStrike" u="none">
                <a:solidFill>
                  <a:srgbClr val="2E4D99"/>
                </a:solidFill>
                <a:latin typeface="Raleway Medium"/>
                <a:ea typeface="Raleway Medium"/>
                <a:cs typeface="Raleway Medium"/>
                <a:sym typeface="Raleway Medium"/>
              </a:rPr>
              <a:t>var</a:t>
            </a:r>
            <a:r>
              <a:rPr lang="en-US" b="true" sz="2901" spc="145" strike="noStrike" u="none">
                <a:solidFill>
                  <a:srgbClr val="2E4D99"/>
                </a:solidFill>
                <a:latin typeface="Raleway Medium"/>
                <a:ea typeface="Raleway Medium"/>
                <a:cs typeface="Raleway Medium"/>
                <a:sym typeface="Raleway Medium"/>
              </a:rPr>
              <a:t>i</a:t>
            </a:r>
            <a:r>
              <a:rPr lang="en-US" b="true" sz="2901" spc="145" strike="noStrike" u="none">
                <a:solidFill>
                  <a:srgbClr val="2E4D99"/>
                </a:solidFill>
                <a:latin typeface="Raleway Medium"/>
                <a:ea typeface="Raleway Medium"/>
                <a:cs typeface="Raleway Medium"/>
                <a:sym typeface="Raleway Medium"/>
              </a:rPr>
              <a:t>able</a:t>
            </a:r>
            <a:r>
              <a:rPr lang="en-US" b="true" sz="2901" spc="145" strike="noStrike" u="none">
                <a:solidFill>
                  <a:srgbClr val="2E4D99"/>
                </a:solidFill>
                <a:latin typeface="Raleway Medium"/>
                <a:ea typeface="Raleway Medium"/>
                <a:cs typeface="Raleway Medium"/>
                <a:sym typeface="Raleway Medium"/>
              </a:rPr>
              <a:t>s como la </a:t>
            </a:r>
            <a:r>
              <a:rPr lang="en-US" b="true" sz="2901" spc="145" strike="noStrike" u="none">
                <a:solidFill>
                  <a:srgbClr val="2E4D99"/>
                </a:solidFill>
                <a:latin typeface="Raleway Medium"/>
                <a:ea typeface="Raleway Medium"/>
                <a:cs typeface="Raleway Medium"/>
                <a:sym typeface="Raleway Medium"/>
              </a:rPr>
              <a:t>i</a:t>
            </a:r>
            <a:r>
              <a:rPr lang="en-US" b="true" sz="2901" spc="145" strike="noStrike" u="none">
                <a:solidFill>
                  <a:srgbClr val="2E4D99"/>
                </a:solidFill>
                <a:latin typeface="Raleway Medium"/>
                <a:ea typeface="Raleway Medium"/>
                <a:cs typeface="Raleway Medium"/>
                <a:sym typeface="Raleway Medium"/>
              </a:rPr>
              <a:t>n</a:t>
            </a:r>
            <a:r>
              <a:rPr lang="en-US" b="true" sz="2901" spc="145" strike="noStrike" u="none">
                <a:solidFill>
                  <a:srgbClr val="2E4D99"/>
                </a:solidFill>
                <a:latin typeface="Raleway Medium"/>
                <a:ea typeface="Raleway Medium"/>
                <a:cs typeface="Raleway Medium"/>
                <a:sym typeface="Raleway Medium"/>
              </a:rPr>
              <a:t>fra</a:t>
            </a:r>
            <a:r>
              <a:rPr lang="en-US" b="true" sz="2901" spc="145" strike="noStrike" u="none">
                <a:solidFill>
                  <a:srgbClr val="2E4D99"/>
                </a:solidFill>
                <a:latin typeface="Raleway Medium"/>
                <a:ea typeface="Raleway Medium"/>
                <a:cs typeface="Raleway Medium"/>
                <a:sym typeface="Raleway Medium"/>
              </a:rPr>
              <a:t>est</a:t>
            </a:r>
            <a:r>
              <a:rPr lang="en-US" b="true" sz="2901" spc="145" strike="noStrike" u="none">
                <a:solidFill>
                  <a:srgbClr val="2E4D99"/>
                </a:solidFill>
                <a:latin typeface="Raleway Medium"/>
                <a:ea typeface="Raleway Medium"/>
                <a:cs typeface="Raleway Medium"/>
                <a:sym typeface="Raleway Medium"/>
              </a:rPr>
              <a:t>ructura v</a:t>
            </a:r>
            <a:r>
              <a:rPr lang="en-US" b="true" sz="2901" spc="145" strike="noStrike" u="none">
                <a:solidFill>
                  <a:srgbClr val="2E4D99"/>
                </a:solidFill>
                <a:latin typeface="Raleway Medium"/>
                <a:ea typeface="Raleway Medium"/>
                <a:cs typeface="Raleway Medium"/>
                <a:sym typeface="Raleway Medium"/>
              </a:rPr>
              <a:t>i</a:t>
            </a:r>
            <a:r>
              <a:rPr lang="en-US" b="true" sz="2901" spc="145" strike="noStrike" u="none">
                <a:solidFill>
                  <a:srgbClr val="2E4D99"/>
                </a:solidFill>
                <a:latin typeface="Raleway Medium"/>
                <a:ea typeface="Raleway Medium"/>
                <a:cs typeface="Raleway Medium"/>
                <a:sym typeface="Raleway Medium"/>
              </a:rPr>
              <a:t>al</a:t>
            </a:r>
            <a:r>
              <a:rPr lang="en-US" b="true" sz="2901" spc="145" strike="noStrike" u="none">
                <a:solidFill>
                  <a:srgbClr val="2E4D99"/>
                </a:solidFill>
                <a:latin typeface="Raleway Medium"/>
                <a:ea typeface="Raleway Medium"/>
                <a:cs typeface="Raleway Medium"/>
                <a:sym typeface="Raleway Medium"/>
              </a:rPr>
              <a:t>, </a:t>
            </a:r>
            <a:r>
              <a:rPr lang="en-US" b="true" sz="2901" spc="145" strike="noStrike" u="none">
                <a:solidFill>
                  <a:srgbClr val="2E4D99"/>
                </a:solidFill>
                <a:latin typeface="Raleway Medium"/>
                <a:ea typeface="Raleway Medium"/>
                <a:cs typeface="Raleway Medium"/>
                <a:sym typeface="Raleway Medium"/>
              </a:rPr>
              <a:t>los </a:t>
            </a:r>
            <a:r>
              <a:rPr lang="en-US" b="true" sz="2901" spc="145" strike="noStrike" u="none">
                <a:solidFill>
                  <a:srgbClr val="2E4D99"/>
                </a:solidFill>
                <a:latin typeface="Raleway Medium"/>
                <a:ea typeface="Raleway Medium"/>
                <a:cs typeface="Raleway Medium"/>
                <a:sym typeface="Raleway Medium"/>
              </a:rPr>
              <a:t>accidentes y </a:t>
            </a:r>
            <a:r>
              <a:rPr lang="en-US" b="true" sz="2901" spc="145" strike="noStrike" u="none">
                <a:solidFill>
                  <a:srgbClr val="2E4D99"/>
                </a:solidFill>
                <a:latin typeface="Raleway Medium"/>
                <a:ea typeface="Raleway Medium"/>
                <a:cs typeface="Raleway Medium"/>
                <a:sym typeface="Raleway Medium"/>
              </a:rPr>
              <a:t>la satis</a:t>
            </a:r>
            <a:r>
              <a:rPr lang="en-US" b="true" sz="2901" spc="145" strike="noStrike" u="none">
                <a:solidFill>
                  <a:srgbClr val="2E4D99"/>
                </a:solidFill>
                <a:latin typeface="Raleway Medium"/>
                <a:ea typeface="Raleway Medium"/>
                <a:cs typeface="Raleway Medium"/>
                <a:sym typeface="Raleway Medium"/>
              </a:rPr>
              <a:t>f</a:t>
            </a:r>
            <a:r>
              <a:rPr lang="en-US" b="true" sz="2901" spc="145" strike="noStrike" u="none">
                <a:solidFill>
                  <a:srgbClr val="2E4D99"/>
                </a:solidFill>
                <a:latin typeface="Raleway Medium"/>
                <a:ea typeface="Raleway Medium"/>
                <a:cs typeface="Raleway Medium"/>
                <a:sym typeface="Raleway Medium"/>
              </a:rPr>
              <a:t>acción de </a:t>
            </a:r>
            <a:r>
              <a:rPr lang="en-US" b="true" sz="2901" spc="145" strike="noStrike" u="none">
                <a:solidFill>
                  <a:srgbClr val="2E4D99"/>
                </a:solidFill>
                <a:latin typeface="Raleway Medium"/>
                <a:ea typeface="Raleway Medium"/>
                <a:cs typeface="Raleway Medium"/>
                <a:sym typeface="Raleway Medium"/>
              </a:rPr>
              <a:t>los </a:t>
            </a:r>
            <a:r>
              <a:rPr lang="en-US" b="true" sz="2901" spc="145" strike="noStrike" u="none">
                <a:solidFill>
                  <a:srgbClr val="2E4D99"/>
                </a:solidFill>
                <a:latin typeface="Raleway Medium"/>
                <a:ea typeface="Raleway Medium"/>
                <a:cs typeface="Raleway Medium"/>
                <a:sym typeface="Raleway Medium"/>
              </a:rPr>
              <a:t>usu</a:t>
            </a:r>
            <a:r>
              <a:rPr lang="en-US" b="true" sz="2901" spc="145" strike="noStrike" u="none">
                <a:solidFill>
                  <a:srgbClr val="2E4D99"/>
                </a:solidFill>
                <a:latin typeface="Raleway Medium"/>
                <a:ea typeface="Raleway Medium"/>
                <a:cs typeface="Raleway Medium"/>
                <a:sym typeface="Raleway Medium"/>
              </a:rPr>
              <a:t>a</a:t>
            </a:r>
            <a:r>
              <a:rPr lang="en-US" b="true" sz="2901" spc="145" strike="noStrike" u="none">
                <a:solidFill>
                  <a:srgbClr val="2E4D99"/>
                </a:solidFill>
                <a:latin typeface="Raleway Medium"/>
                <a:ea typeface="Raleway Medium"/>
                <a:cs typeface="Raleway Medium"/>
                <a:sym typeface="Raleway Medium"/>
              </a:rPr>
              <a:t>r</a:t>
            </a:r>
            <a:r>
              <a:rPr lang="en-US" b="true" sz="2901" spc="145" strike="noStrike" u="none">
                <a:solidFill>
                  <a:srgbClr val="2E4D99"/>
                </a:solidFill>
                <a:latin typeface="Raleway Medium"/>
                <a:ea typeface="Raleway Medium"/>
                <a:cs typeface="Raleway Medium"/>
                <a:sym typeface="Raleway Medium"/>
              </a:rPr>
              <a:t>i</a:t>
            </a:r>
            <a:r>
              <a:rPr lang="en-US" b="true" sz="2901" spc="145" strike="noStrike" u="none">
                <a:solidFill>
                  <a:srgbClr val="2E4D99"/>
                </a:solidFill>
                <a:latin typeface="Raleway Medium"/>
                <a:ea typeface="Raleway Medium"/>
                <a:cs typeface="Raleway Medium"/>
                <a:sym typeface="Raleway Medium"/>
              </a:rPr>
              <a:t>o</a:t>
            </a:r>
            <a:r>
              <a:rPr lang="en-US" b="true" sz="2901" spc="145" strike="noStrike" u="none">
                <a:solidFill>
                  <a:srgbClr val="2E4D99"/>
                </a:solidFill>
                <a:latin typeface="Raleway Medium"/>
                <a:ea typeface="Raleway Medium"/>
                <a:cs typeface="Raleway Medium"/>
                <a:sym typeface="Raleway Medium"/>
              </a:rPr>
              <a:t>s.</a:t>
            </a:r>
          </a:p>
          <a:p>
            <a:pPr algn="just" marL="626410" indent="-313205" lvl="1">
              <a:lnSpc>
                <a:spcPts val="3394"/>
              </a:lnSpc>
              <a:buAutoNum type="arabicPeriod" startAt="1"/>
            </a:pPr>
            <a:r>
              <a:rPr lang="en-US" b="true" sz="2901" spc="145" strike="noStrike" u="none">
                <a:solidFill>
                  <a:srgbClr val="2E4D99"/>
                </a:solidFill>
                <a:latin typeface="Raleway Medium"/>
                <a:ea typeface="Raleway Medium"/>
                <a:cs typeface="Raleway Medium"/>
                <a:sym typeface="Raleway Medium"/>
              </a:rPr>
              <a:t>La </a:t>
            </a:r>
            <a:r>
              <a:rPr lang="en-US" b="true" sz="2901" spc="145" strike="noStrike" u="none">
                <a:solidFill>
                  <a:srgbClr val="2E4D99"/>
                </a:solidFill>
                <a:latin typeface="Raleway Medium"/>
                <a:ea typeface="Raleway Medium"/>
                <a:cs typeface="Raleway Medium"/>
                <a:sym typeface="Raleway Medium"/>
              </a:rPr>
              <a:t>inv</a:t>
            </a:r>
            <a:r>
              <a:rPr lang="en-US" b="true" sz="2901" spc="145" strike="noStrike" u="none">
                <a:solidFill>
                  <a:srgbClr val="2E4D99"/>
                </a:solidFill>
                <a:latin typeface="Raleway Medium"/>
                <a:ea typeface="Raleway Medium"/>
                <a:cs typeface="Raleway Medium"/>
                <a:sym typeface="Raleway Medium"/>
              </a:rPr>
              <a:t>er</a:t>
            </a:r>
            <a:r>
              <a:rPr lang="en-US" b="true" sz="2901" spc="145" strike="noStrike" u="none">
                <a:solidFill>
                  <a:srgbClr val="2E4D99"/>
                </a:solidFill>
                <a:latin typeface="Raleway Medium"/>
                <a:ea typeface="Raleway Medium"/>
                <a:cs typeface="Raleway Medium"/>
                <a:sym typeface="Raleway Medium"/>
              </a:rPr>
              <a:t>sión</a:t>
            </a:r>
            <a:r>
              <a:rPr lang="en-US" b="true" sz="2901" spc="145" strike="noStrike" u="none">
                <a:solidFill>
                  <a:srgbClr val="2E4D99"/>
                </a:solidFill>
                <a:latin typeface="Raleway Medium"/>
                <a:ea typeface="Raleway Medium"/>
                <a:cs typeface="Raleway Medium"/>
                <a:sym typeface="Raleway Medium"/>
              </a:rPr>
              <a:t> e</a:t>
            </a:r>
            <a:r>
              <a:rPr lang="en-US" b="true" sz="2901" spc="145" strike="noStrike" u="none">
                <a:solidFill>
                  <a:srgbClr val="2E4D99"/>
                </a:solidFill>
                <a:latin typeface="Raleway Medium"/>
                <a:ea typeface="Raleway Medium"/>
                <a:cs typeface="Raleway Medium"/>
                <a:sym typeface="Raleway Medium"/>
              </a:rPr>
              <a:t>n</a:t>
            </a:r>
            <a:r>
              <a:rPr lang="en-US" b="true" sz="2901" spc="145" strike="noStrike" u="none">
                <a:solidFill>
                  <a:srgbClr val="2E4D99"/>
                </a:solidFill>
                <a:latin typeface="Raleway Medium"/>
                <a:ea typeface="Raleway Medium"/>
                <a:cs typeface="Raleway Medium"/>
                <a:sym typeface="Raleway Medium"/>
              </a:rPr>
              <a:t> infraestructura vial me</a:t>
            </a:r>
            <a:r>
              <a:rPr lang="en-US" b="true" sz="2901" spc="145" strike="noStrike" u="none">
                <a:solidFill>
                  <a:srgbClr val="2E4D99"/>
                </a:solidFill>
                <a:latin typeface="Raleway Medium"/>
                <a:ea typeface="Raleway Medium"/>
                <a:cs typeface="Raleway Medium"/>
                <a:sym typeface="Raleway Medium"/>
              </a:rPr>
              <a:t>j</a:t>
            </a:r>
            <a:r>
              <a:rPr lang="en-US" b="true" sz="2901" spc="145" strike="noStrike" u="none">
                <a:solidFill>
                  <a:srgbClr val="2E4D99"/>
                </a:solidFill>
                <a:latin typeface="Raleway Medium"/>
                <a:ea typeface="Raleway Medium"/>
                <a:cs typeface="Raleway Medium"/>
                <a:sym typeface="Raleway Medium"/>
              </a:rPr>
              <a:t>or</a:t>
            </a:r>
            <a:r>
              <a:rPr lang="en-US" b="true" sz="2901" spc="145" strike="noStrike" u="none">
                <a:solidFill>
                  <a:srgbClr val="2E4D99"/>
                </a:solidFill>
                <a:latin typeface="Raleway Medium"/>
                <a:ea typeface="Raleway Medium"/>
                <a:cs typeface="Raleway Medium"/>
                <a:sym typeface="Raleway Medium"/>
              </a:rPr>
              <a:t>a</a:t>
            </a:r>
            <a:r>
              <a:rPr lang="en-US" b="true" sz="2901" spc="145" strike="noStrike" u="none">
                <a:solidFill>
                  <a:srgbClr val="2E4D99"/>
                </a:solidFill>
                <a:latin typeface="Raleway Medium"/>
                <a:ea typeface="Raleway Medium"/>
                <a:cs typeface="Raleway Medium"/>
                <a:sym typeface="Raleway Medium"/>
              </a:rPr>
              <a:t> significativamente </a:t>
            </a:r>
            <a:r>
              <a:rPr lang="en-US" b="true" sz="2901" spc="145" strike="noStrike" u="none">
                <a:solidFill>
                  <a:srgbClr val="2E4D99"/>
                </a:solidFill>
                <a:latin typeface="Raleway Medium"/>
                <a:ea typeface="Raleway Medium"/>
                <a:cs typeface="Raleway Medium"/>
                <a:sym typeface="Raleway Medium"/>
              </a:rPr>
              <a:t>l</a:t>
            </a:r>
            <a:r>
              <a:rPr lang="en-US" b="true" sz="2901" spc="145" strike="noStrike" u="none">
                <a:solidFill>
                  <a:srgbClr val="2E4D99"/>
                </a:solidFill>
                <a:latin typeface="Raleway Medium"/>
                <a:ea typeface="Raleway Medium"/>
                <a:cs typeface="Raleway Medium"/>
                <a:sym typeface="Raleway Medium"/>
              </a:rPr>
              <a:t>a </a:t>
            </a:r>
            <a:r>
              <a:rPr lang="en-US" b="true" sz="2901" spc="145" strike="noStrike" u="none">
                <a:solidFill>
                  <a:srgbClr val="2E4D99"/>
                </a:solidFill>
                <a:latin typeface="Raleway Medium"/>
                <a:ea typeface="Raleway Medium"/>
                <a:cs typeface="Raleway Medium"/>
                <a:sym typeface="Raleway Medium"/>
              </a:rPr>
              <a:t>segurid</a:t>
            </a:r>
            <a:r>
              <a:rPr lang="en-US" b="true" sz="2901" spc="145" strike="noStrike" u="none">
                <a:solidFill>
                  <a:srgbClr val="2E4D99"/>
                </a:solidFill>
                <a:latin typeface="Raleway Medium"/>
                <a:ea typeface="Raleway Medium"/>
                <a:cs typeface="Raleway Medium"/>
                <a:sym typeface="Raleway Medium"/>
              </a:rPr>
              <a:t>a</a:t>
            </a:r>
            <a:r>
              <a:rPr lang="en-US" b="true" sz="2901" spc="145" strike="noStrike" u="none">
                <a:solidFill>
                  <a:srgbClr val="2E4D99"/>
                </a:solidFill>
                <a:latin typeface="Raleway Medium"/>
                <a:ea typeface="Raleway Medium"/>
                <a:cs typeface="Raleway Medium"/>
                <a:sym typeface="Raleway Medium"/>
              </a:rPr>
              <a:t>d y fluidez del tráfico,</a:t>
            </a:r>
            <a:r>
              <a:rPr lang="en-US" b="true" sz="2901" spc="145" strike="noStrike" u="none">
                <a:solidFill>
                  <a:srgbClr val="2E4D99"/>
                </a:solidFill>
                <a:latin typeface="Raleway Medium"/>
                <a:ea typeface="Raleway Medium"/>
                <a:cs typeface="Raleway Medium"/>
                <a:sym typeface="Raleway Medium"/>
              </a:rPr>
              <a:t> reduci</a:t>
            </a:r>
            <a:r>
              <a:rPr lang="en-US" b="true" sz="2901" spc="145" strike="noStrike" u="none">
                <a:solidFill>
                  <a:srgbClr val="2E4D99"/>
                </a:solidFill>
                <a:latin typeface="Raleway Medium"/>
                <a:ea typeface="Raleway Medium"/>
                <a:cs typeface="Raleway Medium"/>
                <a:sym typeface="Raleway Medium"/>
              </a:rPr>
              <a:t>e</a:t>
            </a:r>
            <a:r>
              <a:rPr lang="en-US" b="true" sz="2901" spc="145" strike="noStrike" u="none">
                <a:solidFill>
                  <a:srgbClr val="2E4D99"/>
                </a:solidFill>
                <a:latin typeface="Raleway Medium"/>
                <a:ea typeface="Raleway Medium"/>
                <a:cs typeface="Raleway Medium"/>
                <a:sym typeface="Raleway Medium"/>
              </a:rPr>
              <a:t>n</a:t>
            </a:r>
            <a:r>
              <a:rPr lang="en-US" b="true" sz="2901" spc="145" strike="noStrike" u="none">
                <a:solidFill>
                  <a:srgbClr val="2E4D99"/>
                </a:solidFill>
                <a:latin typeface="Raleway Medium"/>
                <a:ea typeface="Raleway Medium"/>
                <a:cs typeface="Raleway Medium"/>
                <a:sym typeface="Raleway Medium"/>
              </a:rPr>
              <a:t>do</a:t>
            </a:r>
            <a:r>
              <a:rPr lang="en-US" b="true" sz="2901" spc="145" strike="noStrike" u="none">
                <a:solidFill>
                  <a:srgbClr val="2E4D99"/>
                </a:solidFill>
                <a:latin typeface="Raleway Medium"/>
                <a:ea typeface="Raleway Medium"/>
                <a:cs typeface="Raleway Medium"/>
                <a:sym typeface="Raleway Medium"/>
              </a:rPr>
              <a:t> </a:t>
            </a:r>
            <a:r>
              <a:rPr lang="en-US" b="true" sz="2901" spc="145" strike="noStrike" u="none">
                <a:solidFill>
                  <a:srgbClr val="2E4D99"/>
                </a:solidFill>
                <a:latin typeface="Raleway Medium"/>
                <a:ea typeface="Raleway Medium"/>
                <a:cs typeface="Raleway Medium"/>
                <a:sym typeface="Raleway Medium"/>
              </a:rPr>
              <a:t>los</a:t>
            </a:r>
            <a:r>
              <a:rPr lang="en-US" b="true" sz="2901" spc="145" strike="noStrike" u="none">
                <a:solidFill>
                  <a:srgbClr val="2E4D99"/>
                </a:solidFill>
                <a:latin typeface="Raleway Medium"/>
                <a:ea typeface="Raleway Medium"/>
                <a:cs typeface="Raleway Medium"/>
                <a:sym typeface="Raleway Medium"/>
              </a:rPr>
              <a:t> accidentes y au</a:t>
            </a:r>
            <a:r>
              <a:rPr lang="en-US" b="true" sz="2901" spc="145" strike="noStrike" u="none">
                <a:solidFill>
                  <a:srgbClr val="2E4D99"/>
                </a:solidFill>
                <a:latin typeface="Raleway Medium"/>
                <a:ea typeface="Raleway Medium"/>
                <a:cs typeface="Raleway Medium"/>
                <a:sym typeface="Raleway Medium"/>
              </a:rPr>
              <a:t>me</a:t>
            </a:r>
            <a:r>
              <a:rPr lang="en-US" b="true" sz="2901" spc="145" strike="noStrike" u="none">
                <a:solidFill>
                  <a:srgbClr val="2E4D99"/>
                </a:solidFill>
                <a:latin typeface="Raleway Medium"/>
                <a:ea typeface="Raleway Medium"/>
                <a:cs typeface="Raleway Medium"/>
                <a:sym typeface="Raleway Medium"/>
              </a:rPr>
              <a:t>n</a:t>
            </a:r>
            <a:r>
              <a:rPr lang="en-US" b="true" sz="2901" spc="145" strike="noStrike" u="none">
                <a:solidFill>
                  <a:srgbClr val="2E4D99"/>
                </a:solidFill>
                <a:latin typeface="Raleway Medium"/>
                <a:ea typeface="Raleway Medium"/>
                <a:cs typeface="Raleway Medium"/>
                <a:sym typeface="Raleway Medium"/>
              </a:rPr>
              <a:t>t</a:t>
            </a:r>
            <a:r>
              <a:rPr lang="en-US" b="true" sz="2901" spc="145" strike="noStrike" u="none">
                <a:solidFill>
                  <a:srgbClr val="2E4D99"/>
                </a:solidFill>
                <a:latin typeface="Raleway Medium"/>
                <a:ea typeface="Raleway Medium"/>
                <a:cs typeface="Raleway Medium"/>
                <a:sym typeface="Raleway Medium"/>
              </a:rPr>
              <a:t>a</a:t>
            </a:r>
            <a:r>
              <a:rPr lang="en-US" b="true" sz="2901" spc="145" strike="noStrike" u="none">
                <a:solidFill>
                  <a:srgbClr val="2E4D99"/>
                </a:solidFill>
                <a:latin typeface="Raleway Medium"/>
                <a:ea typeface="Raleway Medium"/>
                <a:cs typeface="Raleway Medium"/>
                <a:sym typeface="Raleway Medium"/>
              </a:rPr>
              <a:t>ndo</a:t>
            </a:r>
            <a:r>
              <a:rPr lang="en-US" b="true" sz="2901" spc="145" strike="noStrike" u="none">
                <a:solidFill>
                  <a:srgbClr val="2E4D99"/>
                </a:solidFill>
                <a:latin typeface="Raleway Medium"/>
                <a:ea typeface="Raleway Medium"/>
                <a:cs typeface="Raleway Medium"/>
                <a:sym typeface="Raleway Medium"/>
              </a:rPr>
              <a:t> </a:t>
            </a:r>
            <a:r>
              <a:rPr lang="en-US" b="true" sz="2901" spc="145" strike="noStrike" u="none">
                <a:solidFill>
                  <a:srgbClr val="2E4D99"/>
                </a:solidFill>
                <a:latin typeface="Raleway Medium"/>
                <a:ea typeface="Raleway Medium"/>
                <a:cs typeface="Raleway Medium"/>
                <a:sym typeface="Raleway Medium"/>
              </a:rPr>
              <a:t>l</a:t>
            </a:r>
            <a:r>
              <a:rPr lang="en-US" b="true" sz="2901" spc="145" strike="noStrike" u="none">
                <a:solidFill>
                  <a:srgbClr val="2E4D99"/>
                </a:solidFill>
                <a:latin typeface="Raleway Medium"/>
                <a:ea typeface="Raleway Medium"/>
                <a:cs typeface="Raleway Medium"/>
                <a:sym typeface="Raleway Medium"/>
              </a:rPr>
              <a:t>a c</a:t>
            </a:r>
            <a:r>
              <a:rPr lang="en-US" b="true" sz="2901" spc="145" strike="noStrike" u="none">
                <a:solidFill>
                  <a:srgbClr val="2E4D99"/>
                </a:solidFill>
                <a:latin typeface="Raleway Medium"/>
                <a:ea typeface="Raleway Medium"/>
                <a:cs typeface="Raleway Medium"/>
                <a:sym typeface="Raleway Medium"/>
              </a:rPr>
              <a:t>onf</a:t>
            </a:r>
            <a:r>
              <a:rPr lang="en-US" b="true" sz="2901" spc="145" strike="noStrike" u="none">
                <a:solidFill>
                  <a:srgbClr val="2E4D99"/>
                </a:solidFill>
                <a:latin typeface="Raleway Medium"/>
                <a:ea typeface="Raleway Medium"/>
                <a:cs typeface="Raleway Medium"/>
                <a:sym typeface="Raleway Medium"/>
              </a:rPr>
              <a:t>i</a:t>
            </a:r>
            <a:r>
              <a:rPr lang="en-US" b="true" sz="2901" spc="145" strike="noStrike" u="none">
                <a:solidFill>
                  <a:srgbClr val="2E4D99"/>
                </a:solidFill>
                <a:latin typeface="Raleway Medium"/>
                <a:ea typeface="Raleway Medium"/>
                <a:cs typeface="Raleway Medium"/>
                <a:sym typeface="Raleway Medium"/>
              </a:rPr>
              <a:t>a</a:t>
            </a:r>
            <a:r>
              <a:rPr lang="en-US" b="true" sz="2901" spc="145" strike="noStrike" u="none">
                <a:solidFill>
                  <a:srgbClr val="2E4D99"/>
                </a:solidFill>
                <a:latin typeface="Raleway Medium"/>
                <a:ea typeface="Raleway Medium"/>
                <a:cs typeface="Raleway Medium"/>
                <a:sym typeface="Raleway Medium"/>
              </a:rPr>
              <a:t>n</a:t>
            </a:r>
            <a:r>
              <a:rPr lang="en-US" b="true" sz="2901" spc="145" strike="noStrike" u="none">
                <a:solidFill>
                  <a:srgbClr val="2E4D99"/>
                </a:solidFill>
                <a:latin typeface="Raleway Medium"/>
                <a:ea typeface="Raleway Medium"/>
                <a:cs typeface="Raleway Medium"/>
                <a:sym typeface="Raleway Medium"/>
              </a:rPr>
              <a:t>za</a:t>
            </a:r>
            <a:r>
              <a:rPr lang="en-US" b="true" sz="2901" spc="145" strike="noStrike" u="none">
                <a:solidFill>
                  <a:srgbClr val="2E4D99"/>
                </a:solidFill>
                <a:latin typeface="Raleway Medium"/>
                <a:ea typeface="Raleway Medium"/>
                <a:cs typeface="Raleway Medium"/>
                <a:sym typeface="Raleway Medium"/>
              </a:rPr>
              <a:t> </a:t>
            </a:r>
            <a:r>
              <a:rPr lang="en-US" b="true" sz="2901" spc="145" strike="noStrike" u="none">
                <a:solidFill>
                  <a:srgbClr val="2E4D99"/>
                </a:solidFill>
                <a:latin typeface="Raleway Medium"/>
                <a:ea typeface="Raleway Medium"/>
                <a:cs typeface="Raleway Medium"/>
                <a:sym typeface="Raleway Medium"/>
              </a:rPr>
              <a:t>pública </a:t>
            </a:r>
            <a:r>
              <a:rPr lang="en-US" b="true" sz="2901" spc="145" strike="noStrike" u="none">
                <a:solidFill>
                  <a:srgbClr val="2E4D99"/>
                </a:solidFill>
                <a:latin typeface="Raleway Medium"/>
                <a:ea typeface="Raleway Medium"/>
                <a:cs typeface="Raleway Medium"/>
                <a:sym typeface="Raleway Medium"/>
              </a:rPr>
              <a:t>e</a:t>
            </a:r>
            <a:r>
              <a:rPr lang="en-US" b="true" sz="2901" spc="145" strike="noStrike" u="none">
                <a:solidFill>
                  <a:srgbClr val="2E4D99"/>
                </a:solidFill>
                <a:latin typeface="Raleway Medium"/>
                <a:ea typeface="Raleway Medium"/>
                <a:cs typeface="Raleway Medium"/>
                <a:sym typeface="Raleway Medium"/>
              </a:rPr>
              <a:t>n</a:t>
            </a:r>
            <a:r>
              <a:rPr lang="en-US" b="true" sz="2901" spc="145" strike="noStrike" u="none">
                <a:solidFill>
                  <a:srgbClr val="2E4D99"/>
                </a:solidFill>
                <a:latin typeface="Raleway Medium"/>
                <a:ea typeface="Raleway Medium"/>
                <a:cs typeface="Raleway Medium"/>
                <a:sym typeface="Raleway Medium"/>
              </a:rPr>
              <a:t> l</a:t>
            </a:r>
            <a:r>
              <a:rPr lang="en-US" b="true" sz="2901" spc="145" strike="noStrike" u="none">
                <a:solidFill>
                  <a:srgbClr val="2E4D99"/>
                </a:solidFill>
                <a:latin typeface="Raleway Medium"/>
                <a:ea typeface="Raleway Medium"/>
                <a:cs typeface="Raleway Medium"/>
                <a:sym typeface="Raleway Medium"/>
              </a:rPr>
              <a:t>a</a:t>
            </a:r>
            <a:r>
              <a:rPr lang="en-US" b="true" sz="2901" spc="145" strike="noStrike" u="none">
                <a:solidFill>
                  <a:srgbClr val="2E4D99"/>
                </a:solidFill>
                <a:latin typeface="Raleway Medium"/>
                <a:ea typeface="Raleway Medium"/>
                <a:cs typeface="Raleway Medium"/>
                <a:sym typeface="Raleway Medium"/>
              </a:rPr>
              <a:t>s </a:t>
            </a:r>
            <a:r>
              <a:rPr lang="en-US" b="true" sz="2901" spc="145" strike="noStrike" u="none">
                <a:solidFill>
                  <a:srgbClr val="2E4D99"/>
                </a:solidFill>
                <a:latin typeface="Raleway Medium"/>
                <a:ea typeface="Raleway Medium"/>
                <a:cs typeface="Raleway Medium"/>
                <a:sym typeface="Raleway Medium"/>
              </a:rPr>
              <a:t>a</a:t>
            </a:r>
            <a:r>
              <a:rPr lang="en-US" b="true" sz="2901" spc="145" strike="noStrike" u="none">
                <a:solidFill>
                  <a:srgbClr val="2E4D99"/>
                </a:solidFill>
                <a:latin typeface="Raleway Medium"/>
                <a:ea typeface="Raleway Medium"/>
                <a:cs typeface="Raleway Medium"/>
                <a:sym typeface="Raleway Medium"/>
              </a:rPr>
              <a:t>u</a:t>
            </a:r>
            <a:r>
              <a:rPr lang="en-US" b="true" sz="2901" spc="145" strike="noStrike" u="none">
                <a:solidFill>
                  <a:srgbClr val="2E4D99"/>
                </a:solidFill>
                <a:latin typeface="Raleway Medium"/>
                <a:ea typeface="Raleway Medium"/>
                <a:cs typeface="Raleway Medium"/>
                <a:sym typeface="Raleway Medium"/>
              </a:rPr>
              <a:t>to</a:t>
            </a:r>
            <a:r>
              <a:rPr lang="en-US" b="true" sz="2901" spc="145" strike="noStrike" u="none">
                <a:solidFill>
                  <a:srgbClr val="2E4D99"/>
                </a:solidFill>
                <a:latin typeface="Raleway Medium"/>
                <a:ea typeface="Raleway Medium"/>
                <a:cs typeface="Raleway Medium"/>
                <a:sym typeface="Raleway Medium"/>
              </a:rPr>
              <a:t>ri</a:t>
            </a:r>
            <a:r>
              <a:rPr lang="en-US" b="true" sz="2901" spc="145" strike="noStrike" u="none">
                <a:solidFill>
                  <a:srgbClr val="2E4D99"/>
                </a:solidFill>
                <a:latin typeface="Raleway Medium"/>
                <a:ea typeface="Raleway Medium"/>
                <a:cs typeface="Raleway Medium"/>
                <a:sym typeface="Raleway Medium"/>
              </a:rPr>
              <a:t>dade</a:t>
            </a:r>
            <a:r>
              <a:rPr lang="en-US" b="true" sz="2901" spc="145" strike="noStrike" u="none">
                <a:solidFill>
                  <a:srgbClr val="2E4D99"/>
                </a:solidFill>
                <a:latin typeface="Raleway Medium"/>
                <a:ea typeface="Raleway Medium"/>
                <a:cs typeface="Raleway Medium"/>
                <a:sym typeface="Raleway Medium"/>
              </a:rPr>
              <a:t>s.</a:t>
            </a:r>
          </a:p>
          <a:p>
            <a:pPr algn="just" marL="626410" indent="-313205" lvl="1">
              <a:lnSpc>
                <a:spcPts val="3394"/>
              </a:lnSpc>
              <a:buAutoNum type="arabicPeriod" startAt="1"/>
            </a:pPr>
            <a:r>
              <a:rPr lang="en-US" b="true" sz="2901" spc="145" strike="noStrike" u="none">
                <a:solidFill>
                  <a:srgbClr val="2E4D99"/>
                </a:solidFill>
                <a:latin typeface="Raleway Medium"/>
                <a:ea typeface="Raleway Medium"/>
                <a:cs typeface="Raleway Medium"/>
                <a:sym typeface="Raleway Medium"/>
              </a:rPr>
              <a:t>Mejorar </a:t>
            </a:r>
            <a:r>
              <a:rPr lang="en-US" b="true" sz="2901" spc="145" strike="noStrike" u="none">
                <a:solidFill>
                  <a:srgbClr val="2E4D99"/>
                </a:solidFill>
                <a:latin typeface="Raleway Medium"/>
                <a:ea typeface="Raleway Medium"/>
                <a:cs typeface="Raleway Medium"/>
                <a:sym typeface="Raleway Medium"/>
              </a:rPr>
              <a:t>l</a:t>
            </a:r>
            <a:r>
              <a:rPr lang="en-US" b="true" sz="2901" spc="145" strike="noStrike" u="none">
                <a:solidFill>
                  <a:srgbClr val="2E4D99"/>
                </a:solidFill>
                <a:latin typeface="Raleway Medium"/>
                <a:ea typeface="Raleway Medium"/>
                <a:cs typeface="Raleway Medium"/>
                <a:sym typeface="Raleway Medium"/>
              </a:rPr>
              <a:t>a</a:t>
            </a:r>
            <a:r>
              <a:rPr lang="en-US" b="true" sz="2901" spc="145" strike="noStrike" u="none">
                <a:solidFill>
                  <a:srgbClr val="2E4D99"/>
                </a:solidFill>
                <a:latin typeface="Raleway Medium"/>
                <a:ea typeface="Raleway Medium"/>
                <a:cs typeface="Raleway Medium"/>
                <a:sym typeface="Raleway Medium"/>
              </a:rPr>
              <a:t> </a:t>
            </a:r>
            <a:r>
              <a:rPr lang="en-US" b="true" sz="2901" spc="145" strike="noStrike" u="none">
                <a:solidFill>
                  <a:srgbClr val="2E4D99"/>
                </a:solidFill>
                <a:latin typeface="Raleway Medium"/>
                <a:ea typeface="Raleway Medium"/>
                <a:cs typeface="Raleway Medium"/>
                <a:sym typeface="Raleway Medium"/>
              </a:rPr>
              <a:t>calidad</a:t>
            </a:r>
            <a:r>
              <a:rPr lang="en-US" b="true" sz="2901" spc="145" strike="noStrike" u="none">
                <a:solidFill>
                  <a:srgbClr val="2E4D99"/>
                </a:solidFill>
                <a:latin typeface="Raleway Medium"/>
                <a:ea typeface="Raleway Medium"/>
                <a:cs typeface="Raleway Medium"/>
                <a:sym typeface="Raleway Medium"/>
              </a:rPr>
              <a:t> de </a:t>
            </a:r>
            <a:r>
              <a:rPr lang="en-US" b="true" sz="2901" spc="145" strike="noStrike" u="none">
                <a:solidFill>
                  <a:srgbClr val="2E4D99"/>
                </a:solidFill>
                <a:latin typeface="Raleway Medium"/>
                <a:ea typeface="Raleway Medium"/>
                <a:cs typeface="Raleway Medium"/>
                <a:sym typeface="Raleway Medium"/>
              </a:rPr>
              <a:t>la infra</a:t>
            </a:r>
            <a:r>
              <a:rPr lang="en-US" b="true" sz="2901" spc="145" strike="noStrike" u="none">
                <a:solidFill>
                  <a:srgbClr val="2E4D99"/>
                </a:solidFill>
                <a:latin typeface="Raleway Medium"/>
                <a:ea typeface="Raleway Medium"/>
                <a:cs typeface="Raleway Medium"/>
                <a:sym typeface="Raleway Medium"/>
              </a:rPr>
              <a:t>e</a:t>
            </a:r>
            <a:r>
              <a:rPr lang="en-US" b="true" sz="2901" spc="145" strike="noStrike" u="none">
                <a:solidFill>
                  <a:srgbClr val="2E4D99"/>
                </a:solidFill>
                <a:latin typeface="Raleway Medium"/>
                <a:ea typeface="Raleway Medium"/>
                <a:cs typeface="Raleway Medium"/>
                <a:sym typeface="Raleway Medium"/>
              </a:rPr>
              <a:t>st</a:t>
            </a:r>
            <a:r>
              <a:rPr lang="en-US" b="true" sz="2901" spc="145" strike="noStrike" u="none">
                <a:solidFill>
                  <a:srgbClr val="2E4D99"/>
                </a:solidFill>
                <a:latin typeface="Raleway Medium"/>
                <a:ea typeface="Raleway Medium"/>
                <a:cs typeface="Raleway Medium"/>
                <a:sym typeface="Raleway Medium"/>
              </a:rPr>
              <a:t>r</a:t>
            </a:r>
            <a:r>
              <a:rPr lang="en-US" b="true" sz="2901" spc="145" strike="noStrike" u="none">
                <a:solidFill>
                  <a:srgbClr val="2E4D99"/>
                </a:solidFill>
                <a:latin typeface="Raleway Medium"/>
                <a:ea typeface="Raleway Medium"/>
                <a:cs typeface="Raleway Medium"/>
                <a:sym typeface="Raleway Medium"/>
              </a:rPr>
              <a:t>uctu</a:t>
            </a:r>
            <a:r>
              <a:rPr lang="en-US" b="true" sz="2901" spc="145" strike="noStrike" u="none">
                <a:solidFill>
                  <a:srgbClr val="2E4D99"/>
                </a:solidFill>
                <a:latin typeface="Raleway Medium"/>
                <a:ea typeface="Raleway Medium"/>
                <a:cs typeface="Raleway Medium"/>
                <a:sym typeface="Raleway Medium"/>
              </a:rPr>
              <a:t>ra</a:t>
            </a:r>
            <a:r>
              <a:rPr lang="en-US" b="true" sz="2901" spc="145" strike="noStrike" u="none">
                <a:solidFill>
                  <a:srgbClr val="2E4D99"/>
                </a:solidFill>
                <a:latin typeface="Raleway Medium"/>
                <a:ea typeface="Raleway Medium"/>
                <a:cs typeface="Raleway Medium"/>
                <a:sym typeface="Raleway Medium"/>
              </a:rPr>
              <a:t> v</a:t>
            </a:r>
            <a:r>
              <a:rPr lang="en-US" b="true" sz="2901" spc="145" strike="noStrike" u="none">
                <a:solidFill>
                  <a:srgbClr val="2E4D99"/>
                </a:solidFill>
                <a:latin typeface="Raleway Medium"/>
                <a:ea typeface="Raleway Medium"/>
                <a:cs typeface="Raleway Medium"/>
                <a:sym typeface="Raleway Medium"/>
              </a:rPr>
              <a:t>ia</a:t>
            </a:r>
            <a:r>
              <a:rPr lang="en-US" b="true" sz="2901" spc="145" strike="noStrike" u="none">
                <a:solidFill>
                  <a:srgbClr val="2E4D99"/>
                </a:solidFill>
                <a:latin typeface="Raleway Medium"/>
                <a:ea typeface="Raleway Medium"/>
                <a:cs typeface="Raleway Medium"/>
                <a:sym typeface="Raleway Medium"/>
              </a:rPr>
              <a:t>l</a:t>
            </a:r>
            <a:r>
              <a:rPr lang="en-US" b="true" sz="2901" spc="145" strike="noStrike" u="none">
                <a:solidFill>
                  <a:srgbClr val="2E4D99"/>
                </a:solidFill>
                <a:latin typeface="Raleway Medium"/>
                <a:ea typeface="Raleway Medium"/>
                <a:cs typeface="Raleway Medium"/>
                <a:sym typeface="Raleway Medium"/>
              </a:rPr>
              <a:t> </a:t>
            </a:r>
            <a:r>
              <a:rPr lang="en-US" b="true" sz="2901" spc="145" strike="noStrike" u="none">
                <a:solidFill>
                  <a:srgbClr val="2E4D99"/>
                </a:solidFill>
                <a:latin typeface="Raleway Medium"/>
                <a:ea typeface="Raleway Medium"/>
                <a:cs typeface="Raleway Medium"/>
                <a:sym typeface="Raleway Medium"/>
              </a:rPr>
              <a:t>tien</a:t>
            </a:r>
            <a:r>
              <a:rPr lang="en-US" b="true" sz="2901" spc="145" strike="noStrike" u="none">
                <a:solidFill>
                  <a:srgbClr val="2E4D99"/>
                </a:solidFill>
                <a:latin typeface="Raleway Medium"/>
                <a:ea typeface="Raleway Medium"/>
                <a:cs typeface="Raleway Medium"/>
                <a:sym typeface="Raleway Medium"/>
              </a:rPr>
              <a:t>e </a:t>
            </a:r>
            <a:r>
              <a:rPr lang="en-US" b="true" sz="2901" spc="145" strike="noStrike" u="none">
                <a:solidFill>
                  <a:srgbClr val="2E4D99"/>
                </a:solidFill>
                <a:latin typeface="Raleway Medium"/>
                <a:ea typeface="Raleway Medium"/>
                <a:cs typeface="Raleway Medium"/>
                <a:sym typeface="Raleway Medium"/>
              </a:rPr>
              <a:t>u</a:t>
            </a:r>
            <a:r>
              <a:rPr lang="en-US" b="true" sz="2901" spc="145" strike="noStrike" u="none">
                <a:solidFill>
                  <a:srgbClr val="2E4D99"/>
                </a:solidFill>
                <a:latin typeface="Raleway Medium"/>
                <a:ea typeface="Raleway Medium"/>
                <a:cs typeface="Raleway Medium"/>
                <a:sym typeface="Raleway Medium"/>
              </a:rPr>
              <a:t>n</a:t>
            </a:r>
            <a:r>
              <a:rPr lang="en-US" b="true" sz="2901" spc="145" strike="noStrike" u="none">
                <a:solidFill>
                  <a:srgbClr val="2E4D99"/>
                </a:solidFill>
                <a:latin typeface="Raleway Medium"/>
                <a:ea typeface="Raleway Medium"/>
                <a:cs typeface="Raleway Medium"/>
                <a:sym typeface="Raleway Medium"/>
              </a:rPr>
              <a:t> </a:t>
            </a:r>
            <a:r>
              <a:rPr lang="en-US" b="true" sz="2901" spc="145" strike="noStrike" u="none">
                <a:solidFill>
                  <a:srgbClr val="2E4D99"/>
                </a:solidFill>
                <a:latin typeface="Raleway Medium"/>
                <a:ea typeface="Raleway Medium"/>
                <a:cs typeface="Raleway Medium"/>
                <a:sym typeface="Raleway Medium"/>
              </a:rPr>
              <a:t>i</a:t>
            </a:r>
            <a:r>
              <a:rPr lang="en-US" b="true" sz="2901" spc="145" strike="noStrike" u="none">
                <a:solidFill>
                  <a:srgbClr val="2E4D99"/>
                </a:solidFill>
                <a:latin typeface="Raleway Medium"/>
                <a:ea typeface="Raleway Medium"/>
                <a:cs typeface="Raleway Medium"/>
                <a:sym typeface="Raleway Medium"/>
              </a:rPr>
              <a:t>mpac</a:t>
            </a:r>
            <a:r>
              <a:rPr lang="en-US" b="true" sz="2901" spc="145" strike="noStrike" u="none">
                <a:solidFill>
                  <a:srgbClr val="2E4D99"/>
                </a:solidFill>
                <a:latin typeface="Raleway Medium"/>
                <a:ea typeface="Raleway Medium"/>
                <a:cs typeface="Raleway Medium"/>
                <a:sym typeface="Raleway Medium"/>
              </a:rPr>
              <a:t>to</a:t>
            </a:r>
            <a:r>
              <a:rPr lang="en-US" b="true" sz="2901" spc="145" strike="noStrike" u="none">
                <a:solidFill>
                  <a:srgbClr val="2E4D99"/>
                </a:solidFill>
                <a:latin typeface="Raleway Medium"/>
                <a:ea typeface="Raleway Medium"/>
                <a:cs typeface="Raleway Medium"/>
                <a:sym typeface="Raleway Medium"/>
              </a:rPr>
              <a:t> di</a:t>
            </a:r>
            <a:r>
              <a:rPr lang="en-US" b="true" sz="2901" spc="145" strike="noStrike" u="none">
                <a:solidFill>
                  <a:srgbClr val="2E4D99"/>
                </a:solidFill>
                <a:latin typeface="Raleway Medium"/>
                <a:ea typeface="Raleway Medium"/>
                <a:cs typeface="Raleway Medium"/>
                <a:sym typeface="Raleway Medium"/>
              </a:rPr>
              <a:t>re</a:t>
            </a:r>
            <a:r>
              <a:rPr lang="en-US" b="true" sz="2901" spc="145" strike="noStrike" u="none">
                <a:solidFill>
                  <a:srgbClr val="2E4D99"/>
                </a:solidFill>
                <a:latin typeface="Raleway Medium"/>
                <a:ea typeface="Raleway Medium"/>
                <a:cs typeface="Raleway Medium"/>
                <a:sym typeface="Raleway Medium"/>
              </a:rPr>
              <a:t>ct</a:t>
            </a:r>
            <a:r>
              <a:rPr lang="en-US" b="true" sz="2901" spc="145" strike="noStrike" u="none">
                <a:solidFill>
                  <a:srgbClr val="2E4D99"/>
                </a:solidFill>
                <a:latin typeface="Raleway Medium"/>
                <a:ea typeface="Raleway Medium"/>
                <a:cs typeface="Raleway Medium"/>
                <a:sym typeface="Raleway Medium"/>
              </a:rPr>
              <a:t>o en </a:t>
            </a:r>
            <a:r>
              <a:rPr lang="en-US" b="true" sz="2901" spc="145" strike="noStrike" u="none">
                <a:solidFill>
                  <a:srgbClr val="2E4D99"/>
                </a:solidFill>
                <a:latin typeface="Raleway Medium"/>
                <a:ea typeface="Raleway Medium"/>
                <a:cs typeface="Raleway Medium"/>
                <a:sym typeface="Raleway Medium"/>
              </a:rPr>
              <a:t>l</a:t>
            </a:r>
            <a:r>
              <a:rPr lang="en-US" b="true" sz="2901" spc="145" strike="noStrike" u="none">
                <a:solidFill>
                  <a:srgbClr val="2E4D99"/>
                </a:solidFill>
                <a:latin typeface="Raleway Medium"/>
                <a:ea typeface="Raleway Medium"/>
                <a:cs typeface="Raleway Medium"/>
                <a:sym typeface="Raleway Medium"/>
              </a:rPr>
              <a:t>a </a:t>
            </a:r>
            <a:r>
              <a:rPr lang="en-US" b="true" sz="2901" spc="145" strike="noStrike" u="none">
                <a:solidFill>
                  <a:srgbClr val="2E4D99"/>
                </a:solidFill>
                <a:latin typeface="Raleway Medium"/>
                <a:ea typeface="Raleway Medium"/>
                <a:cs typeface="Raleway Medium"/>
                <a:sym typeface="Raleway Medium"/>
              </a:rPr>
              <a:t>s</a:t>
            </a:r>
            <a:r>
              <a:rPr lang="en-US" b="true" sz="2901" spc="145" strike="noStrike" u="none">
                <a:solidFill>
                  <a:srgbClr val="2E4D99"/>
                </a:solidFill>
                <a:latin typeface="Raleway Medium"/>
                <a:ea typeface="Raleway Medium"/>
                <a:cs typeface="Raleway Medium"/>
                <a:sym typeface="Raleway Medium"/>
              </a:rPr>
              <a:t>a</a:t>
            </a:r>
            <a:r>
              <a:rPr lang="en-US" b="true" sz="2901" spc="145" strike="noStrike" u="none">
                <a:solidFill>
                  <a:srgbClr val="2E4D99"/>
                </a:solidFill>
                <a:latin typeface="Raleway Medium"/>
                <a:ea typeface="Raleway Medium"/>
                <a:cs typeface="Raleway Medium"/>
                <a:sym typeface="Raleway Medium"/>
              </a:rPr>
              <a:t>t</a:t>
            </a:r>
            <a:r>
              <a:rPr lang="en-US" b="true" sz="2901" spc="145" strike="noStrike" u="none">
                <a:solidFill>
                  <a:srgbClr val="2E4D99"/>
                </a:solidFill>
                <a:latin typeface="Raleway Medium"/>
                <a:ea typeface="Raleway Medium"/>
                <a:cs typeface="Raleway Medium"/>
                <a:sym typeface="Raleway Medium"/>
              </a:rPr>
              <a:t>is</a:t>
            </a:r>
            <a:r>
              <a:rPr lang="en-US" b="true" sz="2901" spc="145" strike="noStrike" u="none">
                <a:solidFill>
                  <a:srgbClr val="2E4D99"/>
                </a:solidFill>
                <a:latin typeface="Raleway Medium"/>
                <a:ea typeface="Raleway Medium"/>
                <a:cs typeface="Raleway Medium"/>
                <a:sym typeface="Raleway Medium"/>
              </a:rPr>
              <a:t>facc</a:t>
            </a:r>
            <a:r>
              <a:rPr lang="en-US" b="true" sz="2901" spc="145" strike="noStrike" u="none">
                <a:solidFill>
                  <a:srgbClr val="2E4D99"/>
                </a:solidFill>
                <a:latin typeface="Raleway Medium"/>
                <a:ea typeface="Raleway Medium"/>
                <a:cs typeface="Raleway Medium"/>
                <a:sym typeface="Raleway Medium"/>
              </a:rPr>
              <a:t>i</a:t>
            </a:r>
            <a:r>
              <a:rPr lang="en-US" b="true" sz="2901" spc="145" strike="noStrike" u="none">
                <a:solidFill>
                  <a:srgbClr val="2E4D99"/>
                </a:solidFill>
                <a:latin typeface="Raleway Medium"/>
                <a:ea typeface="Raleway Medium"/>
                <a:cs typeface="Raleway Medium"/>
                <a:sym typeface="Raleway Medium"/>
              </a:rPr>
              <a:t>ón</a:t>
            </a:r>
            <a:r>
              <a:rPr lang="en-US" b="true" sz="2901" spc="145" strike="noStrike" u="none">
                <a:solidFill>
                  <a:srgbClr val="2E4D99"/>
                </a:solidFill>
                <a:latin typeface="Raleway Medium"/>
                <a:ea typeface="Raleway Medium"/>
                <a:cs typeface="Raleway Medium"/>
                <a:sym typeface="Raleway Medium"/>
              </a:rPr>
              <a:t> de </a:t>
            </a:r>
            <a:r>
              <a:rPr lang="en-US" b="true" sz="2901" spc="145" strike="noStrike" u="none">
                <a:solidFill>
                  <a:srgbClr val="2E4D99"/>
                </a:solidFill>
                <a:latin typeface="Raleway Medium"/>
                <a:ea typeface="Raleway Medium"/>
                <a:cs typeface="Raleway Medium"/>
                <a:sym typeface="Raleway Medium"/>
              </a:rPr>
              <a:t>l</a:t>
            </a:r>
            <a:r>
              <a:rPr lang="en-US" b="true" sz="2901" spc="145" strike="noStrike" u="none">
                <a:solidFill>
                  <a:srgbClr val="2E4D99"/>
                </a:solidFill>
                <a:latin typeface="Raleway Medium"/>
                <a:ea typeface="Raleway Medium"/>
                <a:cs typeface="Raleway Medium"/>
                <a:sym typeface="Raleway Medium"/>
              </a:rPr>
              <a:t>os </a:t>
            </a:r>
            <a:r>
              <a:rPr lang="en-US" b="true" sz="2901" spc="145" strike="noStrike" u="none">
                <a:solidFill>
                  <a:srgbClr val="2E4D99"/>
                </a:solidFill>
                <a:latin typeface="Raleway Medium"/>
                <a:ea typeface="Raleway Medium"/>
                <a:cs typeface="Raleway Medium"/>
                <a:sym typeface="Raleway Medium"/>
              </a:rPr>
              <a:t>usua</a:t>
            </a:r>
            <a:r>
              <a:rPr lang="en-US" b="true" sz="2901" spc="145" strike="noStrike" u="none">
                <a:solidFill>
                  <a:srgbClr val="2E4D99"/>
                </a:solidFill>
                <a:latin typeface="Raleway Medium"/>
                <a:ea typeface="Raleway Medium"/>
                <a:cs typeface="Raleway Medium"/>
                <a:sym typeface="Raleway Medium"/>
              </a:rPr>
              <a:t>rio</a:t>
            </a:r>
            <a:r>
              <a:rPr lang="en-US" b="true" sz="2901" spc="145" strike="noStrike" u="none">
                <a:solidFill>
                  <a:srgbClr val="2E4D99"/>
                </a:solidFill>
                <a:latin typeface="Raleway Medium"/>
                <a:ea typeface="Raleway Medium"/>
                <a:cs typeface="Raleway Medium"/>
                <a:sym typeface="Raleway Medium"/>
              </a:rPr>
              <a:t>s,</a:t>
            </a:r>
            <a:r>
              <a:rPr lang="en-US" b="true" sz="2901" spc="145" strike="noStrike" u="none">
                <a:solidFill>
                  <a:srgbClr val="2E4D99"/>
                </a:solidFill>
                <a:latin typeface="Raleway Medium"/>
                <a:ea typeface="Raleway Medium"/>
                <a:cs typeface="Raleway Medium"/>
                <a:sym typeface="Raleway Medium"/>
              </a:rPr>
              <a:t> </a:t>
            </a:r>
            <a:r>
              <a:rPr lang="en-US" b="true" sz="2901" spc="145" strike="noStrike" u="none">
                <a:solidFill>
                  <a:srgbClr val="2E4D99"/>
                </a:solidFill>
                <a:latin typeface="Raleway Medium"/>
                <a:ea typeface="Raleway Medium"/>
                <a:cs typeface="Raleway Medium"/>
                <a:sym typeface="Raleway Medium"/>
              </a:rPr>
              <a:t>dem</a:t>
            </a:r>
            <a:r>
              <a:rPr lang="en-US" b="true" sz="2901" spc="145" strike="noStrike" u="none">
                <a:solidFill>
                  <a:srgbClr val="2E4D99"/>
                </a:solidFill>
                <a:latin typeface="Raleway Medium"/>
                <a:ea typeface="Raleway Medium"/>
                <a:cs typeface="Raleway Medium"/>
                <a:sym typeface="Raleway Medium"/>
              </a:rPr>
              <a:t>o</a:t>
            </a:r>
            <a:r>
              <a:rPr lang="en-US" b="true" sz="2901" spc="145" strike="noStrike" u="none">
                <a:solidFill>
                  <a:srgbClr val="2E4D99"/>
                </a:solidFill>
                <a:latin typeface="Raleway Medium"/>
                <a:ea typeface="Raleway Medium"/>
                <a:cs typeface="Raleway Medium"/>
                <a:sym typeface="Raleway Medium"/>
              </a:rPr>
              <a:t>st</a:t>
            </a:r>
            <a:r>
              <a:rPr lang="en-US" b="true" sz="2901" spc="145" strike="noStrike" u="none">
                <a:solidFill>
                  <a:srgbClr val="2E4D99"/>
                </a:solidFill>
                <a:latin typeface="Raleway Medium"/>
                <a:ea typeface="Raleway Medium"/>
                <a:cs typeface="Raleway Medium"/>
                <a:sym typeface="Raleway Medium"/>
              </a:rPr>
              <a:t>ran</a:t>
            </a:r>
            <a:r>
              <a:rPr lang="en-US" b="true" sz="2901" spc="145" strike="noStrike" u="none">
                <a:solidFill>
                  <a:srgbClr val="2E4D99"/>
                </a:solidFill>
                <a:latin typeface="Raleway Medium"/>
                <a:ea typeface="Raleway Medium"/>
                <a:cs typeface="Raleway Medium"/>
                <a:sym typeface="Raleway Medium"/>
              </a:rPr>
              <a:t>do</a:t>
            </a:r>
            <a:r>
              <a:rPr lang="en-US" b="true" sz="2901" spc="145" strike="noStrike" u="none">
                <a:solidFill>
                  <a:srgbClr val="2E4D99"/>
                </a:solidFill>
                <a:latin typeface="Raleway Medium"/>
                <a:ea typeface="Raleway Medium"/>
                <a:cs typeface="Raleway Medium"/>
                <a:sym typeface="Raleway Medium"/>
              </a:rPr>
              <a:t> </a:t>
            </a:r>
            <a:r>
              <a:rPr lang="en-US" b="true" sz="2901" spc="145" strike="noStrike" u="none">
                <a:solidFill>
                  <a:srgbClr val="2E4D99"/>
                </a:solidFill>
                <a:latin typeface="Raleway Medium"/>
                <a:ea typeface="Raleway Medium"/>
                <a:cs typeface="Raleway Medium"/>
                <a:sym typeface="Raleway Medium"/>
              </a:rPr>
              <a:t>qu</a:t>
            </a:r>
            <a:r>
              <a:rPr lang="en-US" b="true" sz="2901" spc="145" strike="noStrike" u="none">
                <a:solidFill>
                  <a:srgbClr val="2E4D99"/>
                </a:solidFill>
                <a:latin typeface="Raleway Medium"/>
                <a:ea typeface="Raleway Medium"/>
                <a:cs typeface="Raleway Medium"/>
                <a:sym typeface="Raleway Medium"/>
              </a:rPr>
              <a:t>e </a:t>
            </a:r>
            <a:r>
              <a:rPr lang="en-US" b="true" sz="2901" spc="145" strike="noStrike" u="none">
                <a:solidFill>
                  <a:srgbClr val="2E4D99"/>
                </a:solidFill>
                <a:latin typeface="Raleway Medium"/>
                <a:ea typeface="Raleway Medium"/>
                <a:cs typeface="Raleway Medium"/>
                <a:sym typeface="Raleway Medium"/>
              </a:rPr>
              <a:t>el</a:t>
            </a:r>
            <a:r>
              <a:rPr lang="en-US" b="true" sz="2901" spc="145" strike="noStrike" u="none">
                <a:solidFill>
                  <a:srgbClr val="2E4D99"/>
                </a:solidFill>
                <a:latin typeface="Raleway Medium"/>
                <a:ea typeface="Raleway Medium"/>
                <a:cs typeface="Raleway Medium"/>
                <a:sym typeface="Raleway Medium"/>
              </a:rPr>
              <a:t> </a:t>
            </a:r>
            <a:r>
              <a:rPr lang="en-US" b="true" sz="2901" spc="145" strike="noStrike" u="none">
                <a:solidFill>
                  <a:srgbClr val="2E4D99"/>
                </a:solidFill>
                <a:latin typeface="Raleway Medium"/>
                <a:ea typeface="Raleway Medium"/>
                <a:cs typeface="Raleway Medium"/>
                <a:sym typeface="Raleway Medium"/>
              </a:rPr>
              <a:t>m</a:t>
            </a:r>
            <a:r>
              <a:rPr lang="en-US" b="true" sz="2901" spc="145" strike="noStrike" u="none">
                <a:solidFill>
                  <a:srgbClr val="2E4D99"/>
                </a:solidFill>
                <a:latin typeface="Raleway Medium"/>
                <a:ea typeface="Raleway Medium"/>
                <a:cs typeface="Raleway Medium"/>
                <a:sym typeface="Raleway Medium"/>
              </a:rPr>
              <a:t>a</a:t>
            </a:r>
            <a:r>
              <a:rPr lang="en-US" b="true" sz="2901" spc="145" strike="noStrike" u="none">
                <a:solidFill>
                  <a:srgbClr val="2E4D99"/>
                </a:solidFill>
                <a:latin typeface="Raleway Medium"/>
                <a:ea typeface="Raleway Medium"/>
                <a:cs typeface="Raleway Medium"/>
                <a:sym typeface="Raleway Medium"/>
              </a:rPr>
              <a:t>n</a:t>
            </a:r>
            <a:r>
              <a:rPr lang="en-US" b="true" sz="2901" spc="145" strike="noStrike" u="none">
                <a:solidFill>
                  <a:srgbClr val="2E4D99"/>
                </a:solidFill>
                <a:latin typeface="Raleway Medium"/>
                <a:ea typeface="Raleway Medium"/>
                <a:cs typeface="Raleway Medium"/>
                <a:sym typeface="Raleway Medium"/>
              </a:rPr>
              <a:t>t</a:t>
            </a:r>
            <a:r>
              <a:rPr lang="en-US" b="true" sz="2901" spc="145" strike="noStrike" u="none">
                <a:solidFill>
                  <a:srgbClr val="2E4D99"/>
                </a:solidFill>
                <a:latin typeface="Raleway Medium"/>
                <a:ea typeface="Raleway Medium"/>
                <a:cs typeface="Raleway Medium"/>
                <a:sym typeface="Raleway Medium"/>
              </a:rPr>
              <a:t>eni</a:t>
            </a:r>
            <a:r>
              <a:rPr lang="en-US" b="true" sz="2901" spc="145" strike="noStrike" u="none">
                <a:solidFill>
                  <a:srgbClr val="2E4D99"/>
                </a:solidFill>
                <a:latin typeface="Raleway Medium"/>
                <a:ea typeface="Raleway Medium"/>
                <a:cs typeface="Raleway Medium"/>
                <a:sym typeface="Raleway Medium"/>
              </a:rPr>
              <a:t>m</a:t>
            </a:r>
            <a:r>
              <a:rPr lang="en-US" b="true" sz="2901" spc="145" strike="noStrike" u="none">
                <a:solidFill>
                  <a:srgbClr val="2E4D99"/>
                </a:solidFill>
                <a:latin typeface="Raleway Medium"/>
                <a:ea typeface="Raleway Medium"/>
                <a:cs typeface="Raleway Medium"/>
                <a:sym typeface="Raleway Medium"/>
              </a:rPr>
              <a:t>i</a:t>
            </a:r>
            <a:r>
              <a:rPr lang="en-US" b="true" sz="2901" spc="145" strike="noStrike" u="none">
                <a:solidFill>
                  <a:srgbClr val="2E4D99"/>
                </a:solidFill>
                <a:latin typeface="Raleway Medium"/>
                <a:ea typeface="Raleway Medium"/>
                <a:cs typeface="Raleway Medium"/>
                <a:sym typeface="Raleway Medium"/>
              </a:rPr>
              <a:t>e</a:t>
            </a:r>
            <a:r>
              <a:rPr lang="en-US" b="true" sz="2901" spc="145" strike="noStrike" u="none">
                <a:solidFill>
                  <a:srgbClr val="2E4D99"/>
                </a:solidFill>
                <a:latin typeface="Raleway Medium"/>
                <a:ea typeface="Raleway Medium"/>
                <a:cs typeface="Raleway Medium"/>
                <a:sym typeface="Raleway Medium"/>
              </a:rPr>
              <a:t>nto</a:t>
            </a:r>
            <a:r>
              <a:rPr lang="en-US" b="true" sz="2901" spc="145" strike="noStrike" u="none">
                <a:solidFill>
                  <a:srgbClr val="2E4D99"/>
                </a:solidFill>
                <a:latin typeface="Raleway Medium"/>
                <a:ea typeface="Raleway Medium"/>
                <a:cs typeface="Raleway Medium"/>
                <a:sym typeface="Raleway Medium"/>
              </a:rPr>
              <a:t> </a:t>
            </a:r>
            <a:r>
              <a:rPr lang="en-US" b="true" sz="2901" spc="145" strike="noStrike" u="none">
                <a:solidFill>
                  <a:srgbClr val="2E4D99"/>
                </a:solidFill>
                <a:latin typeface="Raleway Medium"/>
                <a:ea typeface="Raleway Medium"/>
                <a:cs typeface="Raleway Medium"/>
                <a:sym typeface="Raleway Medium"/>
              </a:rPr>
              <a:t>a</a:t>
            </a:r>
            <a:r>
              <a:rPr lang="en-US" b="true" sz="2901" spc="145" strike="noStrike" u="none">
                <a:solidFill>
                  <a:srgbClr val="2E4D99"/>
                </a:solidFill>
                <a:latin typeface="Raleway Medium"/>
                <a:ea typeface="Raleway Medium"/>
                <a:cs typeface="Raleway Medium"/>
                <a:sym typeface="Raleway Medium"/>
              </a:rPr>
              <a:t>dec</a:t>
            </a:r>
            <a:r>
              <a:rPr lang="en-US" b="true" sz="2901" spc="145" strike="noStrike" u="none">
                <a:solidFill>
                  <a:srgbClr val="2E4D99"/>
                </a:solidFill>
                <a:latin typeface="Raleway Medium"/>
                <a:ea typeface="Raleway Medium"/>
                <a:cs typeface="Raleway Medium"/>
                <a:sym typeface="Raleway Medium"/>
              </a:rPr>
              <a:t>uad</a:t>
            </a:r>
            <a:r>
              <a:rPr lang="en-US" b="true" sz="2901" spc="145" strike="noStrike" u="none">
                <a:solidFill>
                  <a:srgbClr val="2E4D99"/>
                </a:solidFill>
                <a:latin typeface="Raleway Medium"/>
                <a:ea typeface="Raleway Medium"/>
                <a:cs typeface="Raleway Medium"/>
                <a:sym typeface="Raleway Medium"/>
              </a:rPr>
              <a:t>o</a:t>
            </a:r>
            <a:r>
              <a:rPr lang="en-US" b="true" sz="2901" spc="145" strike="noStrike" u="none">
                <a:solidFill>
                  <a:srgbClr val="2E4D99"/>
                </a:solidFill>
                <a:latin typeface="Raleway Medium"/>
                <a:ea typeface="Raleway Medium"/>
                <a:cs typeface="Raleway Medium"/>
                <a:sym typeface="Raleway Medium"/>
              </a:rPr>
              <a:t> </a:t>
            </a:r>
            <a:r>
              <a:rPr lang="en-US" b="true" sz="2901" spc="145" strike="noStrike" u="none">
                <a:solidFill>
                  <a:srgbClr val="2E4D99"/>
                </a:solidFill>
                <a:latin typeface="Raleway Medium"/>
                <a:ea typeface="Raleway Medium"/>
                <a:cs typeface="Raleway Medium"/>
                <a:sym typeface="Raleway Medium"/>
              </a:rPr>
              <a:t>es </a:t>
            </a:r>
            <a:r>
              <a:rPr lang="en-US" b="true" sz="2901" spc="145" strike="noStrike" u="none">
                <a:solidFill>
                  <a:srgbClr val="2E4D99"/>
                </a:solidFill>
                <a:latin typeface="Raleway Medium"/>
                <a:ea typeface="Raleway Medium"/>
                <a:cs typeface="Raleway Medium"/>
                <a:sym typeface="Raleway Medium"/>
              </a:rPr>
              <a:t>c</a:t>
            </a:r>
            <a:r>
              <a:rPr lang="en-US" b="true" sz="2901" spc="145" strike="noStrike" u="none">
                <a:solidFill>
                  <a:srgbClr val="2E4D99"/>
                </a:solidFill>
                <a:latin typeface="Raleway Medium"/>
                <a:ea typeface="Raleway Medium"/>
                <a:cs typeface="Raleway Medium"/>
                <a:sym typeface="Raleway Medium"/>
              </a:rPr>
              <a:t>la</a:t>
            </a:r>
            <a:r>
              <a:rPr lang="en-US" b="true" sz="2901" spc="145" strike="noStrike" u="none">
                <a:solidFill>
                  <a:srgbClr val="2E4D99"/>
                </a:solidFill>
                <a:latin typeface="Raleway Medium"/>
                <a:ea typeface="Raleway Medium"/>
                <a:cs typeface="Raleway Medium"/>
                <a:sym typeface="Raleway Medium"/>
              </a:rPr>
              <a:t>ve</a:t>
            </a:r>
            <a:r>
              <a:rPr lang="en-US" b="true" sz="2901" spc="145" strike="noStrike" u="none">
                <a:solidFill>
                  <a:srgbClr val="2E4D99"/>
                </a:solidFill>
                <a:latin typeface="Raleway Medium"/>
                <a:ea typeface="Raleway Medium"/>
                <a:cs typeface="Raleway Medium"/>
                <a:sym typeface="Raleway Medium"/>
              </a:rPr>
              <a:t> pa</a:t>
            </a:r>
            <a:r>
              <a:rPr lang="en-US" b="true" sz="2901" spc="145" strike="noStrike" u="none">
                <a:solidFill>
                  <a:srgbClr val="2E4D99"/>
                </a:solidFill>
                <a:latin typeface="Raleway Medium"/>
                <a:ea typeface="Raleway Medium"/>
                <a:cs typeface="Raleway Medium"/>
                <a:sym typeface="Raleway Medium"/>
              </a:rPr>
              <a:t>r</a:t>
            </a:r>
            <a:r>
              <a:rPr lang="en-US" b="true" sz="2901" spc="145" strike="noStrike" u="none">
                <a:solidFill>
                  <a:srgbClr val="2E4D99"/>
                </a:solidFill>
                <a:latin typeface="Raleway Medium"/>
                <a:ea typeface="Raleway Medium"/>
                <a:cs typeface="Raleway Medium"/>
                <a:sym typeface="Raleway Medium"/>
              </a:rPr>
              <a:t>a</a:t>
            </a:r>
            <a:r>
              <a:rPr lang="en-US" b="true" sz="2901" spc="145" strike="noStrike" u="none">
                <a:solidFill>
                  <a:srgbClr val="2E4D99"/>
                </a:solidFill>
                <a:latin typeface="Raleway Medium"/>
                <a:ea typeface="Raleway Medium"/>
                <a:cs typeface="Raleway Medium"/>
                <a:sym typeface="Raleway Medium"/>
              </a:rPr>
              <a:t> u</a:t>
            </a:r>
            <a:r>
              <a:rPr lang="en-US" b="true" sz="2901" spc="145" strike="noStrike" u="none">
                <a:solidFill>
                  <a:srgbClr val="2E4D99"/>
                </a:solidFill>
                <a:latin typeface="Raleway Medium"/>
                <a:ea typeface="Raleway Medium"/>
                <a:cs typeface="Raleway Medium"/>
                <a:sym typeface="Raleway Medium"/>
              </a:rPr>
              <a:t>n </a:t>
            </a:r>
            <a:r>
              <a:rPr lang="en-US" b="true" sz="2901" spc="145" strike="noStrike" u="none">
                <a:solidFill>
                  <a:srgbClr val="2E4D99"/>
                </a:solidFill>
                <a:latin typeface="Raleway Medium"/>
                <a:ea typeface="Raleway Medium"/>
                <a:cs typeface="Raleway Medium"/>
                <a:sym typeface="Raleway Medium"/>
              </a:rPr>
              <a:t>s</a:t>
            </a:r>
            <a:r>
              <a:rPr lang="en-US" b="true" sz="2901" spc="145" strike="noStrike" u="none">
                <a:solidFill>
                  <a:srgbClr val="2E4D99"/>
                </a:solidFill>
                <a:latin typeface="Raleway Medium"/>
                <a:ea typeface="Raleway Medium"/>
                <a:cs typeface="Raleway Medium"/>
                <a:sym typeface="Raleway Medium"/>
              </a:rPr>
              <a:t>e</a:t>
            </a:r>
            <a:r>
              <a:rPr lang="en-US" b="true" sz="2901" spc="145" strike="noStrike" u="none">
                <a:solidFill>
                  <a:srgbClr val="2E4D99"/>
                </a:solidFill>
                <a:latin typeface="Raleway Medium"/>
                <a:ea typeface="Raleway Medium"/>
                <a:cs typeface="Raleway Medium"/>
                <a:sym typeface="Raleway Medium"/>
              </a:rPr>
              <a:t>rv</a:t>
            </a:r>
            <a:r>
              <a:rPr lang="en-US" b="true" sz="2901" spc="145" strike="noStrike" u="none">
                <a:solidFill>
                  <a:srgbClr val="2E4D99"/>
                </a:solidFill>
                <a:latin typeface="Raleway Medium"/>
                <a:ea typeface="Raleway Medium"/>
                <a:cs typeface="Raleway Medium"/>
                <a:sym typeface="Raleway Medium"/>
              </a:rPr>
              <a:t>ici</a:t>
            </a:r>
            <a:r>
              <a:rPr lang="en-US" b="true" sz="2901" spc="145" strike="noStrike" u="none">
                <a:solidFill>
                  <a:srgbClr val="2E4D99"/>
                </a:solidFill>
                <a:latin typeface="Raleway Medium"/>
                <a:ea typeface="Raleway Medium"/>
                <a:cs typeface="Raleway Medium"/>
                <a:sym typeface="Raleway Medium"/>
              </a:rPr>
              <a:t>o</a:t>
            </a:r>
            <a:r>
              <a:rPr lang="en-US" b="true" sz="2901" spc="145" strike="noStrike" u="none">
                <a:solidFill>
                  <a:srgbClr val="2E4D99"/>
                </a:solidFill>
                <a:latin typeface="Raleway Medium"/>
                <a:ea typeface="Raleway Medium"/>
                <a:cs typeface="Raleway Medium"/>
                <a:sym typeface="Raleway Medium"/>
              </a:rPr>
              <a:t> de transporte </a:t>
            </a:r>
            <a:r>
              <a:rPr lang="en-US" b="true" sz="2901" spc="145" strike="noStrike" u="none">
                <a:solidFill>
                  <a:srgbClr val="2E4D99"/>
                </a:solidFill>
                <a:latin typeface="Raleway Medium"/>
                <a:ea typeface="Raleway Medium"/>
                <a:cs typeface="Raleway Medium"/>
                <a:sym typeface="Raleway Medium"/>
              </a:rPr>
              <a:t>ef</a:t>
            </a:r>
            <a:r>
              <a:rPr lang="en-US" b="true" sz="2901" spc="145" strike="noStrike" u="none">
                <a:solidFill>
                  <a:srgbClr val="2E4D99"/>
                </a:solidFill>
                <a:latin typeface="Raleway Medium"/>
                <a:ea typeface="Raleway Medium"/>
                <a:cs typeface="Raleway Medium"/>
                <a:sym typeface="Raleway Medium"/>
              </a:rPr>
              <a:t>ic</a:t>
            </a:r>
            <a:r>
              <a:rPr lang="en-US" b="true" sz="2901" spc="145" strike="noStrike" u="none">
                <a:solidFill>
                  <a:srgbClr val="2E4D99"/>
                </a:solidFill>
                <a:latin typeface="Raleway Medium"/>
                <a:ea typeface="Raleway Medium"/>
                <a:cs typeface="Raleway Medium"/>
                <a:sym typeface="Raleway Medium"/>
              </a:rPr>
              <a:t>iente</a:t>
            </a:r>
            <a:r>
              <a:rPr lang="en-US" b="true" sz="2901" spc="145" strike="noStrike" u="none">
                <a:solidFill>
                  <a:srgbClr val="2E4D99"/>
                </a:solidFill>
                <a:latin typeface="Raleway Medium"/>
                <a:ea typeface="Raleway Medium"/>
                <a:cs typeface="Raleway Medium"/>
                <a:sym typeface="Raleway Medium"/>
              </a:rPr>
              <a:t>.</a:t>
            </a:r>
          </a:p>
        </p:txBody>
      </p:sp>
      <p:sp>
        <p:nvSpPr>
          <p:cNvPr name="TextBox 3" id="3"/>
          <p:cNvSpPr txBox="true"/>
          <p:nvPr/>
        </p:nvSpPr>
        <p:spPr>
          <a:xfrm rot="0">
            <a:off x="839289" y="6151420"/>
            <a:ext cx="16609422" cy="3954783"/>
          </a:xfrm>
          <a:prstGeom prst="rect">
            <a:avLst/>
          </a:prstGeom>
        </p:spPr>
        <p:txBody>
          <a:bodyPr anchor="t" rtlCol="false" tIns="0" lIns="0" bIns="0" rIns="0">
            <a:spAutoFit/>
          </a:bodyPr>
          <a:lstStyle/>
          <a:p>
            <a:pPr algn="just" marL="647881" indent="-323941" lvl="1">
              <a:lnSpc>
                <a:spcPts val="3510"/>
              </a:lnSpc>
              <a:buAutoNum type="arabicPeriod" startAt="1"/>
            </a:pPr>
            <a:r>
              <a:rPr lang="en-US" b="true" sz="3000" spc="150" strike="noStrike" u="none">
                <a:solidFill>
                  <a:srgbClr val="2E4D99"/>
                </a:solidFill>
                <a:latin typeface="Raleway Medium"/>
                <a:ea typeface="Raleway Medium"/>
                <a:cs typeface="Raleway Medium"/>
                <a:sym typeface="Raleway Medium"/>
              </a:rPr>
              <a:t>Aumentar la inversión </a:t>
            </a:r>
            <a:r>
              <a:rPr lang="en-US" b="true" sz="3000" spc="150" strike="noStrike" u="none">
                <a:solidFill>
                  <a:srgbClr val="2E4D99"/>
                </a:solidFill>
                <a:latin typeface="Raleway Medium"/>
                <a:ea typeface="Raleway Medium"/>
                <a:cs typeface="Raleway Medium"/>
                <a:sym typeface="Raleway Medium"/>
              </a:rPr>
              <a:t>sostenida </a:t>
            </a:r>
            <a:r>
              <a:rPr lang="en-US" b="true" sz="3000" spc="150" strike="noStrike" u="none">
                <a:solidFill>
                  <a:srgbClr val="2E4D99"/>
                </a:solidFill>
                <a:latin typeface="Raleway Medium"/>
                <a:ea typeface="Raleway Medium"/>
                <a:cs typeface="Raleway Medium"/>
                <a:sym typeface="Raleway Medium"/>
              </a:rPr>
              <a:t>en infraestructura vial</a:t>
            </a:r>
            <a:r>
              <a:rPr lang="en-US" b="true" sz="3000" spc="150" strike="noStrike" u="none">
                <a:solidFill>
                  <a:srgbClr val="2E4D99"/>
                </a:solidFill>
                <a:latin typeface="Raleway Medium"/>
                <a:ea typeface="Raleway Medium"/>
                <a:cs typeface="Raleway Medium"/>
                <a:sym typeface="Raleway Medium"/>
              </a:rPr>
              <a:t>,</a:t>
            </a:r>
            <a:r>
              <a:rPr lang="en-US" b="true" sz="3000" spc="150" strike="noStrike" u="none">
                <a:solidFill>
                  <a:srgbClr val="2E4D99"/>
                </a:solidFill>
                <a:latin typeface="Raleway Medium"/>
                <a:ea typeface="Raleway Medium"/>
                <a:cs typeface="Raleway Medium"/>
                <a:sym typeface="Raleway Medium"/>
              </a:rPr>
              <a:t> en</a:t>
            </a:r>
            <a:r>
              <a:rPr lang="en-US" b="true" sz="3000" spc="150" strike="noStrike" u="none">
                <a:solidFill>
                  <a:srgbClr val="2E4D99"/>
                </a:solidFill>
                <a:latin typeface="Raleway Medium"/>
                <a:ea typeface="Raleway Medium"/>
                <a:cs typeface="Raleway Medium"/>
                <a:sym typeface="Raleway Medium"/>
              </a:rPr>
              <a:t>f</a:t>
            </a:r>
            <a:r>
              <a:rPr lang="en-US" b="true" sz="3000" spc="150" strike="noStrike" u="none">
                <a:solidFill>
                  <a:srgbClr val="2E4D99"/>
                </a:solidFill>
                <a:latin typeface="Raleway Medium"/>
                <a:ea typeface="Raleway Medium"/>
                <a:cs typeface="Raleway Medium"/>
                <a:sym typeface="Raleway Medium"/>
              </a:rPr>
              <a:t>o</a:t>
            </a:r>
            <a:r>
              <a:rPr lang="en-US" b="true" sz="3000" spc="150" strike="noStrike" u="none">
                <a:solidFill>
                  <a:srgbClr val="2E4D99"/>
                </a:solidFill>
                <a:latin typeface="Raleway Medium"/>
                <a:ea typeface="Raleway Medium"/>
                <a:cs typeface="Raleway Medium"/>
                <a:sym typeface="Raleway Medium"/>
              </a:rPr>
              <a:t>cá</a:t>
            </a:r>
            <a:r>
              <a:rPr lang="en-US" b="true" sz="3000" spc="150" strike="noStrike" u="none">
                <a:solidFill>
                  <a:srgbClr val="2E4D99"/>
                </a:solidFill>
                <a:latin typeface="Raleway Medium"/>
                <a:ea typeface="Raleway Medium"/>
                <a:cs typeface="Raleway Medium"/>
                <a:sym typeface="Raleway Medium"/>
              </a:rPr>
              <a:t>n</a:t>
            </a:r>
            <a:r>
              <a:rPr lang="en-US" b="true" sz="3000" spc="150" strike="noStrike" u="none">
                <a:solidFill>
                  <a:srgbClr val="2E4D99"/>
                </a:solidFill>
                <a:latin typeface="Raleway Medium"/>
                <a:ea typeface="Raleway Medium"/>
                <a:cs typeface="Raleway Medium"/>
                <a:sym typeface="Raleway Medium"/>
              </a:rPr>
              <a:t>d</a:t>
            </a:r>
            <a:r>
              <a:rPr lang="en-US" b="true" sz="3000" spc="150" strike="noStrike" u="none">
                <a:solidFill>
                  <a:srgbClr val="2E4D99"/>
                </a:solidFill>
                <a:latin typeface="Raleway Medium"/>
                <a:ea typeface="Raleway Medium"/>
                <a:cs typeface="Raleway Medium"/>
                <a:sym typeface="Raleway Medium"/>
              </a:rPr>
              <a:t>o</a:t>
            </a:r>
            <a:r>
              <a:rPr lang="en-US" b="true" sz="3000" spc="150" strike="noStrike" u="none">
                <a:solidFill>
                  <a:srgbClr val="2E4D99"/>
                </a:solidFill>
                <a:latin typeface="Raleway Medium"/>
                <a:ea typeface="Raleway Medium"/>
                <a:cs typeface="Raleway Medium"/>
                <a:sym typeface="Raleway Medium"/>
              </a:rPr>
              <a:t>se</a:t>
            </a:r>
            <a:r>
              <a:rPr lang="en-US" b="true" sz="3000" spc="150" strike="noStrike" u="none">
                <a:solidFill>
                  <a:srgbClr val="2E4D99"/>
                </a:solidFill>
                <a:latin typeface="Raleway Medium"/>
                <a:ea typeface="Raleway Medium"/>
                <a:cs typeface="Raleway Medium"/>
                <a:sym typeface="Raleway Medium"/>
              </a:rPr>
              <a:t> </a:t>
            </a:r>
            <a:r>
              <a:rPr lang="en-US" b="true" sz="3000" spc="150" strike="noStrike" u="none">
                <a:solidFill>
                  <a:srgbClr val="2E4D99"/>
                </a:solidFill>
                <a:latin typeface="Raleway Medium"/>
                <a:ea typeface="Raleway Medium"/>
                <a:cs typeface="Raleway Medium"/>
                <a:sym typeface="Raleway Medium"/>
              </a:rPr>
              <a:t>e</a:t>
            </a:r>
            <a:r>
              <a:rPr lang="en-US" b="true" sz="3000" spc="150" strike="noStrike" u="none">
                <a:solidFill>
                  <a:srgbClr val="2E4D99"/>
                </a:solidFill>
                <a:latin typeface="Raleway Medium"/>
                <a:ea typeface="Raleway Medium"/>
                <a:cs typeface="Raleway Medium"/>
                <a:sym typeface="Raleway Medium"/>
              </a:rPr>
              <a:t>n la </a:t>
            </a:r>
            <a:r>
              <a:rPr lang="en-US" b="true" sz="3000" spc="150" strike="noStrike" u="none">
                <a:solidFill>
                  <a:srgbClr val="2E4D99"/>
                </a:solidFill>
                <a:latin typeface="Raleway Medium"/>
                <a:ea typeface="Raleway Medium"/>
                <a:cs typeface="Raleway Medium"/>
                <a:sym typeface="Raleway Medium"/>
              </a:rPr>
              <a:t>m</a:t>
            </a:r>
            <a:r>
              <a:rPr lang="en-US" b="true" sz="3000" spc="150" strike="noStrike" u="none">
                <a:solidFill>
                  <a:srgbClr val="2E4D99"/>
                </a:solidFill>
                <a:latin typeface="Raleway Medium"/>
                <a:ea typeface="Raleway Medium"/>
                <a:cs typeface="Raleway Medium"/>
                <a:sym typeface="Raleway Medium"/>
              </a:rPr>
              <a:t>e</a:t>
            </a:r>
            <a:r>
              <a:rPr lang="en-US" b="true" sz="3000" spc="150" strike="noStrike" u="none">
                <a:solidFill>
                  <a:srgbClr val="2E4D99"/>
                </a:solidFill>
                <a:latin typeface="Raleway Medium"/>
                <a:ea typeface="Raleway Medium"/>
                <a:cs typeface="Raleway Medium"/>
                <a:sym typeface="Raleway Medium"/>
              </a:rPr>
              <a:t>jo</a:t>
            </a:r>
            <a:r>
              <a:rPr lang="en-US" b="true" sz="3000" spc="150" strike="noStrike" u="none">
                <a:solidFill>
                  <a:srgbClr val="2E4D99"/>
                </a:solidFill>
                <a:latin typeface="Raleway Medium"/>
                <a:ea typeface="Raleway Medium"/>
                <a:cs typeface="Raleway Medium"/>
                <a:sym typeface="Raleway Medium"/>
              </a:rPr>
              <a:t>ra cont</a:t>
            </a:r>
            <a:r>
              <a:rPr lang="en-US" b="true" sz="3000" spc="150" strike="noStrike" u="none">
                <a:solidFill>
                  <a:srgbClr val="2E4D99"/>
                </a:solidFill>
                <a:latin typeface="Raleway Medium"/>
                <a:ea typeface="Raleway Medium"/>
                <a:cs typeface="Raleway Medium"/>
                <a:sym typeface="Raleway Medium"/>
              </a:rPr>
              <a:t>inua</a:t>
            </a:r>
            <a:r>
              <a:rPr lang="en-US" b="true" sz="3000" spc="150" strike="noStrike" u="none">
                <a:solidFill>
                  <a:srgbClr val="2E4D99"/>
                </a:solidFill>
                <a:latin typeface="Raleway Medium"/>
                <a:ea typeface="Raleway Medium"/>
                <a:cs typeface="Raleway Medium"/>
                <a:sym typeface="Raleway Medium"/>
              </a:rPr>
              <a:t> de </a:t>
            </a:r>
            <a:r>
              <a:rPr lang="en-US" b="true" sz="3000" spc="150" strike="noStrike" u="none">
                <a:solidFill>
                  <a:srgbClr val="2E4D99"/>
                </a:solidFill>
                <a:latin typeface="Raleway Medium"/>
                <a:ea typeface="Raleway Medium"/>
                <a:cs typeface="Raleway Medium"/>
                <a:sym typeface="Raleway Medium"/>
              </a:rPr>
              <a:t>ca</a:t>
            </a:r>
            <a:r>
              <a:rPr lang="en-US" b="true" sz="3000" spc="150" strike="noStrike" u="none">
                <a:solidFill>
                  <a:srgbClr val="2E4D99"/>
                </a:solidFill>
                <a:latin typeface="Raleway Medium"/>
                <a:ea typeface="Raleway Medium"/>
                <a:cs typeface="Raleway Medium"/>
                <a:sym typeface="Raleway Medium"/>
              </a:rPr>
              <a:t>rr</a:t>
            </a:r>
            <a:r>
              <a:rPr lang="en-US" b="true" sz="3000" spc="150" strike="noStrike" u="none">
                <a:solidFill>
                  <a:srgbClr val="2E4D99"/>
                </a:solidFill>
                <a:latin typeface="Raleway Medium"/>
                <a:ea typeface="Raleway Medium"/>
                <a:cs typeface="Raleway Medium"/>
                <a:sym typeface="Raleway Medium"/>
              </a:rPr>
              <a:t>et</a:t>
            </a:r>
            <a:r>
              <a:rPr lang="en-US" b="true" sz="3000" spc="150" strike="noStrike" u="none">
                <a:solidFill>
                  <a:srgbClr val="2E4D99"/>
                </a:solidFill>
                <a:latin typeface="Raleway Medium"/>
                <a:ea typeface="Raleway Medium"/>
                <a:cs typeface="Raleway Medium"/>
                <a:sym typeface="Raleway Medium"/>
              </a:rPr>
              <a:t>er</a:t>
            </a:r>
            <a:r>
              <a:rPr lang="en-US" b="true" sz="3000" spc="150" strike="noStrike" u="none">
                <a:solidFill>
                  <a:srgbClr val="2E4D99"/>
                </a:solidFill>
                <a:latin typeface="Raleway Medium"/>
                <a:ea typeface="Raleway Medium"/>
                <a:cs typeface="Raleway Medium"/>
                <a:sym typeface="Raleway Medium"/>
              </a:rPr>
              <a:t>as,</a:t>
            </a:r>
            <a:r>
              <a:rPr lang="en-US" b="true" sz="3000" spc="150" strike="noStrike" u="none">
                <a:solidFill>
                  <a:srgbClr val="2E4D99"/>
                </a:solidFill>
                <a:latin typeface="Raleway Medium"/>
                <a:ea typeface="Raleway Medium"/>
                <a:cs typeface="Raleway Medium"/>
                <a:sym typeface="Raleway Medium"/>
              </a:rPr>
              <a:t> </a:t>
            </a:r>
            <a:r>
              <a:rPr lang="en-US" b="true" sz="3000" spc="150" strike="noStrike" u="none">
                <a:solidFill>
                  <a:srgbClr val="2E4D99"/>
                </a:solidFill>
                <a:latin typeface="Raleway Medium"/>
                <a:ea typeface="Raleway Medium"/>
                <a:cs typeface="Raleway Medium"/>
                <a:sym typeface="Raleway Medium"/>
              </a:rPr>
              <a:t>s</a:t>
            </a:r>
            <a:r>
              <a:rPr lang="en-US" b="true" sz="3000" spc="150" strike="noStrike" u="none">
                <a:solidFill>
                  <a:srgbClr val="2E4D99"/>
                </a:solidFill>
                <a:latin typeface="Raleway Medium"/>
                <a:ea typeface="Raleway Medium"/>
                <a:cs typeface="Raleway Medium"/>
                <a:sym typeface="Raleway Medium"/>
              </a:rPr>
              <a:t>e</a:t>
            </a:r>
            <a:r>
              <a:rPr lang="en-US" b="true" sz="3000" spc="150" strike="noStrike" u="none">
                <a:solidFill>
                  <a:srgbClr val="2E4D99"/>
                </a:solidFill>
                <a:latin typeface="Raleway Medium"/>
                <a:ea typeface="Raleway Medium"/>
                <a:cs typeface="Raleway Medium"/>
                <a:sym typeface="Raleway Medium"/>
              </a:rPr>
              <a:t>ña</a:t>
            </a:r>
            <a:r>
              <a:rPr lang="en-US" b="true" sz="3000" spc="150" strike="noStrike" u="none">
                <a:solidFill>
                  <a:srgbClr val="2E4D99"/>
                </a:solidFill>
                <a:latin typeface="Raleway Medium"/>
                <a:ea typeface="Raleway Medium"/>
                <a:cs typeface="Raleway Medium"/>
                <a:sym typeface="Raleway Medium"/>
              </a:rPr>
              <a:t>l</a:t>
            </a:r>
            <a:r>
              <a:rPr lang="en-US" b="true" sz="3000" spc="150" strike="noStrike" u="none">
                <a:solidFill>
                  <a:srgbClr val="2E4D99"/>
                </a:solidFill>
                <a:latin typeface="Raleway Medium"/>
                <a:ea typeface="Raleway Medium"/>
                <a:cs typeface="Raleway Medium"/>
                <a:sym typeface="Raleway Medium"/>
              </a:rPr>
              <a:t>e</a:t>
            </a:r>
            <a:r>
              <a:rPr lang="en-US" b="true" sz="3000" spc="150" strike="noStrike" u="none">
                <a:solidFill>
                  <a:srgbClr val="2E4D99"/>
                </a:solidFill>
                <a:latin typeface="Raleway Medium"/>
                <a:ea typeface="Raleway Medium"/>
                <a:cs typeface="Raleway Medium"/>
                <a:sym typeface="Raleway Medium"/>
              </a:rPr>
              <a:t>s de tr</a:t>
            </a:r>
            <a:r>
              <a:rPr lang="en-US" b="true" sz="3000" spc="150" strike="noStrike" u="none">
                <a:solidFill>
                  <a:srgbClr val="2E4D99"/>
                </a:solidFill>
                <a:latin typeface="Raleway Medium"/>
                <a:ea typeface="Raleway Medium"/>
                <a:cs typeface="Raleway Medium"/>
                <a:sym typeface="Raleway Medium"/>
              </a:rPr>
              <a:t>áf</a:t>
            </a:r>
            <a:r>
              <a:rPr lang="en-US" b="true" sz="3000" spc="150" strike="noStrike" u="none">
                <a:solidFill>
                  <a:srgbClr val="2E4D99"/>
                </a:solidFill>
                <a:latin typeface="Raleway Medium"/>
                <a:ea typeface="Raleway Medium"/>
                <a:cs typeface="Raleway Medium"/>
                <a:sym typeface="Raleway Medium"/>
              </a:rPr>
              <a:t>ico </a:t>
            </a:r>
            <a:r>
              <a:rPr lang="en-US" b="true" sz="3000" spc="150" strike="noStrike" u="none">
                <a:solidFill>
                  <a:srgbClr val="2E4D99"/>
                </a:solidFill>
                <a:latin typeface="Raleway Medium"/>
                <a:ea typeface="Raleway Medium"/>
                <a:cs typeface="Raleway Medium"/>
                <a:sym typeface="Raleway Medium"/>
              </a:rPr>
              <a:t>y </a:t>
            </a:r>
            <a:r>
              <a:rPr lang="en-US" b="true" sz="3000" spc="150" strike="noStrike" u="none">
                <a:solidFill>
                  <a:srgbClr val="2E4D99"/>
                </a:solidFill>
                <a:latin typeface="Raleway Medium"/>
                <a:ea typeface="Raleway Medium"/>
                <a:cs typeface="Raleway Medium"/>
                <a:sym typeface="Raleway Medium"/>
              </a:rPr>
              <a:t>mante</a:t>
            </a:r>
            <a:r>
              <a:rPr lang="en-US" b="true" sz="3000" spc="150" strike="noStrike" u="none">
                <a:solidFill>
                  <a:srgbClr val="2E4D99"/>
                </a:solidFill>
                <a:latin typeface="Raleway Medium"/>
                <a:ea typeface="Raleway Medium"/>
                <a:cs typeface="Raleway Medium"/>
                <a:sym typeface="Raleway Medium"/>
              </a:rPr>
              <a:t>ni</a:t>
            </a:r>
            <a:r>
              <a:rPr lang="en-US" b="true" sz="3000" spc="150" strike="noStrike" u="none">
                <a:solidFill>
                  <a:srgbClr val="2E4D99"/>
                </a:solidFill>
                <a:latin typeface="Raleway Medium"/>
                <a:ea typeface="Raleway Medium"/>
                <a:cs typeface="Raleway Medium"/>
                <a:sym typeface="Raleway Medium"/>
              </a:rPr>
              <a:t>m</a:t>
            </a:r>
            <a:r>
              <a:rPr lang="en-US" b="true" sz="3000" spc="150" strike="noStrike" u="none">
                <a:solidFill>
                  <a:srgbClr val="2E4D99"/>
                </a:solidFill>
                <a:latin typeface="Raleway Medium"/>
                <a:ea typeface="Raleway Medium"/>
                <a:cs typeface="Raleway Medium"/>
                <a:sym typeface="Raleway Medium"/>
              </a:rPr>
              <a:t>i</a:t>
            </a:r>
            <a:r>
              <a:rPr lang="en-US" b="true" sz="3000" spc="150" strike="noStrike" u="none">
                <a:solidFill>
                  <a:srgbClr val="2E4D99"/>
                </a:solidFill>
                <a:latin typeface="Raleway Medium"/>
                <a:ea typeface="Raleway Medium"/>
                <a:cs typeface="Raleway Medium"/>
                <a:sym typeface="Raleway Medium"/>
              </a:rPr>
              <a:t>e</a:t>
            </a:r>
            <a:r>
              <a:rPr lang="en-US" b="true" sz="3000" spc="150" strike="noStrike" u="none">
                <a:solidFill>
                  <a:srgbClr val="2E4D99"/>
                </a:solidFill>
                <a:latin typeface="Raleway Medium"/>
                <a:ea typeface="Raleway Medium"/>
                <a:cs typeface="Raleway Medium"/>
                <a:sym typeface="Raleway Medium"/>
              </a:rPr>
              <a:t>nt</a:t>
            </a:r>
            <a:r>
              <a:rPr lang="en-US" b="true" sz="3000" spc="150" strike="noStrike" u="none">
                <a:solidFill>
                  <a:srgbClr val="2E4D99"/>
                </a:solidFill>
                <a:latin typeface="Raleway Medium"/>
                <a:ea typeface="Raleway Medium"/>
                <a:cs typeface="Raleway Medium"/>
                <a:sym typeface="Raleway Medium"/>
              </a:rPr>
              <a:t>o </a:t>
            </a:r>
            <a:r>
              <a:rPr lang="en-US" b="true" sz="3000" spc="150" strike="noStrike" u="none">
                <a:solidFill>
                  <a:srgbClr val="2E4D99"/>
                </a:solidFill>
                <a:latin typeface="Raleway Medium"/>
                <a:ea typeface="Raleway Medium"/>
                <a:cs typeface="Raleway Medium"/>
                <a:sym typeface="Raleway Medium"/>
              </a:rPr>
              <a:t>p</a:t>
            </a:r>
            <a:r>
              <a:rPr lang="en-US" b="true" sz="3000" spc="150" strike="noStrike" u="none">
                <a:solidFill>
                  <a:srgbClr val="2E4D99"/>
                </a:solidFill>
                <a:latin typeface="Raleway Medium"/>
                <a:ea typeface="Raleway Medium"/>
                <a:cs typeface="Raleway Medium"/>
                <a:sym typeface="Raleway Medium"/>
              </a:rPr>
              <a:t>re</a:t>
            </a:r>
            <a:r>
              <a:rPr lang="en-US" b="true" sz="3000" spc="150" strike="noStrike" u="none">
                <a:solidFill>
                  <a:srgbClr val="2E4D99"/>
                </a:solidFill>
                <a:latin typeface="Raleway Medium"/>
                <a:ea typeface="Raleway Medium"/>
                <a:cs typeface="Raleway Medium"/>
                <a:sym typeface="Raleway Medium"/>
              </a:rPr>
              <a:t>v</a:t>
            </a:r>
            <a:r>
              <a:rPr lang="en-US" b="true" sz="3000" spc="150" strike="noStrike" u="none">
                <a:solidFill>
                  <a:srgbClr val="2E4D99"/>
                </a:solidFill>
                <a:latin typeface="Raleway Medium"/>
                <a:ea typeface="Raleway Medium"/>
                <a:cs typeface="Raleway Medium"/>
                <a:sym typeface="Raleway Medium"/>
              </a:rPr>
              <a:t>en</a:t>
            </a:r>
            <a:r>
              <a:rPr lang="en-US" b="true" sz="3000" spc="150" strike="noStrike" u="none">
                <a:solidFill>
                  <a:srgbClr val="2E4D99"/>
                </a:solidFill>
                <a:latin typeface="Raleway Medium"/>
                <a:ea typeface="Raleway Medium"/>
                <a:cs typeface="Raleway Medium"/>
                <a:sym typeface="Raleway Medium"/>
              </a:rPr>
              <a:t>t</a:t>
            </a:r>
            <a:r>
              <a:rPr lang="en-US" b="true" sz="3000" spc="150" strike="noStrike" u="none">
                <a:solidFill>
                  <a:srgbClr val="2E4D99"/>
                </a:solidFill>
                <a:latin typeface="Raleway Medium"/>
                <a:ea typeface="Raleway Medium"/>
                <a:cs typeface="Raleway Medium"/>
                <a:sym typeface="Raleway Medium"/>
              </a:rPr>
              <a:t>i</a:t>
            </a:r>
            <a:r>
              <a:rPr lang="en-US" b="true" sz="3000" spc="150" strike="noStrike" u="none">
                <a:solidFill>
                  <a:srgbClr val="2E4D99"/>
                </a:solidFill>
                <a:latin typeface="Raleway Medium"/>
                <a:ea typeface="Raleway Medium"/>
                <a:cs typeface="Raleway Medium"/>
                <a:sym typeface="Raleway Medium"/>
              </a:rPr>
              <a:t>vo par</a:t>
            </a:r>
            <a:r>
              <a:rPr lang="en-US" b="true" sz="3000" spc="150" strike="noStrike" u="none">
                <a:solidFill>
                  <a:srgbClr val="2E4D99"/>
                </a:solidFill>
                <a:latin typeface="Raleway Medium"/>
                <a:ea typeface="Raleway Medium"/>
                <a:cs typeface="Raleway Medium"/>
                <a:sym typeface="Raleway Medium"/>
              </a:rPr>
              <a:t>a </a:t>
            </a:r>
            <a:r>
              <a:rPr lang="en-US" b="true" sz="3000" spc="150" strike="noStrike" u="none">
                <a:solidFill>
                  <a:srgbClr val="2E4D99"/>
                </a:solidFill>
                <a:latin typeface="Raleway Medium"/>
                <a:ea typeface="Raleway Medium"/>
                <a:cs typeface="Raleway Medium"/>
                <a:sym typeface="Raleway Medium"/>
              </a:rPr>
              <a:t>redu</a:t>
            </a:r>
            <a:r>
              <a:rPr lang="en-US" b="true" sz="3000" spc="150" strike="noStrike" u="none">
                <a:solidFill>
                  <a:srgbClr val="2E4D99"/>
                </a:solidFill>
                <a:latin typeface="Raleway Medium"/>
                <a:ea typeface="Raleway Medium"/>
                <a:cs typeface="Raleway Medium"/>
                <a:sym typeface="Raleway Medium"/>
              </a:rPr>
              <a:t>ci</a:t>
            </a:r>
            <a:r>
              <a:rPr lang="en-US" b="true" sz="3000" spc="150" strike="noStrike" u="none">
                <a:solidFill>
                  <a:srgbClr val="2E4D99"/>
                </a:solidFill>
                <a:latin typeface="Raleway Medium"/>
                <a:ea typeface="Raleway Medium"/>
                <a:cs typeface="Raleway Medium"/>
                <a:sym typeface="Raleway Medium"/>
              </a:rPr>
              <a:t>r</a:t>
            </a:r>
            <a:r>
              <a:rPr lang="en-US" b="true" sz="3000" spc="150" strike="noStrike" u="none">
                <a:solidFill>
                  <a:srgbClr val="2E4D99"/>
                </a:solidFill>
                <a:latin typeface="Raleway Medium"/>
                <a:ea typeface="Raleway Medium"/>
                <a:cs typeface="Raleway Medium"/>
                <a:sym typeface="Raleway Medium"/>
              </a:rPr>
              <a:t> accide</a:t>
            </a:r>
            <a:r>
              <a:rPr lang="en-US" b="true" sz="3000" spc="150" strike="noStrike" u="none">
                <a:solidFill>
                  <a:srgbClr val="2E4D99"/>
                </a:solidFill>
                <a:latin typeface="Raleway Medium"/>
                <a:ea typeface="Raleway Medium"/>
                <a:cs typeface="Raleway Medium"/>
                <a:sym typeface="Raleway Medium"/>
              </a:rPr>
              <a:t>nt</a:t>
            </a:r>
            <a:r>
              <a:rPr lang="en-US" b="true" sz="3000" spc="150" strike="noStrike" u="none">
                <a:solidFill>
                  <a:srgbClr val="2E4D99"/>
                </a:solidFill>
                <a:latin typeface="Raleway Medium"/>
                <a:ea typeface="Raleway Medium"/>
                <a:cs typeface="Raleway Medium"/>
                <a:sym typeface="Raleway Medium"/>
              </a:rPr>
              <a:t>es </a:t>
            </a:r>
            <a:r>
              <a:rPr lang="en-US" b="true" sz="3000" spc="150" strike="noStrike" u="none">
                <a:solidFill>
                  <a:srgbClr val="2E4D99"/>
                </a:solidFill>
                <a:latin typeface="Raleway Medium"/>
                <a:ea typeface="Raleway Medium"/>
                <a:cs typeface="Raleway Medium"/>
                <a:sym typeface="Raleway Medium"/>
              </a:rPr>
              <a:t>y</a:t>
            </a:r>
            <a:r>
              <a:rPr lang="en-US" b="true" sz="3000" spc="150" strike="noStrike" u="none">
                <a:solidFill>
                  <a:srgbClr val="2E4D99"/>
                </a:solidFill>
                <a:latin typeface="Raleway Medium"/>
                <a:ea typeface="Raleway Medium"/>
                <a:cs typeface="Raleway Medium"/>
                <a:sym typeface="Raleway Medium"/>
              </a:rPr>
              <a:t> congesti</a:t>
            </a:r>
            <a:r>
              <a:rPr lang="en-US" b="true" sz="3000" spc="150" strike="noStrike" u="none">
                <a:solidFill>
                  <a:srgbClr val="2E4D99"/>
                </a:solidFill>
                <a:latin typeface="Raleway Medium"/>
                <a:ea typeface="Raleway Medium"/>
                <a:cs typeface="Raleway Medium"/>
                <a:sym typeface="Raleway Medium"/>
              </a:rPr>
              <a:t>o</a:t>
            </a:r>
            <a:r>
              <a:rPr lang="en-US" b="true" sz="3000" spc="150" strike="noStrike" u="none">
                <a:solidFill>
                  <a:srgbClr val="2E4D99"/>
                </a:solidFill>
                <a:latin typeface="Raleway Medium"/>
                <a:ea typeface="Raleway Medium"/>
                <a:cs typeface="Raleway Medium"/>
                <a:sym typeface="Raleway Medium"/>
              </a:rPr>
              <a:t>n</a:t>
            </a:r>
            <a:r>
              <a:rPr lang="en-US" b="true" sz="3000" spc="150" strike="noStrike" u="none">
                <a:solidFill>
                  <a:srgbClr val="2E4D99"/>
                </a:solidFill>
                <a:latin typeface="Raleway Medium"/>
                <a:ea typeface="Raleway Medium"/>
                <a:cs typeface="Raleway Medium"/>
                <a:sym typeface="Raleway Medium"/>
              </a:rPr>
              <a:t>ami</a:t>
            </a:r>
            <a:r>
              <a:rPr lang="en-US" b="true" sz="3000" spc="150" strike="noStrike" u="none">
                <a:solidFill>
                  <a:srgbClr val="2E4D99"/>
                </a:solidFill>
                <a:latin typeface="Raleway Medium"/>
                <a:ea typeface="Raleway Medium"/>
                <a:cs typeface="Raleway Medium"/>
                <a:sym typeface="Raleway Medium"/>
              </a:rPr>
              <a:t>e</a:t>
            </a:r>
            <a:r>
              <a:rPr lang="en-US" b="true" sz="3000" spc="150" strike="noStrike" u="none">
                <a:solidFill>
                  <a:srgbClr val="2E4D99"/>
                </a:solidFill>
                <a:latin typeface="Raleway Medium"/>
                <a:ea typeface="Raleway Medium"/>
                <a:cs typeface="Raleway Medium"/>
                <a:sym typeface="Raleway Medium"/>
              </a:rPr>
              <a:t>ntos</a:t>
            </a:r>
            <a:r>
              <a:rPr lang="en-US" b="true" sz="3000" spc="150" strike="noStrike" u="none">
                <a:solidFill>
                  <a:srgbClr val="2E4D99"/>
                </a:solidFill>
                <a:latin typeface="Raleway Medium"/>
                <a:ea typeface="Raleway Medium"/>
                <a:cs typeface="Raleway Medium"/>
                <a:sym typeface="Raleway Medium"/>
              </a:rPr>
              <a:t>.</a:t>
            </a:r>
          </a:p>
          <a:p>
            <a:pPr algn="just" marL="647881" indent="-323941" lvl="1">
              <a:lnSpc>
                <a:spcPts val="3510"/>
              </a:lnSpc>
              <a:buAutoNum type="arabicPeriod" startAt="1"/>
            </a:pPr>
            <a:r>
              <a:rPr lang="en-US" b="true" sz="3000" spc="150" strike="noStrike" u="none">
                <a:solidFill>
                  <a:srgbClr val="2E4D99"/>
                </a:solidFill>
                <a:latin typeface="Raleway Medium"/>
                <a:ea typeface="Raleway Medium"/>
                <a:cs typeface="Raleway Medium"/>
                <a:sym typeface="Raleway Medium"/>
              </a:rPr>
              <a:t>Implementar un sistema de monitoreo en</a:t>
            </a:r>
            <a:r>
              <a:rPr lang="en-US" b="true" sz="3000" spc="150" strike="noStrike" u="none">
                <a:solidFill>
                  <a:srgbClr val="2E4D99"/>
                </a:solidFill>
                <a:latin typeface="Raleway Medium"/>
                <a:ea typeface="Raleway Medium"/>
                <a:cs typeface="Raleway Medium"/>
                <a:sym typeface="Raleway Medium"/>
              </a:rPr>
              <a:t> </a:t>
            </a:r>
            <a:r>
              <a:rPr lang="en-US" b="true" sz="3000" spc="150" strike="noStrike" u="none">
                <a:solidFill>
                  <a:srgbClr val="2E4D99"/>
                </a:solidFill>
                <a:latin typeface="Raleway Medium"/>
                <a:ea typeface="Raleway Medium"/>
                <a:cs typeface="Raleway Medium"/>
                <a:sym typeface="Raleway Medium"/>
              </a:rPr>
              <a:t>t</a:t>
            </a:r>
            <a:r>
              <a:rPr lang="en-US" b="true" sz="3000" spc="150" strike="noStrike" u="none">
                <a:solidFill>
                  <a:srgbClr val="2E4D99"/>
                </a:solidFill>
                <a:latin typeface="Raleway Medium"/>
                <a:ea typeface="Raleway Medium"/>
                <a:cs typeface="Raleway Medium"/>
                <a:sym typeface="Raleway Medium"/>
              </a:rPr>
              <a:t>i</a:t>
            </a:r>
            <a:r>
              <a:rPr lang="en-US" b="true" sz="3000" spc="150" strike="noStrike" u="none">
                <a:solidFill>
                  <a:srgbClr val="2E4D99"/>
                </a:solidFill>
                <a:latin typeface="Raleway Medium"/>
                <a:ea typeface="Raleway Medium"/>
                <a:cs typeface="Raleway Medium"/>
                <a:sym typeface="Raleway Medium"/>
              </a:rPr>
              <a:t>e</a:t>
            </a:r>
            <a:r>
              <a:rPr lang="en-US" b="true" sz="3000" spc="150" strike="noStrike" u="none">
                <a:solidFill>
                  <a:srgbClr val="2E4D99"/>
                </a:solidFill>
                <a:latin typeface="Raleway Medium"/>
                <a:ea typeface="Raleway Medium"/>
                <a:cs typeface="Raleway Medium"/>
                <a:sym typeface="Raleway Medium"/>
              </a:rPr>
              <a:t>mpo</a:t>
            </a:r>
            <a:r>
              <a:rPr lang="en-US" b="true" sz="3000" spc="150" strike="noStrike" u="none">
                <a:solidFill>
                  <a:srgbClr val="2E4D99"/>
                </a:solidFill>
                <a:latin typeface="Raleway Medium"/>
                <a:ea typeface="Raleway Medium"/>
                <a:cs typeface="Raleway Medium"/>
                <a:sym typeface="Raleway Medium"/>
              </a:rPr>
              <a:t> </a:t>
            </a:r>
            <a:r>
              <a:rPr lang="en-US" b="true" sz="3000" spc="150" strike="noStrike" u="none">
                <a:solidFill>
                  <a:srgbClr val="2E4D99"/>
                </a:solidFill>
                <a:latin typeface="Raleway Medium"/>
                <a:ea typeface="Raleway Medium"/>
                <a:cs typeface="Raleway Medium"/>
                <a:sym typeface="Raleway Medium"/>
              </a:rPr>
              <a:t>r</a:t>
            </a:r>
            <a:r>
              <a:rPr lang="en-US" b="true" sz="3000" spc="150" strike="noStrike" u="none">
                <a:solidFill>
                  <a:srgbClr val="2E4D99"/>
                </a:solidFill>
                <a:latin typeface="Raleway Medium"/>
                <a:ea typeface="Raleway Medium"/>
                <a:cs typeface="Raleway Medium"/>
                <a:sym typeface="Raleway Medium"/>
              </a:rPr>
              <a:t>e</a:t>
            </a:r>
            <a:r>
              <a:rPr lang="en-US" b="true" sz="3000" spc="150" strike="noStrike" u="none">
                <a:solidFill>
                  <a:srgbClr val="2E4D99"/>
                </a:solidFill>
                <a:latin typeface="Raleway Medium"/>
                <a:ea typeface="Raleway Medium"/>
                <a:cs typeface="Raleway Medium"/>
                <a:sym typeface="Raleway Medium"/>
              </a:rPr>
              <a:t>al</a:t>
            </a:r>
            <a:r>
              <a:rPr lang="en-US" b="true" sz="3000" spc="150" strike="noStrike" u="none">
                <a:solidFill>
                  <a:srgbClr val="2E4D99"/>
                </a:solidFill>
                <a:latin typeface="Raleway Medium"/>
                <a:ea typeface="Raleway Medium"/>
                <a:cs typeface="Raleway Medium"/>
                <a:sym typeface="Raleway Medium"/>
              </a:rPr>
              <a:t> p</a:t>
            </a:r>
            <a:r>
              <a:rPr lang="en-US" b="true" sz="3000" spc="150" strike="noStrike" u="none">
                <a:solidFill>
                  <a:srgbClr val="2E4D99"/>
                </a:solidFill>
                <a:latin typeface="Raleway Medium"/>
                <a:ea typeface="Raleway Medium"/>
                <a:cs typeface="Raleway Medium"/>
                <a:sym typeface="Raleway Medium"/>
              </a:rPr>
              <a:t>a</a:t>
            </a:r>
            <a:r>
              <a:rPr lang="en-US" b="true" sz="3000" spc="150" strike="noStrike" u="none">
                <a:solidFill>
                  <a:srgbClr val="2E4D99"/>
                </a:solidFill>
                <a:latin typeface="Raleway Medium"/>
                <a:ea typeface="Raleway Medium"/>
                <a:cs typeface="Raleway Medium"/>
                <a:sym typeface="Raleway Medium"/>
              </a:rPr>
              <a:t>ra ajustar dinámicamente las rutas y recursos </a:t>
            </a:r>
            <a:r>
              <a:rPr lang="en-US" b="true" sz="3000" spc="150" strike="noStrike" u="none">
                <a:solidFill>
                  <a:srgbClr val="2E4D99"/>
                </a:solidFill>
                <a:latin typeface="Raleway Medium"/>
                <a:ea typeface="Raleway Medium"/>
                <a:cs typeface="Raleway Medium"/>
                <a:sym typeface="Raleway Medium"/>
              </a:rPr>
              <a:t>d</a:t>
            </a:r>
            <a:r>
              <a:rPr lang="en-US" b="true" sz="3000" spc="150" strike="noStrike" u="none">
                <a:solidFill>
                  <a:srgbClr val="2E4D99"/>
                </a:solidFill>
                <a:latin typeface="Raleway Medium"/>
                <a:ea typeface="Raleway Medium"/>
                <a:cs typeface="Raleway Medium"/>
                <a:sym typeface="Raleway Medium"/>
              </a:rPr>
              <a:t>e</a:t>
            </a:r>
            <a:r>
              <a:rPr lang="en-US" b="true" sz="3000" spc="150" strike="noStrike" u="none">
                <a:solidFill>
                  <a:srgbClr val="2E4D99"/>
                </a:solidFill>
                <a:latin typeface="Raleway Medium"/>
                <a:ea typeface="Raleway Medium"/>
                <a:cs typeface="Raleway Medium"/>
                <a:sym typeface="Raleway Medium"/>
              </a:rPr>
              <a:t>l tra</a:t>
            </a:r>
            <a:r>
              <a:rPr lang="en-US" b="true" sz="3000" spc="150" strike="noStrike" u="none">
                <a:solidFill>
                  <a:srgbClr val="2E4D99"/>
                </a:solidFill>
                <a:latin typeface="Raleway Medium"/>
                <a:ea typeface="Raleway Medium"/>
                <a:cs typeface="Raleway Medium"/>
                <a:sym typeface="Raleway Medium"/>
              </a:rPr>
              <a:t>n</a:t>
            </a:r>
            <a:r>
              <a:rPr lang="en-US" b="true" sz="3000" spc="150" strike="noStrike" u="none">
                <a:solidFill>
                  <a:srgbClr val="2E4D99"/>
                </a:solidFill>
                <a:latin typeface="Raleway Medium"/>
                <a:ea typeface="Raleway Medium"/>
                <a:cs typeface="Raleway Medium"/>
                <a:sym typeface="Raleway Medium"/>
              </a:rPr>
              <a:t>sporte</a:t>
            </a:r>
            <a:r>
              <a:rPr lang="en-US" b="true" sz="3000" spc="150" strike="noStrike" u="none">
                <a:solidFill>
                  <a:srgbClr val="2E4D99"/>
                </a:solidFill>
                <a:latin typeface="Raleway Medium"/>
                <a:ea typeface="Raleway Medium"/>
                <a:cs typeface="Raleway Medium"/>
                <a:sym typeface="Raleway Medium"/>
              </a:rPr>
              <a:t> </a:t>
            </a:r>
            <a:r>
              <a:rPr lang="en-US" b="true" sz="3000" spc="150" strike="noStrike" u="none">
                <a:solidFill>
                  <a:srgbClr val="2E4D99"/>
                </a:solidFill>
                <a:latin typeface="Raleway Medium"/>
                <a:ea typeface="Raleway Medium"/>
                <a:cs typeface="Raleway Medium"/>
                <a:sym typeface="Raleway Medium"/>
              </a:rPr>
              <a:t>público, garantizando </a:t>
            </a:r>
            <a:r>
              <a:rPr lang="en-US" b="true" sz="3000" spc="150" strike="noStrike" u="none">
                <a:solidFill>
                  <a:srgbClr val="2E4D99"/>
                </a:solidFill>
                <a:latin typeface="Raleway Medium"/>
                <a:ea typeface="Raleway Medium"/>
                <a:cs typeface="Raleway Medium"/>
                <a:sym typeface="Raleway Medium"/>
              </a:rPr>
              <a:t>un</a:t>
            </a:r>
            <a:r>
              <a:rPr lang="en-US" b="true" sz="3000" spc="150" strike="noStrike" u="none">
                <a:solidFill>
                  <a:srgbClr val="2E4D99"/>
                </a:solidFill>
                <a:latin typeface="Raleway Medium"/>
                <a:ea typeface="Raleway Medium"/>
                <a:cs typeface="Raleway Medium"/>
                <a:sym typeface="Raleway Medium"/>
              </a:rPr>
              <a:t>a mejor gest</a:t>
            </a:r>
            <a:r>
              <a:rPr lang="en-US" b="true" sz="3000" spc="150" strike="noStrike" u="none">
                <a:solidFill>
                  <a:srgbClr val="2E4D99"/>
                </a:solidFill>
                <a:latin typeface="Raleway Medium"/>
                <a:ea typeface="Raleway Medium"/>
                <a:cs typeface="Raleway Medium"/>
                <a:sym typeface="Raleway Medium"/>
              </a:rPr>
              <a:t>ión de la demanda</a:t>
            </a:r>
            <a:r>
              <a:rPr lang="en-US" b="true" sz="3000" spc="150" strike="noStrike" u="none">
                <a:solidFill>
                  <a:srgbClr val="2E4D99"/>
                </a:solidFill>
                <a:latin typeface="Raleway Medium"/>
                <a:ea typeface="Raleway Medium"/>
                <a:cs typeface="Raleway Medium"/>
                <a:sym typeface="Raleway Medium"/>
              </a:rPr>
              <a:t>.</a:t>
            </a:r>
          </a:p>
          <a:p>
            <a:pPr algn="just" marL="647881" indent="-323941" lvl="1">
              <a:lnSpc>
                <a:spcPts val="3510"/>
              </a:lnSpc>
              <a:buAutoNum type="arabicPeriod" startAt="1"/>
            </a:pPr>
            <a:r>
              <a:rPr lang="en-US" b="true" sz="3000" spc="150" strike="noStrike" u="none">
                <a:solidFill>
                  <a:srgbClr val="2E4D99"/>
                </a:solidFill>
                <a:latin typeface="Raleway Medium"/>
                <a:ea typeface="Raleway Medium"/>
                <a:cs typeface="Raleway Medium"/>
                <a:sym typeface="Raleway Medium"/>
              </a:rPr>
              <a:t>Mejorar</a:t>
            </a:r>
            <a:r>
              <a:rPr lang="en-US" b="true" sz="3000" spc="150" strike="noStrike" u="none">
                <a:solidFill>
                  <a:srgbClr val="2E4D99"/>
                </a:solidFill>
                <a:latin typeface="Raleway Medium"/>
                <a:ea typeface="Raleway Medium"/>
                <a:cs typeface="Raleway Medium"/>
                <a:sym typeface="Raleway Medium"/>
              </a:rPr>
              <a:t> la co</a:t>
            </a:r>
            <a:r>
              <a:rPr lang="en-US" b="true" sz="3000" spc="150" strike="noStrike" u="none">
                <a:solidFill>
                  <a:srgbClr val="2E4D99"/>
                </a:solidFill>
                <a:latin typeface="Raleway Medium"/>
                <a:ea typeface="Raleway Medium"/>
                <a:cs typeface="Raleway Medium"/>
                <a:sym typeface="Raleway Medium"/>
              </a:rPr>
              <a:t>mu</a:t>
            </a:r>
            <a:r>
              <a:rPr lang="en-US" b="true" sz="3000" spc="150" strike="noStrike" u="none">
                <a:solidFill>
                  <a:srgbClr val="2E4D99"/>
                </a:solidFill>
                <a:latin typeface="Raleway Medium"/>
                <a:ea typeface="Raleway Medium"/>
                <a:cs typeface="Raleway Medium"/>
                <a:sym typeface="Raleway Medium"/>
              </a:rPr>
              <a:t>ni</a:t>
            </a:r>
            <a:r>
              <a:rPr lang="en-US" b="true" sz="3000" spc="150" strike="noStrike" u="none">
                <a:solidFill>
                  <a:srgbClr val="2E4D99"/>
                </a:solidFill>
                <a:latin typeface="Raleway Medium"/>
                <a:ea typeface="Raleway Medium"/>
                <a:cs typeface="Raleway Medium"/>
                <a:sym typeface="Raleway Medium"/>
              </a:rPr>
              <a:t>ca</a:t>
            </a:r>
            <a:r>
              <a:rPr lang="en-US" b="true" sz="3000" spc="150" strike="noStrike" u="none">
                <a:solidFill>
                  <a:srgbClr val="2E4D99"/>
                </a:solidFill>
                <a:latin typeface="Raleway Medium"/>
                <a:ea typeface="Raleway Medium"/>
                <a:cs typeface="Raleway Medium"/>
                <a:sym typeface="Raleway Medium"/>
              </a:rPr>
              <a:t>ci</a:t>
            </a:r>
            <a:r>
              <a:rPr lang="en-US" b="true" sz="3000" spc="150" strike="noStrike" u="none">
                <a:solidFill>
                  <a:srgbClr val="2E4D99"/>
                </a:solidFill>
                <a:latin typeface="Raleway Medium"/>
                <a:ea typeface="Raleway Medium"/>
                <a:cs typeface="Raleway Medium"/>
                <a:sym typeface="Raleway Medium"/>
              </a:rPr>
              <a:t>ón de l</a:t>
            </a:r>
            <a:r>
              <a:rPr lang="en-US" b="true" sz="3000" spc="150" strike="noStrike" u="none">
                <a:solidFill>
                  <a:srgbClr val="2E4D99"/>
                </a:solidFill>
                <a:latin typeface="Raleway Medium"/>
                <a:ea typeface="Raleway Medium"/>
                <a:cs typeface="Raleway Medium"/>
                <a:sym typeface="Raleway Medium"/>
              </a:rPr>
              <a:t>o</a:t>
            </a:r>
            <a:r>
              <a:rPr lang="en-US" b="true" sz="3000" spc="150" strike="noStrike" u="none">
                <a:solidFill>
                  <a:srgbClr val="2E4D99"/>
                </a:solidFill>
                <a:latin typeface="Raleway Medium"/>
                <a:ea typeface="Raleway Medium"/>
                <a:cs typeface="Raleway Medium"/>
                <a:sym typeface="Raleway Medium"/>
              </a:rPr>
              <a:t>s r</a:t>
            </a:r>
            <a:r>
              <a:rPr lang="en-US" b="true" sz="3000" spc="150" strike="noStrike" u="none">
                <a:solidFill>
                  <a:srgbClr val="2E4D99"/>
                </a:solidFill>
                <a:latin typeface="Raleway Medium"/>
                <a:ea typeface="Raleway Medium"/>
                <a:cs typeface="Raleway Medium"/>
                <a:sym typeface="Raleway Medium"/>
              </a:rPr>
              <a:t>es</a:t>
            </a:r>
            <a:r>
              <a:rPr lang="en-US" b="true" sz="3000" spc="150" strike="noStrike" u="none">
                <a:solidFill>
                  <a:srgbClr val="2E4D99"/>
                </a:solidFill>
                <a:latin typeface="Raleway Medium"/>
                <a:ea typeface="Raleway Medium"/>
                <a:cs typeface="Raleway Medium"/>
                <a:sym typeface="Raleway Medium"/>
              </a:rPr>
              <a:t>ultados</a:t>
            </a:r>
            <a:r>
              <a:rPr lang="en-US" b="true" sz="3000" spc="150" strike="noStrike" u="none">
                <a:solidFill>
                  <a:srgbClr val="2E4D99"/>
                </a:solidFill>
                <a:latin typeface="Raleway Medium"/>
                <a:ea typeface="Raleway Medium"/>
                <a:cs typeface="Raleway Medium"/>
                <a:sym typeface="Raleway Medium"/>
              </a:rPr>
              <a:t> de </a:t>
            </a:r>
            <a:r>
              <a:rPr lang="en-US" b="true" sz="3000" spc="150" strike="noStrike" u="none">
                <a:solidFill>
                  <a:srgbClr val="2E4D99"/>
                </a:solidFill>
                <a:latin typeface="Raleway Medium"/>
                <a:ea typeface="Raleway Medium"/>
                <a:cs typeface="Raleway Medium"/>
                <a:sym typeface="Raleway Medium"/>
              </a:rPr>
              <a:t>inversión en infraes</a:t>
            </a:r>
            <a:r>
              <a:rPr lang="en-US" b="true" sz="3000" spc="150" strike="noStrike" u="none">
                <a:solidFill>
                  <a:srgbClr val="2E4D99"/>
                </a:solidFill>
                <a:latin typeface="Raleway Medium"/>
                <a:ea typeface="Raleway Medium"/>
                <a:cs typeface="Raleway Medium"/>
                <a:sym typeface="Raleway Medium"/>
              </a:rPr>
              <a:t>tr</a:t>
            </a:r>
            <a:r>
              <a:rPr lang="en-US" b="true" sz="3000" spc="150" strike="noStrike" u="none">
                <a:solidFill>
                  <a:srgbClr val="2E4D99"/>
                </a:solidFill>
                <a:latin typeface="Raleway Medium"/>
                <a:ea typeface="Raleway Medium"/>
                <a:cs typeface="Raleway Medium"/>
                <a:sym typeface="Raleway Medium"/>
              </a:rPr>
              <a:t>uctura para </a:t>
            </a:r>
            <a:r>
              <a:rPr lang="en-US" b="true" sz="3000" spc="150" strike="noStrike" u="none">
                <a:solidFill>
                  <a:srgbClr val="2E4D99"/>
                </a:solidFill>
                <a:latin typeface="Raleway Medium"/>
                <a:ea typeface="Raleway Medium"/>
                <a:cs typeface="Raleway Medium"/>
                <a:sym typeface="Raleway Medium"/>
              </a:rPr>
              <a:t>f</a:t>
            </a:r>
            <a:r>
              <a:rPr lang="en-US" b="true" sz="3000" spc="150" strike="noStrike" u="none">
                <a:solidFill>
                  <a:srgbClr val="2E4D99"/>
                </a:solidFill>
                <a:latin typeface="Raleway Medium"/>
                <a:ea typeface="Raleway Medium"/>
                <a:cs typeface="Raleway Medium"/>
                <a:sym typeface="Raleway Medium"/>
              </a:rPr>
              <a:t>ortalecer la percepc</a:t>
            </a:r>
            <a:r>
              <a:rPr lang="en-US" b="true" sz="3000" spc="150" strike="noStrike" u="none">
                <a:solidFill>
                  <a:srgbClr val="2E4D99"/>
                </a:solidFill>
                <a:latin typeface="Raleway Medium"/>
                <a:ea typeface="Raleway Medium"/>
                <a:cs typeface="Raleway Medium"/>
                <a:sym typeface="Raleway Medium"/>
              </a:rPr>
              <a:t>i</a:t>
            </a:r>
            <a:r>
              <a:rPr lang="en-US" b="true" sz="3000" spc="150" strike="noStrike" u="none">
                <a:solidFill>
                  <a:srgbClr val="2E4D99"/>
                </a:solidFill>
                <a:latin typeface="Raleway Medium"/>
                <a:ea typeface="Raleway Medium"/>
                <a:cs typeface="Raleway Medium"/>
                <a:sym typeface="Raleway Medium"/>
              </a:rPr>
              <a:t>ón pública y aumentar la </a:t>
            </a:r>
            <a:r>
              <a:rPr lang="en-US" b="true" sz="3000" spc="150" strike="noStrike" u="none">
                <a:solidFill>
                  <a:srgbClr val="2E4D99"/>
                </a:solidFill>
                <a:latin typeface="Raleway Medium"/>
                <a:ea typeface="Raleway Medium"/>
                <a:cs typeface="Raleway Medium"/>
                <a:sym typeface="Raleway Medium"/>
              </a:rPr>
              <a:t>co</a:t>
            </a:r>
            <a:r>
              <a:rPr lang="en-US" b="true" sz="3000" spc="150" strike="noStrike" u="none">
                <a:solidFill>
                  <a:srgbClr val="2E4D99"/>
                </a:solidFill>
                <a:latin typeface="Raleway Medium"/>
                <a:ea typeface="Raleway Medium"/>
                <a:cs typeface="Raleway Medium"/>
                <a:sym typeface="Raleway Medium"/>
              </a:rPr>
              <a:t>nfianza</a:t>
            </a:r>
            <a:r>
              <a:rPr lang="en-US" b="true" sz="3000" spc="150" strike="noStrike" u="none">
                <a:solidFill>
                  <a:srgbClr val="2E4D99"/>
                </a:solidFill>
                <a:latin typeface="Raleway Medium"/>
                <a:ea typeface="Raleway Medium"/>
                <a:cs typeface="Raleway Medium"/>
                <a:sym typeface="Raleway Medium"/>
              </a:rPr>
              <a:t> en </a:t>
            </a:r>
            <a:r>
              <a:rPr lang="en-US" b="true" sz="3000" spc="150" strike="noStrike" u="none">
                <a:solidFill>
                  <a:srgbClr val="2E4D99"/>
                </a:solidFill>
                <a:latin typeface="Raleway Medium"/>
                <a:ea typeface="Raleway Medium"/>
                <a:cs typeface="Raleway Medium"/>
                <a:sym typeface="Raleway Medium"/>
              </a:rPr>
              <a:t>las au</a:t>
            </a:r>
            <a:r>
              <a:rPr lang="en-US" b="true" sz="3000" spc="150" strike="noStrike" u="none">
                <a:solidFill>
                  <a:srgbClr val="2E4D99"/>
                </a:solidFill>
                <a:latin typeface="Raleway Medium"/>
                <a:ea typeface="Raleway Medium"/>
                <a:cs typeface="Raleway Medium"/>
                <a:sym typeface="Raleway Medium"/>
              </a:rPr>
              <a:t>t</a:t>
            </a:r>
            <a:r>
              <a:rPr lang="en-US" b="true" sz="3000" spc="150" strike="noStrike" u="none">
                <a:solidFill>
                  <a:srgbClr val="2E4D99"/>
                </a:solidFill>
                <a:latin typeface="Raleway Medium"/>
                <a:ea typeface="Raleway Medium"/>
                <a:cs typeface="Raleway Medium"/>
                <a:sym typeface="Raleway Medium"/>
              </a:rPr>
              <a:t>or</a:t>
            </a:r>
            <a:r>
              <a:rPr lang="en-US" b="true" sz="3000" spc="150" strike="noStrike" u="none">
                <a:solidFill>
                  <a:srgbClr val="2E4D99"/>
                </a:solidFill>
                <a:latin typeface="Raleway Medium"/>
                <a:ea typeface="Raleway Medium"/>
                <a:cs typeface="Raleway Medium"/>
                <a:sym typeface="Raleway Medium"/>
              </a:rPr>
              <a:t>i</a:t>
            </a:r>
            <a:r>
              <a:rPr lang="en-US" b="true" sz="3000" spc="150" strike="noStrike" u="none">
                <a:solidFill>
                  <a:srgbClr val="2E4D99"/>
                </a:solidFill>
                <a:latin typeface="Raleway Medium"/>
                <a:ea typeface="Raleway Medium"/>
                <a:cs typeface="Raleway Medium"/>
                <a:sym typeface="Raleway Medium"/>
              </a:rPr>
              <a:t>dad</a:t>
            </a:r>
            <a:r>
              <a:rPr lang="en-US" b="true" sz="3000" spc="150" strike="noStrike" u="none">
                <a:solidFill>
                  <a:srgbClr val="2E4D99"/>
                </a:solidFill>
                <a:latin typeface="Raleway Medium"/>
                <a:ea typeface="Raleway Medium"/>
                <a:cs typeface="Raleway Medium"/>
                <a:sym typeface="Raleway Medium"/>
              </a:rPr>
              <a:t>e</a:t>
            </a:r>
            <a:r>
              <a:rPr lang="en-US" b="true" sz="3000" spc="150" strike="noStrike" u="none">
                <a:solidFill>
                  <a:srgbClr val="2E4D99"/>
                </a:solidFill>
                <a:latin typeface="Raleway Medium"/>
                <a:ea typeface="Raleway Medium"/>
                <a:cs typeface="Raleway Medium"/>
                <a:sym typeface="Raleway Medium"/>
              </a:rPr>
              <a:t>s de trans</a:t>
            </a:r>
            <a:r>
              <a:rPr lang="en-US" b="true" sz="3000" spc="150" strike="noStrike" u="none">
                <a:solidFill>
                  <a:srgbClr val="2E4D99"/>
                </a:solidFill>
                <a:latin typeface="Raleway Medium"/>
                <a:ea typeface="Raleway Medium"/>
                <a:cs typeface="Raleway Medium"/>
                <a:sym typeface="Raleway Medium"/>
              </a:rPr>
              <a:t>por</a:t>
            </a:r>
            <a:r>
              <a:rPr lang="en-US" b="true" sz="3000" spc="150" strike="noStrike" u="none">
                <a:solidFill>
                  <a:srgbClr val="2E4D99"/>
                </a:solidFill>
                <a:latin typeface="Raleway Medium"/>
                <a:ea typeface="Raleway Medium"/>
                <a:cs typeface="Raleway Medium"/>
                <a:sym typeface="Raleway Medium"/>
              </a:rPr>
              <a:t>t</a:t>
            </a:r>
            <a:r>
              <a:rPr lang="en-US" b="true" sz="3000" spc="150" strike="noStrike" u="none">
                <a:solidFill>
                  <a:srgbClr val="2E4D99"/>
                </a:solidFill>
                <a:latin typeface="Raleway Medium"/>
                <a:ea typeface="Raleway Medium"/>
                <a:cs typeface="Raleway Medium"/>
                <a:sym typeface="Raleway Medium"/>
              </a:rPr>
              <a:t>e.</a:t>
            </a:r>
          </a:p>
        </p:txBody>
      </p:sp>
      <p:sp>
        <p:nvSpPr>
          <p:cNvPr name="TextBox 4" id="4"/>
          <p:cNvSpPr txBox="true"/>
          <p:nvPr/>
        </p:nvSpPr>
        <p:spPr>
          <a:xfrm rot="0">
            <a:off x="6595021" y="5163995"/>
            <a:ext cx="5097959"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2E4D99"/>
                </a:solidFill>
                <a:latin typeface="Raleway Medium"/>
                <a:ea typeface="Raleway Medium"/>
                <a:cs typeface="Raleway Medium"/>
                <a:sym typeface="Raleway Medium"/>
              </a:rPr>
              <a:t>Recomendaciones</a:t>
            </a:r>
          </a:p>
        </p:txBody>
      </p:sp>
      <p:sp>
        <p:nvSpPr>
          <p:cNvPr name="TextBox 5" id="5"/>
          <p:cNvSpPr txBox="true"/>
          <p:nvPr/>
        </p:nvSpPr>
        <p:spPr>
          <a:xfrm rot="0">
            <a:off x="7319814" y="-2863"/>
            <a:ext cx="3648373"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2E4D99"/>
                </a:solidFill>
                <a:latin typeface="Raleway Medium"/>
                <a:ea typeface="Raleway Medium"/>
                <a:cs typeface="Raleway Medium"/>
                <a:sym typeface="Raleway Medium"/>
              </a:rPr>
              <a:t>Conclusiones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434488" y="-783256"/>
            <a:ext cx="11853512" cy="11853512"/>
          </a:xfrm>
          <a:custGeom>
            <a:avLst/>
            <a:gdLst/>
            <a:ahLst/>
            <a:cxnLst/>
            <a:rect r="r" b="b" t="t" l="l"/>
            <a:pathLst>
              <a:path h="11853512" w="11853512">
                <a:moveTo>
                  <a:pt x="0" y="0"/>
                </a:moveTo>
                <a:lnTo>
                  <a:pt x="11853512" y="0"/>
                </a:lnTo>
                <a:lnTo>
                  <a:pt x="11853512"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2801" y="1369281"/>
            <a:ext cx="7913236" cy="6603955"/>
          </a:xfrm>
          <a:custGeom>
            <a:avLst/>
            <a:gdLst/>
            <a:ahLst/>
            <a:cxnLst/>
            <a:rect r="r" b="b" t="t" l="l"/>
            <a:pathLst>
              <a:path h="6603955" w="7913236">
                <a:moveTo>
                  <a:pt x="0" y="0"/>
                </a:moveTo>
                <a:lnTo>
                  <a:pt x="7913236" y="0"/>
                </a:lnTo>
                <a:lnTo>
                  <a:pt x="7913236" y="6603955"/>
                </a:lnTo>
                <a:lnTo>
                  <a:pt x="0" y="66039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7959323" y="7439313"/>
            <a:ext cx="13396741" cy="2371724"/>
          </a:xfrm>
          <a:prstGeom prst="rect">
            <a:avLst/>
          </a:prstGeom>
        </p:spPr>
        <p:txBody>
          <a:bodyPr anchor="t" rtlCol="false" tIns="0" lIns="0" bIns="0" rIns="0">
            <a:spAutoFit/>
          </a:bodyPr>
          <a:lstStyle/>
          <a:p>
            <a:pPr algn="l" marL="0" indent="0" lvl="1">
              <a:lnSpc>
                <a:spcPts val="8999"/>
              </a:lnSpc>
            </a:pPr>
            <a:r>
              <a:rPr lang="en-US" b="true" sz="9999" spc="-459">
                <a:solidFill>
                  <a:srgbClr val="FFFFFF"/>
                </a:solidFill>
                <a:latin typeface="Raleway Medium"/>
                <a:ea typeface="Raleway Medium"/>
                <a:cs typeface="Raleway Medium"/>
                <a:sym typeface="Raleway Medium"/>
              </a:rPr>
              <a:t>FRECUENCIA DE MANTENIMIENTO</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grpSp>
        <p:nvGrpSpPr>
          <p:cNvPr name="Group 2" id="2"/>
          <p:cNvGrpSpPr/>
          <p:nvPr/>
        </p:nvGrpSpPr>
        <p:grpSpPr>
          <a:xfrm rot="0">
            <a:off x="1235101" y="1955774"/>
            <a:ext cx="16221623" cy="8138996"/>
            <a:chOff x="0" y="0"/>
            <a:chExt cx="1659157" cy="832461"/>
          </a:xfrm>
        </p:grpSpPr>
        <p:sp>
          <p:nvSpPr>
            <p:cNvPr name="Freeform 3" id="3"/>
            <p:cNvSpPr/>
            <p:nvPr/>
          </p:nvSpPr>
          <p:spPr>
            <a:xfrm flipH="false" flipV="false" rot="0">
              <a:off x="0" y="0"/>
              <a:ext cx="1659157" cy="832461"/>
            </a:xfrm>
            <a:custGeom>
              <a:avLst/>
              <a:gdLst/>
              <a:ahLst/>
              <a:cxnLst/>
              <a:rect r="r" b="b" t="t" l="l"/>
              <a:pathLst>
                <a:path h="832461" w="1659157">
                  <a:moveTo>
                    <a:pt x="829579" y="0"/>
                  </a:moveTo>
                  <a:cubicBezTo>
                    <a:pt x="371415" y="0"/>
                    <a:pt x="0" y="186353"/>
                    <a:pt x="0" y="416231"/>
                  </a:cubicBezTo>
                  <a:cubicBezTo>
                    <a:pt x="0" y="646109"/>
                    <a:pt x="371415" y="832461"/>
                    <a:pt x="829579" y="832461"/>
                  </a:cubicBezTo>
                  <a:cubicBezTo>
                    <a:pt x="1287742" y="832461"/>
                    <a:pt x="1659157" y="646109"/>
                    <a:pt x="1659157" y="416231"/>
                  </a:cubicBezTo>
                  <a:cubicBezTo>
                    <a:pt x="1659157" y="186353"/>
                    <a:pt x="1287742" y="0"/>
                    <a:pt x="829579" y="0"/>
                  </a:cubicBezTo>
                  <a:close/>
                </a:path>
              </a:pathLst>
            </a:custGeom>
            <a:solidFill>
              <a:srgbClr val="2E4D99"/>
            </a:solidFill>
          </p:spPr>
        </p:sp>
        <p:sp>
          <p:nvSpPr>
            <p:cNvPr name="TextBox 4" id="4"/>
            <p:cNvSpPr txBox="true"/>
            <p:nvPr/>
          </p:nvSpPr>
          <p:spPr>
            <a:xfrm>
              <a:off x="155546" y="39943"/>
              <a:ext cx="1348065" cy="71447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849589" y="2782314"/>
            <a:ext cx="2618043" cy="2618043"/>
          </a:xfrm>
          <a:custGeom>
            <a:avLst/>
            <a:gdLst/>
            <a:ahLst/>
            <a:cxnLst/>
            <a:rect r="r" b="b" t="t" l="l"/>
            <a:pathLst>
              <a:path h="2618043" w="2618043">
                <a:moveTo>
                  <a:pt x="0" y="0"/>
                </a:moveTo>
                <a:lnTo>
                  <a:pt x="2618044" y="0"/>
                </a:lnTo>
                <a:lnTo>
                  <a:pt x="2618044" y="2618044"/>
                </a:lnTo>
                <a:lnTo>
                  <a:pt x="0" y="2618044"/>
                </a:lnTo>
                <a:lnTo>
                  <a:pt x="0" y="0"/>
                </a:lnTo>
                <a:close/>
              </a:path>
            </a:pathLst>
          </a:custGeom>
          <a:blipFill>
            <a:blip r:embed="rId2"/>
            <a:stretch>
              <a:fillRect l="0" t="0" r="0" b="0"/>
            </a:stretch>
          </a:blipFill>
        </p:spPr>
      </p:sp>
      <p:sp>
        <p:nvSpPr>
          <p:cNvPr name="Freeform 6" id="6"/>
          <p:cNvSpPr/>
          <p:nvPr/>
        </p:nvSpPr>
        <p:spPr>
          <a:xfrm flipH="false" flipV="false" rot="0">
            <a:off x="7517393" y="7176845"/>
            <a:ext cx="2381025" cy="2381025"/>
          </a:xfrm>
          <a:custGeom>
            <a:avLst/>
            <a:gdLst/>
            <a:ahLst/>
            <a:cxnLst/>
            <a:rect r="r" b="b" t="t" l="l"/>
            <a:pathLst>
              <a:path h="2381025" w="2381025">
                <a:moveTo>
                  <a:pt x="0" y="0"/>
                </a:moveTo>
                <a:lnTo>
                  <a:pt x="2381025" y="0"/>
                </a:lnTo>
                <a:lnTo>
                  <a:pt x="2381025" y="2381024"/>
                </a:lnTo>
                <a:lnTo>
                  <a:pt x="0" y="2381024"/>
                </a:lnTo>
                <a:lnTo>
                  <a:pt x="0" y="0"/>
                </a:lnTo>
                <a:close/>
              </a:path>
            </a:pathLst>
          </a:custGeom>
          <a:blipFill>
            <a:blip r:embed="rId3"/>
            <a:stretch>
              <a:fillRect l="0" t="0" r="0" b="0"/>
            </a:stretch>
          </a:blipFill>
        </p:spPr>
      </p:sp>
      <p:sp>
        <p:nvSpPr>
          <p:cNvPr name="Freeform 7" id="7"/>
          <p:cNvSpPr/>
          <p:nvPr/>
        </p:nvSpPr>
        <p:spPr>
          <a:xfrm flipH="false" flipV="false" rot="0">
            <a:off x="11242245" y="3059748"/>
            <a:ext cx="2340610" cy="2340610"/>
          </a:xfrm>
          <a:custGeom>
            <a:avLst/>
            <a:gdLst/>
            <a:ahLst/>
            <a:cxnLst/>
            <a:rect r="r" b="b" t="t" l="l"/>
            <a:pathLst>
              <a:path h="2340610" w="2340610">
                <a:moveTo>
                  <a:pt x="0" y="0"/>
                </a:moveTo>
                <a:lnTo>
                  <a:pt x="2340610" y="0"/>
                </a:lnTo>
                <a:lnTo>
                  <a:pt x="2340610" y="2340610"/>
                </a:lnTo>
                <a:lnTo>
                  <a:pt x="0" y="2340610"/>
                </a:lnTo>
                <a:lnTo>
                  <a:pt x="0" y="0"/>
                </a:lnTo>
                <a:close/>
              </a:path>
            </a:pathLst>
          </a:custGeom>
          <a:blipFill>
            <a:blip r:embed="rId4"/>
            <a:stretch>
              <a:fillRect l="0" t="0" r="0" b="0"/>
            </a:stretch>
          </a:blipFill>
        </p:spPr>
      </p:sp>
      <p:sp>
        <p:nvSpPr>
          <p:cNvPr name="Freeform 8" id="8"/>
          <p:cNvSpPr/>
          <p:nvPr/>
        </p:nvSpPr>
        <p:spPr>
          <a:xfrm flipH="false" flipV="false" rot="0">
            <a:off x="2215235" y="5768415"/>
            <a:ext cx="2920366" cy="2920366"/>
          </a:xfrm>
          <a:custGeom>
            <a:avLst/>
            <a:gdLst/>
            <a:ahLst/>
            <a:cxnLst/>
            <a:rect r="r" b="b" t="t" l="l"/>
            <a:pathLst>
              <a:path h="2920366" w="2920366">
                <a:moveTo>
                  <a:pt x="0" y="0"/>
                </a:moveTo>
                <a:lnTo>
                  <a:pt x="2920366" y="0"/>
                </a:lnTo>
                <a:lnTo>
                  <a:pt x="2920366" y="2920366"/>
                </a:lnTo>
                <a:lnTo>
                  <a:pt x="0" y="2920366"/>
                </a:lnTo>
                <a:lnTo>
                  <a:pt x="0" y="0"/>
                </a:lnTo>
                <a:close/>
              </a:path>
            </a:pathLst>
          </a:custGeom>
          <a:blipFill>
            <a:blip r:embed="rId5"/>
            <a:stretch>
              <a:fillRect l="0" t="0" r="0" b="0"/>
            </a:stretch>
          </a:blipFill>
        </p:spPr>
      </p:sp>
      <p:sp>
        <p:nvSpPr>
          <p:cNvPr name="Freeform 9" id="9"/>
          <p:cNvSpPr/>
          <p:nvPr/>
        </p:nvSpPr>
        <p:spPr>
          <a:xfrm flipH="false" flipV="false" rot="0">
            <a:off x="11242245" y="6538987"/>
            <a:ext cx="4047986" cy="2602277"/>
          </a:xfrm>
          <a:custGeom>
            <a:avLst/>
            <a:gdLst/>
            <a:ahLst/>
            <a:cxnLst/>
            <a:rect r="r" b="b" t="t" l="l"/>
            <a:pathLst>
              <a:path h="2602277" w="4047986">
                <a:moveTo>
                  <a:pt x="0" y="0"/>
                </a:moveTo>
                <a:lnTo>
                  <a:pt x="4047986" y="0"/>
                </a:lnTo>
                <a:lnTo>
                  <a:pt x="4047986" y="2602277"/>
                </a:lnTo>
                <a:lnTo>
                  <a:pt x="0" y="2602277"/>
                </a:lnTo>
                <a:lnTo>
                  <a:pt x="0" y="0"/>
                </a:lnTo>
                <a:close/>
              </a:path>
            </a:pathLst>
          </a:custGeom>
          <a:blipFill>
            <a:blip r:embed="rId6"/>
            <a:stretch>
              <a:fillRect l="0" t="0" r="0" b="0"/>
            </a:stretch>
          </a:blipFill>
        </p:spPr>
      </p:sp>
      <p:sp>
        <p:nvSpPr>
          <p:cNvPr name="TextBox 10" id="10"/>
          <p:cNvSpPr txBox="true"/>
          <p:nvPr/>
        </p:nvSpPr>
        <p:spPr>
          <a:xfrm rot="0">
            <a:off x="3948957" y="228600"/>
            <a:ext cx="9950704" cy="638175"/>
          </a:xfrm>
          <a:prstGeom prst="rect">
            <a:avLst/>
          </a:prstGeom>
        </p:spPr>
        <p:txBody>
          <a:bodyPr anchor="t" rtlCol="false" tIns="0" lIns="0" bIns="0" rIns="0">
            <a:spAutoFit/>
          </a:bodyPr>
          <a:lstStyle/>
          <a:p>
            <a:pPr algn="ctr">
              <a:lnSpc>
                <a:spcPts val="4500"/>
              </a:lnSpc>
            </a:pPr>
            <a:r>
              <a:rPr lang="en-US" b="true" sz="5000" spc="-230">
                <a:solidFill>
                  <a:srgbClr val="2E4D99"/>
                </a:solidFill>
                <a:latin typeface="Raleway Medium"/>
                <a:ea typeface="Raleway Medium"/>
                <a:cs typeface="Raleway Medium"/>
                <a:sym typeface="Raleway Medium"/>
              </a:rPr>
              <a:t>TGS</a:t>
            </a:r>
          </a:p>
        </p:txBody>
      </p:sp>
      <p:sp>
        <p:nvSpPr>
          <p:cNvPr name="TextBox 11" id="11"/>
          <p:cNvSpPr txBox="true"/>
          <p:nvPr/>
        </p:nvSpPr>
        <p:spPr>
          <a:xfrm rot="0">
            <a:off x="4733904" y="942975"/>
            <a:ext cx="8380809" cy="755015"/>
          </a:xfrm>
          <a:prstGeom prst="rect">
            <a:avLst/>
          </a:prstGeom>
        </p:spPr>
        <p:txBody>
          <a:bodyPr anchor="t" rtlCol="false" tIns="0" lIns="0" bIns="0" rIns="0">
            <a:spAutoFit/>
          </a:bodyPr>
          <a:lstStyle/>
          <a:p>
            <a:pPr algn="ctr">
              <a:lnSpc>
                <a:spcPts val="6160"/>
              </a:lnSpc>
            </a:pPr>
            <a:r>
              <a:rPr lang="en-US" sz="4400" b="true">
                <a:solidFill>
                  <a:srgbClr val="000000"/>
                </a:solidFill>
                <a:latin typeface="Open Sans Bold"/>
                <a:ea typeface="Open Sans Bold"/>
                <a:cs typeface="Open Sans Bold"/>
                <a:sym typeface="Open Sans Bold"/>
              </a:rPr>
              <a:t>Frecuencia de mantenimiento</a:t>
            </a:r>
          </a:p>
        </p:txBody>
      </p:sp>
      <p:sp>
        <p:nvSpPr>
          <p:cNvPr name="TextBox 12" id="12"/>
          <p:cNvSpPr txBox="true"/>
          <p:nvPr/>
        </p:nvSpPr>
        <p:spPr>
          <a:xfrm rot="0">
            <a:off x="11033268" y="2479358"/>
            <a:ext cx="2618043"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Tecnicos</a:t>
            </a:r>
          </a:p>
        </p:txBody>
      </p:sp>
      <p:sp>
        <p:nvSpPr>
          <p:cNvPr name="TextBox 13" id="13"/>
          <p:cNvSpPr txBox="true"/>
          <p:nvPr/>
        </p:nvSpPr>
        <p:spPr>
          <a:xfrm rot="0">
            <a:off x="5849589" y="2116068"/>
            <a:ext cx="2618043"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Vehículos</a:t>
            </a:r>
          </a:p>
        </p:txBody>
      </p:sp>
      <p:sp>
        <p:nvSpPr>
          <p:cNvPr name="TextBox 14" id="14"/>
          <p:cNvSpPr txBox="true"/>
          <p:nvPr/>
        </p:nvSpPr>
        <p:spPr>
          <a:xfrm rot="0">
            <a:off x="1235101" y="4819967"/>
            <a:ext cx="4168648"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Talleres mecanicos</a:t>
            </a:r>
          </a:p>
        </p:txBody>
      </p:sp>
      <p:sp>
        <p:nvSpPr>
          <p:cNvPr name="TextBox 15" id="15"/>
          <p:cNvSpPr txBox="true"/>
          <p:nvPr/>
        </p:nvSpPr>
        <p:spPr>
          <a:xfrm rot="0">
            <a:off x="6623582" y="6427476"/>
            <a:ext cx="4168648"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Infraestructura vial</a:t>
            </a:r>
          </a:p>
        </p:txBody>
      </p:sp>
      <p:sp>
        <p:nvSpPr>
          <p:cNvPr name="TextBox 16" id="16"/>
          <p:cNvSpPr txBox="true"/>
          <p:nvPr/>
        </p:nvSpPr>
        <p:spPr>
          <a:xfrm rot="0">
            <a:off x="11566987" y="5958597"/>
            <a:ext cx="4168648"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Pasajeros</a:t>
            </a:r>
          </a:p>
        </p:txBody>
      </p:sp>
      <p:sp>
        <p:nvSpPr>
          <p:cNvPr name="AutoShape 17" id="17"/>
          <p:cNvSpPr/>
          <p:nvPr/>
        </p:nvSpPr>
        <p:spPr>
          <a:xfrm flipH="true">
            <a:off x="5135601" y="4091336"/>
            <a:ext cx="713988" cy="2588649"/>
          </a:xfrm>
          <a:prstGeom prst="line">
            <a:avLst/>
          </a:prstGeom>
          <a:ln cap="flat" w="38100">
            <a:solidFill>
              <a:srgbClr val="000000"/>
            </a:solidFill>
            <a:prstDash val="solid"/>
            <a:headEnd type="none" len="sm" w="sm"/>
            <a:tailEnd type="arrow" len="sm" w="med"/>
          </a:ln>
        </p:spPr>
      </p:sp>
      <p:sp>
        <p:nvSpPr>
          <p:cNvPr name="AutoShape 18" id="18"/>
          <p:cNvSpPr/>
          <p:nvPr/>
        </p:nvSpPr>
        <p:spPr>
          <a:xfrm flipH="true" flipV="true">
            <a:off x="8467633" y="3199069"/>
            <a:ext cx="2774613" cy="1030983"/>
          </a:xfrm>
          <a:prstGeom prst="line">
            <a:avLst/>
          </a:prstGeom>
          <a:ln cap="flat" w="38100">
            <a:solidFill>
              <a:srgbClr val="000000"/>
            </a:solidFill>
            <a:prstDash val="solid"/>
            <a:headEnd type="none" len="sm" w="sm"/>
            <a:tailEnd type="arrow" len="sm" w="med"/>
          </a:ln>
        </p:spPr>
      </p:sp>
      <p:sp>
        <p:nvSpPr>
          <p:cNvPr name="AutoShape 19" id="19"/>
          <p:cNvSpPr/>
          <p:nvPr/>
        </p:nvSpPr>
        <p:spPr>
          <a:xfrm>
            <a:off x="7513581" y="5400358"/>
            <a:ext cx="1194325" cy="1093794"/>
          </a:xfrm>
          <a:prstGeom prst="line">
            <a:avLst/>
          </a:prstGeom>
          <a:ln cap="flat" w="38100">
            <a:solidFill>
              <a:srgbClr val="000000"/>
            </a:solidFill>
            <a:prstDash val="solid"/>
            <a:headEnd type="none" len="sm" w="sm"/>
            <a:tailEnd type="arrow" len="sm" w="med"/>
          </a:ln>
        </p:spPr>
      </p:sp>
      <p:sp>
        <p:nvSpPr>
          <p:cNvPr name="AutoShape 20" id="20"/>
          <p:cNvSpPr/>
          <p:nvPr/>
        </p:nvSpPr>
        <p:spPr>
          <a:xfrm flipH="true" flipV="true">
            <a:off x="8467633" y="4422666"/>
            <a:ext cx="3620976" cy="2116321"/>
          </a:xfrm>
          <a:prstGeom prst="line">
            <a:avLst/>
          </a:prstGeom>
          <a:ln cap="flat" w="38100">
            <a:solidFill>
              <a:srgbClr val="000000"/>
            </a:solidFill>
            <a:prstDash val="solid"/>
            <a:headEnd type="none" len="sm" w="sm"/>
            <a:tailEnd type="arrow" len="sm" w="med"/>
          </a:ln>
        </p:spPr>
      </p:sp>
      <p:sp>
        <p:nvSpPr>
          <p:cNvPr name="AutoShape 21" id="21"/>
          <p:cNvSpPr/>
          <p:nvPr/>
        </p:nvSpPr>
        <p:spPr>
          <a:xfrm flipV="true">
            <a:off x="5135601" y="3813010"/>
            <a:ext cx="6106644" cy="3415588"/>
          </a:xfrm>
          <a:prstGeom prst="line">
            <a:avLst/>
          </a:prstGeom>
          <a:ln cap="flat" w="38100">
            <a:solidFill>
              <a:srgbClr val="000000"/>
            </a:solidFill>
            <a:prstDash val="solid"/>
            <a:headEnd type="none" len="sm" w="sm"/>
            <a:tailEnd type="arrow" len="sm" w="med"/>
          </a:ln>
        </p:spPr>
      </p:sp>
      <p:sp>
        <p:nvSpPr>
          <p:cNvPr name="AutoShape 22" id="22"/>
          <p:cNvSpPr/>
          <p:nvPr/>
        </p:nvSpPr>
        <p:spPr>
          <a:xfrm>
            <a:off x="5135601" y="7228598"/>
            <a:ext cx="2270644" cy="1114326"/>
          </a:xfrm>
          <a:prstGeom prst="line">
            <a:avLst/>
          </a:prstGeom>
          <a:ln cap="flat" w="38100">
            <a:solidFill>
              <a:srgbClr val="000000"/>
            </a:solidFill>
            <a:prstDash val="solid"/>
            <a:headEnd type="none" len="sm" w="sm"/>
            <a:tailEnd type="arrow" len="sm" w="med"/>
          </a:ln>
        </p:spPr>
      </p:sp>
      <p:sp>
        <p:nvSpPr>
          <p:cNvPr name="AutoShape 23" id="23"/>
          <p:cNvSpPr/>
          <p:nvPr/>
        </p:nvSpPr>
        <p:spPr>
          <a:xfrm flipV="true">
            <a:off x="9898418" y="7814377"/>
            <a:ext cx="1283835" cy="552980"/>
          </a:xfrm>
          <a:prstGeom prst="line">
            <a:avLst/>
          </a:prstGeom>
          <a:ln cap="flat" w="38100">
            <a:solidFill>
              <a:srgbClr val="000000"/>
            </a:solidFill>
            <a:prstDash val="solid"/>
            <a:headEnd type="none" len="sm" w="sm"/>
            <a:tailEnd type="arrow" len="sm" w="med"/>
          </a:ln>
        </p:spPr>
      </p:sp>
      <p:sp>
        <p:nvSpPr>
          <p:cNvPr name="AutoShape 24" id="24"/>
          <p:cNvSpPr/>
          <p:nvPr/>
        </p:nvSpPr>
        <p:spPr>
          <a:xfrm>
            <a:off x="12704579" y="5400358"/>
            <a:ext cx="715070" cy="930529"/>
          </a:xfrm>
          <a:prstGeom prst="line">
            <a:avLst/>
          </a:prstGeom>
          <a:ln cap="flat" w="38100">
            <a:solidFill>
              <a:srgbClr val="000000"/>
            </a:solidFill>
            <a:prstDash val="solid"/>
            <a:headEnd type="none" len="sm" w="sm"/>
            <a:tailEnd type="arrow" len="sm" w="med"/>
          </a:ln>
        </p:spPr>
      </p:sp>
      <p:sp>
        <p:nvSpPr>
          <p:cNvPr name="AutoShape 25" id="25"/>
          <p:cNvSpPr/>
          <p:nvPr/>
        </p:nvSpPr>
        <p:spPr>
          <a:xfrm flipV="true">
            <a:off x="9616875" y="4767954"/>
            <a:ext cx="1625370" cy="2491446"/>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811842" y="1417031"/>
            <a:ext cx="5813504" cy="3872574"/>
          </a:xfrm>
          <a:custGeom>
            <a:avLst/>
            <a:gdLst/>
            <a:ahLst/>
            <a:cxnLst/>
            <a:rect r="r" b="b" t="t" l="l"/>
            <a:pathLst>
              <a:path h="3872574" w="5813504">
                <a:moveTo>
                  <a:pt x="0" y="0"/>
                </a:moveTo>
                <a:lnTo>
                  <a:pt x="5813505" y="0"/>
                </a:lnTo>
                <a:lnTo>
                  <a:pt x="5813505" y="3872574"/>
                </a:lnTo>
                <a:lnTo>
                  <a:pt x="0" y="3872574"/>
                </a:lnTo>
                <a:lnTo>
                  <a:pt x="0" y="0"/>
                </a:lnTo>
                <a:close/>
              </a:path>
            </a:pathLst>
          </a:custGeom>
          <a:blipFill>
            <a:blip r:embed="rId2"/>
            <a:stretch>
              <a:fillRect l="0" t="0" r="0" b="0"/>
            </a:stretch>
          </a:blipFill>
        </p:spPr>
      </p:sp>
      <p:sp>
        <p:nvSpPr>
          <p:cNvPr name="TextBox 3" id="3"/>
          <p:cNvSpPr txBox="true"/>
          <p:nvPr/>
        </p:nvSpPr>
        <p:spPr>
          <a:xfrm rot="0">
            <a:off x="7127806" y="1836965"/>
            <a:ext cx="10598898" cy="7968613"/>
          </a:xfrm>
          <a:prstGeom prst="rect">
            <a:avLst/>
          </a:prstGeom>
        </p:spPr>
        <p:txBody>
          <a:bodyPr anchor="t" rtlCol="false" tIns="0" lIns="0" bIns="0" rIns="0">
            <a:spAutoFit/>
          </a:bodyPr>
          <a:lstStyle/>
          <a:p>
            <a:pPr algn="ctr">
              <a:lnSpc>
                <a:spcPts val="3959"/>
              </a:lnSpc>
              <a:spcBef>
                <a:spcPct val="0"/>
              </a:spcBef>
            </a:pPr>
            <a:r>
              <a:rPr lang="en-US" b="true" sz="4399" spc="-202" strike="noStrike" u="none">
                <a:solidFill>
                  <a:srgbClr val="2E4D99"/>
                </a:solidFill>
                <a:latin typeface="Raleway Medium"/>
                <a:ea typeface="Raleway Medium"/>
                <a:cs typeface="Raleway Medium"/>
                <a:sym typeface="Raleway Medium"/>
              </a:rPr>
              <a:t>La incorporación del </a:t>
            </a:r>
            <a:r>
              <a:rPr lang="en-US" b="true" sz="4399" spc="-202" strike="noStrike" u="none">
                <a:solidFill>
                  <a:srgbClr val="2E4D99"/>
                </a:solidFill>
                <a:latin typeface="Raleway Medium"/>
                <a:ea typeface="Raleway Medium"/>
                <a:cs typeface="Raleway Medium"/>
                <a:sym typeface="Raleway Medium"/>
              </a:rPr>
              <a:t>indicador </a:t>
            </a:r>
            <a:r>
              <a:rPr lang="en-US" b="true" sz="4399" spc="-202" strike="noStrike" u="none">
                <a:solidFill>
                  <a:srgbClr val="2E4D99"/>
                </a:solidFill>
                <a:latin typeface="Raleway Bold"/>
                <a:ea typeface="Raleway Bold"/>
                <a:cs typeface="Raleway Bold"/>
                <a:sym typeface="Raleway Bold"/>
              </a:rPr>
              <a:t>frecuenci</a:t>
            </a:r>
            <a:r>
              <a:rPr lang="en-US" b="true" sz="4399" spc="-202" strike="noStrike" u="none">
                <a:solidFill>
                  <a:srgbClr val="2E4D99"/>
                </a:solidFill>
                <a:latin typeface="Raleway Bold"/>
                <a:ea typeface="Raleway Bold"/>
                <a:cs typeface="Raleway Bold"/>
                <a:sym typeface="Raleway Bold"/>
              </a:rPr>
              <a:t>a de</a:t>
            </a:r>
            <a:r>
              <a:rPr lang="en-US" b="true" sz="4399" spc="-202" strike="noStrike" u="none">
                <a:solidFill>
                  <a:srgbClr val="2E4D99"/>
                </a:solidFill>
                <a:latin typeface="Raleway Bold"/>
                <a:ea typeface="Raleway Bold"/>
                <a:cs typeface="Raleway Bold"/>
                <a:sym typeface="Raleway Bold"/>
              </a:rPr>
              <a:t> man</a:t>
            </a:r>
            <a:r>
              <a:rPr lang="en-US" b="true" sz="4399" spc="-202" strike="noStrike" u="none">
                <a:solidFill>
                  <a:srgbClr val="2E4D99"/>
                </a:solidFill>
                <a:latin typeface="Raleway Bold"/>
                <a:ea typeface="Raleway Bold"/>
                <a:cs typeface="Raleway Bold"/>
                <a:sym typeface="Raleway Bold"/>
              </a:rPr>
              <a:t>teni</a:t>
            </a:r>
            <a:r>
              <a:rPr lang="en-US" b="true" sz="4399" spc="-202" strike="noStrike" u="none">
                <a:solidFill>
                  <a:srgbClr val="2E4D99"/>
                </a:solidFill>
                <a:latin typeface="Raleway Bold"/>
                <a:ea typeface="Raleway Bold"/>
                <a:cs typeface="Raleway Bold"/>
                <a:sym typeface="Raleway Bold"/>
              </a:rPr>
              <a:t>miento</a:t>
            </a:r>
            <a:r>
              <a:rPr lang="en-US" b="true" sz="4399" spc="-202" strike="noStrike" u="none">
                <a:solidFill>
                  <a:srgbClr val="2E4D99"/>
                </a:solidFill>
                <a:latin typeface="Raleway Medium"/>
                <a:ea typeface="Raleway Medium"/>
                <a:cs typeface="Raleway Medium"/>
                <a:sym typeface="Raleway Medium"/>
              </a:rPr>
              <a:t> en un proyecto de mo</a:t>
            </a:r>
            <a:r>
              <a:rPr lang="en-US" b="true" sz="4399" spc="-202" strike="noStrike" u="none">
                <a:solidFill>
                  <a:srgbClr val="2E4D99"/>
                </a:solidFill>
                <a:latin typeface="Raleway Medium"/>
                <a:ea typeface="Raleway Medium"/>
                <a:cs typeface="Raleway Medium"/>
                <a:sym typeface="Raleway Medium"/>
              </a:rPr>
              <a:t>n</a:t>
            </a:r>
            <a:r>
              <a:rPr lang="en-US" b="true" sz="4399" spc="-202" strike="noStrike" u="none">
                <a:solidFill>
                  <a:srgbClr val="2E4D99"/>
                </a:solidFill>
                <a:latin typeface="Raleway Medium"/>
                <a:ea typeface="Raleway Medium"/>
                <a:cs typeface="Raleway Medium"/>
                <a:sym typeface="Raleway Medium"/>
              </a:rPr>
              <a:t>itoreo</a:t>
            </a:r>
            <a:r>
              <a:rPr lang="en-US" b="true" sz="4399" spc="-202" strike="noStrike" u="none">
                <a:solidFill>
                  <a:srgbClr val="2E4D99"/>
                </a:solidFill>
                <a:latin typeface="Raleway Medium"/>
                <a:ea typeface="Raleway Medium"/>
                <a:cs typeface="Raleway Medium"/>
                <a:sym typeface="Raleway Medium"/>
              </a:rPr>
              <a:t> del transporte municipal es fundamental porque permite </a:t>
            </a:r>
            <a:r>
              <a:rPr lang="en-US" b="true" sz="4399" spc="-202" strike="noStrike" u="none">
                <a:solidFill>
                  <a:srgbClr val="2E4D99"/>
                </a:solidFill>
                <a:latin typeface="Raleway Bold"/>
                <a:ea typeface="Raleway Bold"/>
                <a:cs typeface="Raleway Bold"/>
                <a:sym typeface="Raleway Bold"/>
              </a:rPr>
              <a:t>evaluar la regularidad con l</a:t>
            </a:r>
            <a:r>
              <a:rPr lang="en-US" b="true" sz="4399" spc="-202" strike="noStrike" u="none">
                <a:solidFill>
                  <a:srgbClr val="2E4D99"/>
                </a:solidFill>
                <a:latin typeface="Raleway Bold"/>
                <a:ea typeface="Raleway Bold"/>
                <a:cs typeface="Raleway Bold"/>
                <a:sym typeface="Raleway Bold"/>
              </a:rPr>
              <a:t>a</a:t>
            </a:r>
            <a:r>
              <a:rPr lang="en-US" b="true" sz="4399" spc="-202" strike="noStrike" u="none">
                <a:solidFill>
                  <a:srgbClr val="2E4D99"/>
                </a:solidFill>
                <a:latin typeface="Raleway Bold"/>
                <a:ea typeface="Raleway Bold"/>
                <a:cs typeface="Raleway Bold"/>
                <a:sym typeface="Raleway Bold"/>
              </a:rPr>
              <a:t> </a:t>
            </a:r>
            <a:r>
              <a:rPr lang="en-US" b="true" sz="4399" spc="-202" strike="noStrike" u="none">
                <a:solidFill>
                  <a:srgbClr val="2E4D99"/>
                </a:solidFill>
                <a:latin typeface="Raleway Bold"/>
                <a:ea typeface="Raleway Bold"/>
                <a:cs typeface="Raleway Bold"/>
                <a:sym typeface="Raleway Bold"/>
              </a:rPr>
              <a:t>qu</a:t>
            </a:r>
            <a:r>
              <a:rPr lang="en-US" b="true" sz="4399" spc="-202" strike="noStrike" u="none">
                <a:solidFill>
                  <a:srgbClr val="2E4D99"/>
                </a:solidFill>
                <a:latin typeface="Raleway Bold"/>
                <a:ea typeface="Raleway Bold"/>
                <a:cs typeface="Raleway Bold"/>
                <a:sym typeface="Raleway Bold"/>
              </a:rPr>
              <a:t>e se realizan acciones de</a:t>
            </a:r>
            <a:r>
              <a:rPr lang="en-US" b="true" sz="4399" spc="-202" strike="noStrike" u="none">
                <a:solidFill>
                  <a:srgbClr val="2E4D99"/>
                </a:solidFill>
                <a:latin typeface="Raleway Bold"/>
                <a:ea typeface="Raleway Bold"/>
                <a:cs typeface="Raleway Bold"/>
                <a:sym typeface="Raleway Bold"/>
              </a:rPr>
              <a:t> ma</a:t>
            </a:r>
            <a:r>
              <a:rPr lang="en-US" b="true" sz="4399" spc="-202" strike="noStrike" u="none">
                <a:solidFill>
                  <a:srgbClr val="2E4D99"/>
                </a:solidFill>
                <a:latin typeface="Raleway Bold"/>
                <a:ea typeface="Raleway Bold"/>
                <a:cs typeface="Raleway Bold"/>
                <a:sym typeface="Raleway Bold"/>
              </a:rPr>
              <a:t>nte</a:t>
            </a:r>
            <a:r>
              <a:rPr lang="en-US" b="true" sz="4399" spc="-202" strike="noStrike" u="none">
                <a:solidFill>
                  <a:srgbClr val="2E4D99"/>
                </a:solidFill>
                <a:latin typeface="Raleway Bold"/>
                <a:ea typeface="Raleway Bold"/>
                <a:cs typeface="Raleway Bold"/>
                <a:sym typeface="Raleway Bold"/>
              </a:rPr>
              <a:t>ni</a:t>
            </a:r>
            <a:r>
              <a:rPr lang="en-US" b="true" sz="4399" spc="-202" strike="noStrike" u="none">
                <a:solidFill>
                  <a:srgbClr val="2E4D99"/>
                </a:solidFill>
                <a:latin typeface="Raleway Bold"/>
                <a:ea typeface="Raleway Bold"/>
                <a:cs typeface="Raleway Bold"/>
                <a:sym typeface="Raleway Bold"/>
              </a:rPr>
              <a:t>m</a:t>
            </a:r>
            <a:r>
              <a:rPr lang="en-US" b="true" sz="4399" spc="-202" strike="noStrike" u="none">
                <a:solidFill>
                  <a:srgbClr val="2E4D99"/>
                </a:solidFill>
                <a:latin typeface="Raleway Bold"/>
                <a:ea typeface="Raleway Bold"/>
                <a:cs typeface="Raleway Bold"/>
                <a:sym typeface="Raleway Bold"/>
              </a:rPr>
              <a:t>ient</a:t>
            </a:r>
            <a:r>
              <a:rPr lang="en-US" b="true" sz="4399" spc="-202" strike="noStrike" u="none">
                <a:solidFill>
                  <a:srgbClr val="2E4D99"/>
                </a:solidFill>
                <a:latin typeface="Raleway Bold"/>
                <a:ea typeface="Raleway Bold"/>
                <a:cs typeface="Raleway Bold"/>
                <a:sym typeface="Raleway Bold"/>
              </a:rPr>
              <a:t>o </a:t>
            </a:r>
            <a:r>
              <a:rPr lang="en-US" b="true" sz="4399" spc="-202" strike="noStrike" u="none">
                <a:solidFill>
                  <a:srgbClr val="2E4D99"/>
                </a:solidFill>
                <a:latin typeface="Raleway Bold"/>
                <a:ea typeface="Raleway Bold"/>
                <a:cs typeface="Raleway Bold"/>
                <a:sym typeface="Raleway Bold"/>
              </a:rPr>
              <a:t>prevent</a:t>
            </a:r>
            <a:r>
              <a:rPr lang="en-US" b="true" sz="4399" spc="-202" strike="noStrike" u="none">
                <a:solidFill>
                  <a:srgbClr val="2E4D99"/>
                </a:solidFill>
                <a:latin typeface="Raleway Bold"/>
                <a:ea typeface="Raleway Bold"/>
                <a:cs typeface="Raleway Bold"/>
                <a:sym typeface="Raleway Bold"/>
              </a:rPr>
              <a:t>ivo y correctivo en la flo</a:t>
            </a:r>
            <a:r>
              <a:rPr lang="en-US" b="true" sz="4399" spc="-202" strike="noStrike" u="none">
                <a:solidFill>
                  <a:srgbClr val="2E4D99"/>
                </a:solidFill>
                <a:latin typeface="Raleway Bold"/>
                <a:ea typeface="Raleway Bold"/>
                <a:cs typeface="Raleway Bold"/>
                <a:sym typeface="Raleway Bold"/>
              </a:rPr>
              <a:t>ta</a:t>
            </a:r>
            <a:r>
              <a:rPr lang="en-US" b="true" sz="4399" spc="-202" strike="noStrike" u="none">
                <a:solidFill>
                  <a:srgbClr val="2E4D99"/>
                </a:solidFill>
                <a:latin typeface="Raleway Bold"/>
                <a:ea typeface="Raleway Bold"/>
                <a:cs typeface="Raleway Bold"/>
                <a:sym typeface="Raleway Bold"/>
              </a:rPr>
              <a:t> ve</a:t>
            </a:r>
            <a:r>
              <a:rPr lang="en-US" b="true" sz="4399" spc="-202" strike="noStrike" u="none">
                <a:solidFill>
                  <a:srgbClr val="2E4D99"/>
                </a:solidFill>
                <a:latin typeface="Raleway Bold"/>
                <a:ea typeface="Raleway Bold"/>
                <a:cs typeface="Raleway Bold"/>
                <a:sym typeface="Raleway Bold"/>
              </a:rPr>
              <a:t>h</a:t>
            </a:r>
            <a:r>
              <a:rPr lang="en-US" b="true" sz="4399" spc="-202" strike="noStrike" u="none">
                <a:solidFill>
                  <a:srgbClr val="2E4D99"/>
                </a:solidFill>
                <a:latin typeface="Raleway Bold"/>
                <a:ea typeface="Raleway Bold"/>
                <a:cs typeface="Raleway Bold"/>
                <a:sym typeface="Raleway Bold"/>
              </a:rPr>
              <a:t>icular</a:t>
            </a:r>
            <a:r>
              <a:rPr lang="en-US" b="true" sz="4399" spc="-202" strike="noStrike" u="none">
                <a:solidFill>
                  <a:srgbClr val="2E4D99"/>
                </a:solidFill>
                <a:latin typeface="Raleway Medium"/>
                <a:ea typeface="Raleway Medium"/>
                <a:cs typeface="Raleway Medium"/>
                <a:sym typeface="Raleway Medium"/>
              </a:rPr>
              <a:t>. </a:t>
            </a:r>
            <a:r>
              <a:rPr lang="en-US" b="true" sz="4399" spc="-202" strike="noStrike" u="none">
                <a:solidFill>
                  <a:srgbClr val="2E4D99"/>
                </a:solidFill>
                <a:latin typeface="Raleway Medium"/>
                <a:ea typeface="Raleway Medium"/>
                <a:cs typeface="Raleway Medium"/>
                <a:sym typeface="Raleway Medium"/>
              </a:rPr>
              <a:t>Su u</a:t>
            </a:r>
            <a:r>
              <a:rPr lang="en-US" b="true" sz="4399" spc="-202" strike="noStrike" u="none">
                <a:solidFill>
                  <a:srgbClr val="2E4D99"/>
                </a:solidFill>
                <a:latin typeface="Raleway Medium"/>
                <a:ea typeface="Raleway Medium"/>
                <a:cs typeface="Raleway Medium"/>
                <a:sym typeface="Raleway Medium"/>
              </a:rPr>
              <a:t>so c</a:t>
            </a:r>
            <a:r>
              <a:rPr lang="en-US" b="true" sz="4399" spc="-202" strike="noStrike" u="none">
                <a:solidFill>
                  <a:srgbClr val="2E4D99"/>
                </a:solidFill>
                <a:latin typeface="Raleway Medium"/>
                <a:ea typeface="Raleway Medium"/>
                <a:cs typeface="Raleway Medium"/>
                <a:sym typeface="Raleway Medium"/>
              </a:rPr>
              <a:t>o</a:t>
            </a:r>
            <a:r>
              <a:rPr lang="en-US" b="true" sz="4399" spc="-202" strike="noStrike" u="none">
                <a:solidFill>
                  <a:srgbClr val="2E4D99"/>
                </a:solidFill>
                <a:latin typeface="Raleway Medium"/>
                <a:ea typeface="Raleway Medium"/>
                <a:cs typeface="Raleway Medium"/>
                <a:sym typeface="Raleway Medium"/>
              </a:rPr>
              <a:t>n</a:t>
            </a:r>
            <a:r>
              <a:rPr lang="en-US" b="true" sz="4399" spc="-202" strike="noStrike" u="none">
                <a:solidFill>
                  <a:srgbClr val="2E4D99"/>
                </a:solidFill>
                <a:latin typeface="Raleway Medium"/>
                <a:ea typeface="Raleway Medium"/>
                <a:cs typeface="Raleway Medium"/>
                <a:sym typeface="Raleway Medium"/>
              </a:rPr>
              <a:t>t</a:t>
            </a:r>
            <a:r>
              <a:rPr lang="en-US" b="true" sz="4399" spc="-202" strike="noStrike" u="none">
                <a:solidFill>
                  <a:srgbClr val="2E4D99"/>
                </a:solidFill>
                <a:latin typeface="Raleway Medium"/>
                <a:ea typeface="Raleway Medium"/>
                <a:cs typeface="Raleway Medium"/>
                <a:sym typeface="Raleway Medium"/>
              </a:rPr>
              <a:t>ri</a:t>
            </a:r>
            <a:r>
              <a:rPr lang="en-US" b="true" sz="4399" spc="-202" strike="noStrike" u="none">
                <a:solidFill>
                  <a:srgbClr val="2E4D99"/>
                </a:solidFill>
                <a:latin typeface="Raleway Medium"/>
                <a:ea typeface="Raleway Medium"/>
                <a:cs typeface="Raleway Medium"/>
                <a:sym typeface="Raleway Medium"/>
              </a:rPr>
              <a:t>buy</a:t>
            </a:r>
            <a:r>
              <a:rPr lang="en-US" b="true" sz="4399" spc="-202" strike="noStrike" u="none">
                <a:solidFill>
                  <a:srgbClr val="2E4D99"/>
                </a:solidFill>
                <a:latin typeface="Raleway Medium"/>
                <a:ea typeface="Raleway Medium"/>
                <a:cs typeface="Raleway Medium"/>
                <a:sym typeface="Raleway Medium"/>
              </a:rPr>
              <a:t>e</a:t>
            </a:r>
            <a:r>
              <a:rPr lang="en-US" b="true" sz="4399" spc="-202" strike="noStrike" u="none">
                <a:solidFill>
                  <a:srgbClr val="2E4D99"/>
                </a:solidFill>
                <a:latin typeface="Raleway Medium"/>
                <a:ea typeface="Raleway Medium"/>
                <a:cs typeface="Raleway Medium"/>
                <a:sym typeface="Raleway Medium"/>
              </a:rPr>
              <a:t> a</a:t>
            </a:r>
            <a:r>
              <a:rPr lang="en-US" b="true" sz="4399" spc="-202" strike="noStrike" u="none">
                <a:solidFill>
                  <a:srgbClr val="2E4D99"/>
                </a:solidFill>
                <a:latin typeface="Raleway Medium"/>
                <a:ea typeface="Raleway Medium"/>
                <a:cs typeface="Raleway Medium"/>
                <a:sym typeface="Raleway Medium"/>
              </a:rPr>
              <a:t> preve</a:t>
            </a:r>
            <a:r>
              <a:rPr lang="en-US" b="true" sz="4399" spc="-202" strike="noStrike" u="none">
                <a:solidFill>
                  <a:srgbClr val="2E4D99"/>
                </a:solidFill>
                <a:latin typeface="Raleway Medium"/>
                <a:ea typeface="Raleway Medium"/>
                <a:cs typeface="Raleway Medium"/>
                <a:sym typeface="Raleway Medium"/>
              </a:rPr>
              <a:t>ni</a:t>
            </a:r>
            <a:r>
              <a:rPr lang="en-US" b="true" sz="4399" spc="-202" strike="noStrike" u="none">
                <a:solidFill>
                  <a:srgbClr val="2E4D99"/>
                </a:solidFill>
                <a:latin typeface="Raleway Medium"/>
                <a:ea typeface="Raleway Medium"/>
                <a:cs typeface="Raleway Medium"/>
                <a:sym typeface="Raleway Medium"/>
              </a:rPr>
              <a:t>r </a:t>
            </a:r>
            <a:r>
              <a:rPr lang="en-US" b="true" sz="4399" spc="-202" strike="noStrike" u="none">
                <a:solidFill>
                  <a:srgbClr val="2E4D99"/>
                </a:solidFill>
                <a:latin typeface="Raleway Medium"/>
                <a:ea typeface="Raleway Medium"/>
                <a:cs typeface="Raleway Medium"/>
                <a:sym typeface="Raleway Medium"/>
              </a:rPr>
              <a:t>fall</a:t>
            </a:r>
            <a:r>
              <a:rPr lang="en-US" b="true" sz="4399" spc="-202" strike="noStrike" u="none">
                <a:solidFill>
                  <a:srgbClr val="2E4D99"/>
                </a:solidFill>
                <a:latin typeface="Raleway Medium"/>
                <a:ea typeface="Raleway Medium"/>
                <a:cs typeface="Raleway Medium"/>
                <a:sym typeface="Raleway Medium"/>
              </a:rPr>
              <a:t>as mec</a:t>
            </a:r>
            <a:r>
              <a:rPr lang="en-US" b="true" sz="4399" spc="-202" strike="noStrike" u="none">
                <a:solidFill>
                  <a:srgbClr val="2E4D99"/>
                </a:solidFill>
                <a:latin typeface="Raleway Medium"/>
                <a:ea typeface="Raleway Medium"/>
                <a:cs typeface="Raleway Medium"/>
                <a:sym typeface="Raleway Medium"/>
              </a:rPr>
              <a:t>á</a:t>
            </a:r>
            <a:r>
              <a:rPr lang="en-US" b="true" sz="4399" spc="-202" strike="noStrike" u="none">
                <a:solidFill>
                  <a:srgbClr val="2E4D99"/>
                </a:solidFill>
                <a:latin typeface="Raleway Medium"/>
                <a:ea typeface="Raleway Medium"/>
                <a:cs typeface="Raleway Medium"/>
                <a:sym typeface="Raleway Medium"/>
              </a:rPr>
              <a:t>nicas</a:t>
            </a:r>
            <a:r>
              <a:rPr lang="en-US" b="true" sz="4399" spc="-202" strike="noStrike" u="none">
                <a:solidFill>
                  <a:srgbClr val="2E4D99"/>
                </a:solidFill>
                <a:latin typeface="Raleway Medium"/>
                <a:ea typeface="Raleway Medium"/>
                <a:cs typeface="Raleway Medium"/>
                <a:sym typeface="Raleway Medium"/>
              </a:rPr>
              <a:t>,</a:t>
            </a:r>
            <a:r>
              <a:rPr lang="en-US" b="true" sz="4399" spc="-202" strike="noStrike" u="none">
                <a:solidFill>
                  <a:srgbClr val="2E4D99"/>
                </a:solidFill>
                <a:latin typeface="Raleway Medium"/>
                <a:ea typeface="Raleway Medium"/>
                <a:cs typeface="Raleway Medium"/>
                <a:sym typeface="Raleway Medium"/>
              </a:rPr>
              <a:t> op</a:t>
            </a:r>
            <a:r>
              <a:rPr lang="en-US" b="true" sz="4399" spc="-202" strike="noStrike" u="none">
                <a:solidFill>
                  <a:srgbClr val="2E4D99"/>
                </a:solidFill>
                <a:latin typeface="Raleway Medium"/>
                <a:ea typeface="Raleway Medium"/>
                <a:cs typeface="Raleway Medium"/>
                <a:sym typeface="Raleway Medium"/>
              </a:rPr>
              <a:t>ti</a:t>
            </a:r>
            <a:r>
              <a:rPr lang="en-US" b="true" sz="4399" spc="-202" strike="noStrike" u="none">
                <a:solidFill>
                  <a:srgbClr val="2E4D99"/>
                </a:solidFill>
                <a:latin typeface="Raleway Medium"/>
                <a:ea typeface="Raleway Medium"/>
                <a:cs typeface="Raleway Medium"/>
                <a:sym typeface="Raleway Medium"/>
              </a:rPr>
              <a:t>m</a:t>
            </a:r>
            <a:r>
              <a:rPr lang="en-US" b="true" sz="4399" spc="-202" strike="noStrike" u="none">
                <a:solidFill>
                  <a:srgbClr val="2E4D99"/>
                </a:solidFill>
                <a:latin typeface="Raleway Medium"/>
                <a:ea typeface="Raleway Medium"/>
                <a:cs typeface="Raleway Medium"/>
                <a:sym typeface="Raleway Medium"/>
              </a:rPr>
              <a:t>iz</a:t>
            </a:r>
            <a:r>
              <a:rPr lang="en-US" b="true" sz="4399" spc="-202" strike="noStrike" u="none">
                <a:solidFill>
                  <a:srgbClr val="2E4D99"/>
                </a:solidFill>
                <a:latin typeface="Raleway Medium"/>
                <a:ea typeface="Raleway Medium"/>
                <a:cs typeface="Raleway Medium"/>
                <a:sym typeface="Raleway Medium"/>
              </a:rPr>
              <a:t>ar la di</a:t>
            </a:r>
            <a:r>
              <a:rPr lang="en-US" b="true" sz="4399" spc="-202" strike="noStrike" u="none">
                <a:solidFill>
                  <a:srgbClr val="2E4D99"/>
                </a:solidFill>
                <a:latin typeface="Raleway Medium"/>
                <a:ea typeface="Raleway Medium"/>
                <a:cs typeface="Raleway Medium"/>
                <a:sym typeface="Raleway Medium"/>
              </a:rPr>
              <a:t>spo</a:t>
            </a:r>
            <a:r>
              <a:rPr lang="en-US" b="true" sz="4399" spc="-202" strike="noStrike" u="none">
                <a:solidFill>
                  <a:srgbClr val="2E4D99"/>
                </a:solidFill>
                <a:latin typeface="Raleway Medium"/>
                <a:ea typeface="Raleway Medium"/>
                <a:cs typeface="Raleway Medium"/>
                <a:sym typeface="Raleway Medium"/>
              </a:rPr>
              <a:t>n</a:t>
            </a:r>
            <a:r>
              <a:rPr lang="en-US" b="true" sz="4399" spc="-202" strike="noStrike" u="none">
                <a:solidFill>
                  <a:srgbClr val="2E4D99"/>
                </a:solidFill>
                <a:latin typeface="Raleway Medium"/>
                <a:ea typeface="Raleway Medium"/>
                <a:cs typeface="Raleway Medium"/>
                <a:sym typeface="Raleway Medium"/>
              </a:rPr>
              <a:t>ibilid</a:t>
            </a:r>
            <a:r>
              <a:rPr lang="en-US" b="true" sz="4399" spc="-202" strike="noStrike" u="none">
                <a:solidFill>
                  <a:srgbClr val="2E4D99"/>
                </a:solidFill>
                <a:latin typeface="Raleway Medium"/>
                <a:ea typeface="Raleway Medium"/>
                <a:cs typeface="Raleway Medium"/>
                <a:sym typeface="Raleway Medium"/>
              </a:rPr>
              <a:t>a</a:t>
            </a:r>
            <a:r>
              <a:rPr lang="en-US" b="true" sz="4399" spc="-202" strike="noStrike" u="none">
                <a:solidFill>
                  <a:srgbClr val="2E4D99"/>
                </a:solidFill>
                <a:latin typeface="Raleway Medium"/>
                <a:ea typeface="Raleway Medium"/>
                <a:cs typeface="Raleway Medium"/>
                <a:sym typeface="Raleway Medium"/>
              </a:rPr>
              <a:t>d d</a:t>
            </a:r>
            <a:r>
              <a:rPr lang="en-US" b="true" sz="4399" spc="-202" strike="noStrike" u="none">
                <a:solidFill>
                  <a:srgbClr val="2E4D99"/>
                </a:solidFill>
                <a:latin typeface="Raleway Medium"/>
                <a:ea typeface="Raleway Medium"/>
                <a:cs typeface="Raleway Medium"/>
                <a:sym typeface="Raleway Medium"/>
              </a:rPr>
              <a:t>e</a:t>
            </a:r>
            <a:r>
              <a:rPr lang="en-US" b="true" sz="4399" spc="-202" strike="noStrike" u="none">
                <a:solidFill>
                  <a:srgbClr val="2E4D99"/>
                </a:solidFill>
                <a:latin typeface="Raleway Medium"/>
                <a:ea typeface="Raleway Medium"/>
                <a:cs typeface="Raleway Medium"/>
                <a:sym typeface="Raleway Medium"/>
              </a:rPr>
              <a:t> vehí</a:t>
            </a:r>
            <a:r>
              <a:rPr lang="en-US" b="true" sz="4399" spc="-202" strike="noStrike" u="none">
                <a:solidFill>
                  <a:srgbClr val="2E4D99"/>
                </a:solidFill>
                <a:latin typeface="Raleway Medium"/>
                <a:ea typeface="Raleway Medium"/>
                <a:cs typeface="Raleway Medium"/>
                <a:sym typeface="Raleway Medium"/>
              </a:rPr>
              <a:t>culos, reducir c</a:t>
            </a:r>
            <a:r>
              <a:rPr lang="en-US" b="true" sz="4399" spc="-202" strike="noStrike" u="none">
                <a:solidFill>
                  <a:srgbClr val="2E4D99"/>
                </a:solidFill>
                <a:latin typeface="Raleway Medium"/>
                <a:ea typeface="Raleway Medium"/>
                <a:cs typeface="Raleway Medium"/>
                <a:sym typeface="Raleway Medium"/>
              </a:rPr>
              <a:t>os</a:t>
            </a:r>
            <a:r>
              <a:rPr lang="en-US" b="true" sz="4399" spc="-202" strike="noStrike" u="none">
                <a:solidFill>
                  <a:srgbClr val="2E4D99"/>
                </a:solidFill>
                <a:latin typeface="Raleway Medium"/>
                <a:ea typeface="Raleway Medium"/>
                <a:cs typeface="Raleway Medium"/>
                <a:sym typeface="Raleway Medium"/>
              </a:rPr>
              <a:t>t</a:t>
            </a:r>
            <a:r>
              <a:rPr lang="en-US" b="true" sz="4399" spc="-202" strike="noStrike" u="none">
                <a:solidFill>
                  <a:srgbClr val="2E4D99"/>
                </a:solidFill>
                <a:latin typeface="Raleway Medium"/>
                <a:ea typeface="Raleway Medium"/>
                <a:cs typeface="Raleway Medium"/>
                <a:sym typeface="Raleway Medium"/>
              </a:rPr>
              <a:t>os op</a:t>
            </a:r>
            <a:r>
              <a:rPr lang="en-US" b="true" sz="4399" spc="-202" strike="noStrike" u="none">
                <a:solidFill>
                  <a:srgbClr val="2E4D99"/>
                </a:solidFill>
                <a:latin typeface="Raleway Medium"/>
                <a:ea typeface="Raleway Medium"/>
                <a:cs typeface="Raleway Medium"/>
                <a:sym typeface="Raleway Medium"/>
              </a:rPr>
              <a:t>e</a:t>
            </a:r>
            <a:r>
              <a:rPr lang="en-US" b="true" sz="4399" spc="-202" strike="noStrike" u="none">
                <a:solidFill>
                  <a:srgbClr val="2E4D99"/>
                </a:solidFill>
                <a:latin typeface="Raleway Medium"/>
                <a:ea typeface="Raleway Medium"/>
                <a:cs typeface="Raleway Medium"/>
                <a:sym typeface="Raleway Medium"/>
              </a:rPr>
              <a:t>rativo</a:t>
            </a:r>
            <a:r>
              <a:rPr lang="en-US" b="true" sz="4399" spc="-202" strike="noStrike" u="none">
                <a:solidFill>
                  <a:srgbClr val="2E4D99"/>
                </a:solidFill>
                <a:latin typeface="Raleway Medium"/>
                <a:ea typeface="Raleway Medium"/>
                <a:cs typeface="Raleway Medium"/>
                <a:sym typeface="Raleway Medium"/>
              </a:rPr>
              <a:t>s y me</a:t>
            </a:r>
            <a:r>
              <a:rPr lang="en-US" b="true" sz="4399" spc="-202" strike="noStrike" u="none">
                <a:solidFill>
                  <a:srgbClr val="2E4D99"/>
                </a:solidFill>
                <a:latin typeface="Raleway Medium"/>
                <a:ea typeface="Raleway Medium"/>
                <a:cs typeface="Raleway Medium"/>
                <a:sym typeface="Raleway Medium"/>
              </a:rPr>
              <a:t>jor</a:t>
            </a:r>
            <a:r>
              <a:rPr lang="en-US" b="true" sz="4399" spc="-202" strike="noStrike" u="none">
                <a:solidFill>
                  <a:srgbClr val="2E4D99"/>
                </a:solidFill>
                <a:latin typeface="Raleway Medium"/>
                <a:ea typeface="Raleway Medium"/>
                <a:cs typeface="Raleway Medium"/>
                <a:sym typeface="Raleway Medium"/>
              </a:rPr>
              <a:t>ar la seguri</a:t>
            </a:r>
            <a:r>
              <a:rPr lang="en-US" b="true" sz="4399" spc="-202" strike="noStrike" u="none">
                <a:solidFill>
                  <a:srgbClr val="2E4D99"/>
                </a:solidFill>
                <a:latin typeface="Raleway Medium"/>
                <a:ea typeface="Raleway Medium"/>
                <a:cs typeface="Raleway Medium"/>
                <a:sym typeface="Raleway Medium"/>
              </a:rPr>
              <a:t>dad v</a:t>
            </a:r>
            <a:r>
              <a:rPr lang="en-US" b="true" sz="4399" spc="-202" strike="noStrike" u="none">
                <a:solidFill>
                  <a:srgbClr val="2E4D99"/>
                </a:solidFill>
                <a:latin typeface="Raleway Medium"/>
                <a:ea typeface="Raleway Medium"/>
                <a:cs typeface="Raleway Medium"/>
                <a:sym typeface="Raleway Medium"/>
              </a:rPr>
              <a:t>ial. Además, pr</a:t>
            </a:r>
            <a:r>
              <a:rPr lang="en-US" b="true" sz="4399" spc="-202" strike="noStrike" u="none">
                <a:solidFill>
                  <a:srgbClr val="2E4D99"/>
                </a:solidFill>
                <a:latin typeface="Raleway Medium"/>
                <a:ea typeface="Raleway Medium"/>
                <a:cs typeface="Raleway Medium"/>
                <a:sym typeface="Raleway Medium"/>
              </a:rPr>
              <a:t>o</a:t>
            </a:r>
            <a:r>
              <a:rPr lang="en-US" b="true" sz="4399" spc="-202" strike="noStrike" u="none">
                <a:solidFill>
                  <a:srgbClr val="2E4D99"/>
                </a:solidFill>
                <a:latin typeface="Raleway Medium"/>
                <a:ea typeface="Raleway Medium"/>
                <a:cs typeface="Raleway Medium"/>
                <a:sym typeface="Raleway Medium"/>
              </a:rPr>
              <a:t>porciona i</a:t>
            </a:r>
            <a:r>
              <a:rPr lang="en-US" b="true" sz="4399" spc="-202" strike="noStrike" u="none">
                <a:solidFill>
                  <a:srgbClr val="2E4D99"/>
                </a:solidFill>
                <a:latin typeface="Raleway Medium"/>
                <a:ea typeface="Raleway Medium"/>
                <a:cs typeface="Raleway Medium"/>
                <a:sym typeface="Raleway Medium"/>
              </a:rPr>
              <a:t>nfor</a:t>
            </a:r>
            <a:r>
              <a:rPr lang="en-US" b="true" sz="4399" spc="-202" strike="noStrike" u="none">
                <a:solidFill>
                  <a:srgbClr val="2E4D99"/>
                </a:solidFill>
                <a:latin typeface="Raleway Medium"/>
                <a:ea typeface="Raleway Medium"/>
                <a:cs typeface="Raleway Medium"/>
                <a:sym typeface="Raleway Medium"/>
              </a:rPr>
              <a:t>ma</a:t>
            </a:r>
            <a:r>
              <a:rPr lang="en-US" b="true" sz="4399" spc="-202" strike="noStrike" u="none">
                <a:solidFill>
                  <a:srgbClr val="2E4D99"/>
                </a:solidFill>
                <a:latin typeface="Raleway Medium"/>
                <a:ea typeface="Raleway Medium"/>
                <a:cs typeface="Raleway Medium"/>
                <a:sym typeface="Raleway Medium"/>
              </a:rPr>
              <a:t>ció</a:t>
            </a:r>
            <a:r>
              <a:rPr lang="en-US" b="true" sz="4399" spc="-202" strike="noStrike" u="none">
                <a:solidFill>
                  <a:srgbClr val="2E4D99"/>
                </a:solidFill>
                <a:latin typeface="Raleway Medium"/>
                <a:ea typeface="Raleway Medium"/>
                <a:cs typeface="Raleway Medium"/>
                <a:sym typeface="Raleway Medium"/>
              </a:rPr>
              <a:t>n clave</a:t>
            </a:r>
            <a:r>
              <a:rPr lang="en-US" b="true" sz="4399" spc="-202" strike="noStrike" u="none">
                <a:solidFill>
                  <a:srgbClr val="2E4D99"/>
                </a:solidFill>
                <a:latin typeface="Raleway Medium"/>
                <a:ea typeface="Raleway Medium"/>
                <a:cs typeface="Raleway Medium"/>
                <a:sym typeface="Raleway Medium"/>
              </a:rPr>
              <a:t> pa</a:t>
            </a:r>
            <a:r>
              <a:rPr lang="en-US" b="true" sz="4399" spc="-202" strike="noStrike" u="none">
                <a:solidFill>
                  <a:srgbClr val="2E4D99"/>
                </a:solidFill>
                <a:latin typeface="Raleway Medium"/>
                <a:ea typeface="Raleway Medium"/>
                <a:cs typeface="Raleway Medium"/>
                <a:sym typeface="Raleway Medium"/>
              </a:rPr>
              <a:t>ra la toma de deci</a:t>
            </a:r>
            <a:r>
              <a:rPr lang="en-US" b="true" sz="4399" spc="-202" strike="noStrike" u="none">
                <a:solidFill>
                  <a:srgbClr val="2E4D99"/>
                </a:solidFill>
                <a:latin typeface="Raleway Medium"/>
                <a:ea typeface="Raleway Medium"/>
                <a:cs typeface="Raleway Medium"/>
                <a:sym typeface="Raleway Medium"/>
              </a:rPr>
              <a:t>s</a:t>
            </a:r>
            <a:r>
              <a:rPr lang="en-US" b="true" sz="4399" spc="-202" strike="noStrike" u="none">
                <a:solidFill>
                  <a:srgbClr val="2E4D99"/>
                </a:solidFill>
                <a:latin typeface="Raleway Medium"/>
                <a:ea typeface="Raleway Medium"/>
                <a:cs typeface="Raleway Medium"/>
                <a:sym typeface="Raleway Medium"/>
              </a:rPr>
              <a:t>iones </a:t>
            </a:r>
            <a:r>
              <a:rPr lang="en-US" b="true" sz="4399" spc="-202" strike="noStrike" u="none">
                <a:solidFill>
                  <a:srgbClr val="2E4D99"/>
                </a:solidFill>
                <a:latin typeface="Raleway Medium"/>
                <a:ea typeface="Raleway Medium"/>
                <a:cs typeface="Raleway Medium"/>
                <a:sym typeface="Raleway Medium"/>
              </a:rPr>
              <a:t>b</a:t>
            </a:r>
            <a:r>
              <a:rPr lang="en-US" b="true" sz="4399" spc="-202" strike="noStrike" u="none">
                <a:solidFill>
                  <a:srgbClr val="2E4D99"/>
                </a:solidFill>
                <a:latin typeface="Raleway Medium"/>
                <a:ea typeface="Raleway Medium"/>
                <a:cs typeface="Raleway Medium"/>
                <a:sym typeface="Raleway Medium"/>
              </a:rPr>
              <a:t>asa</a:t>
            </a:r>
            <a:r>
              <a:rPr lang="en-US" b="true" sz="4399" spc="-202" strike="noStrike" u="none">
                <a:solidFill>
                  <a:srgbClr val="2E4D99"/>
                </a:solidFill>
                <a:latin typeface="Raleway Medium"/>
                <a:ea typeface="Raleway Medium"/>
                <a:cs typeface="Raleway Medium"/>
                <a:sym typeface="Raleway Medium"/>
              </a:rPr>
              <a:t>d</a:t>
            </a:r>
            <a:r>
              <a:rPr lang="en-US" b="true" sz="4399" spc="-202" strike="noStrike" u="none">
                <a:solidFill>
                  <a:srgbClr val="2E4D99"/>
                </a:solidFill>
                <a:latin typeface="Raleway Medium"/>
                <a:ea typeface="Raleway Medium"/>
                <a:cs typeface="Raleway Medium"/>
                <a:sym typeface="Raleway Medium"/>
              </a:rPr>
              <a:t>a</a:t>
            </a:r>
            <a:r>
              <a:rPr lang="en-US" b="true" sz="4399" spc="-202" strike="noStrike" u="none">
                <a:solidFill>
                  <a:srgbClr val="2E4D99"/>
                </a:solidFill>
                <a:latin typeface="Raleway Medium"/>
                <a:ea typeface="Raleway Medium"/>
                <a:cs typeface="Raleway Medium"/>
                <a:sym typeface="Raleway Medium"/>
              </a:rPr>
              <a:t>s</a:t>
            </a:r>
            <a:r>
              <a:rPr lang="en-US" b="true" sz="4399" spc="-202" strike="noStrike" u="none">
                <a:solidFill>
                  <a:srgbClr val="2E4D99"/>
                </a:solidFill>
                <a:latin typeface="Raleway Medium"/>
                <a:ea typeface="Raleway Medium"/>
                <a:cs typeface="Raleway Medium"/>
                <a:sym typeface="Raleway Medium"/>
              </a:rPr>
              <a:t> en evidencia y fortalece la confianza de los ciudada</a:t>
            </a:r>
            <a:r>
              <a:rPr lang="en-US" b="true" sz="4399" spc="-202" strike="noStrike" u="none">
                <a:solidFill>
                  <a:srgbClr val="2E4D99"/>
                </a:solidFill>
                <a:latin typeface="Raleway Medium"/>
                <a:ea typeface="Raleway Medium"/>
                <a:cs typeface="Raleway Medium"/>
                <a:sym typeface="Raleway Medium"/>
              </a:rPr>
              <a:t>nos</a:t>
            </a:r>
            <a:r>
              <a:rPr lang="en-US" b="true" sz="4399" spc="-202" strike="noStrike" u="none">
                <a:solidFill>
                  <a:srgbClr val="2E4D99"/>
                </a:solidFill>
                <a:latin typeface="Raleway Medium"/>
                <a:ea typeface="Raleway Medium"/>
                <a:cs typeface="Raleway Medium"/>
                <a:sym typeface="Raleway Medium"/>
              </a:rPr>
              <a:t> en la calidad del servicio de</a:t>
            </a:r>
            <a:r>
              <a:rPr lang="en-US" b="true" sz="4399" spc="-202" strike="noStrike" u="none">
                <a:solidFill>
                  <a:srgbClr val="2E4D99"/>
                </a:solidFill>
                <a:latin typeface="Raleway Medium"/>
                <a:ea typeface="Raleway Medium"/>
                <a:cs typeface="Raleway Medium"/>
                <a:sym typeface="Raleway Medium"/>
              </a:rPr>
              <a:t> t</a:t>
            </a:r>
            <a:r>
              <a:rPr lang="en-US" b="true" sz="4399" spc="-202" strike="noStrike" u="none">
                <a:solidFill>
                  <a:srgbClr val="2E4D99"/>
                </a:solidFill>
                <a:latin typeface="Raleway Medium"/>
                <a:ea typeface="Raleway Medium"/>
                <a:cs typeface="Raleway Medium"/>
                <a:sym typeface="Raleway Medium"/>
              </a:rPr>
              <a:t>ranspor</a:t>
            </a:r>
            <a:r>
              <a:rPr lang="en-US" b="true" sz="4399" spc="-202" strike="noStrike" u="none">
                <a:solidFill>
                  <a:srgbClr val="2E4D99"/>
                </a:solidFill>
                <a:latin typeface="Raleway Medium"/>
                <a:ea typeface="Raleway Medium"/>
                <a:cs typeface="Raleway Medium"/>
                <a:sym typeface="Raleway Medium"/>
              </a:rPr>
              <a:t>te</a:t>
            </a:r>
            <a:r>
              <a:rPr lang="en-US" b="true" sz="4399" spc="-202" strike="noStrike" u="none">
                <a:solidFill>
                  <a:srgbClr val="2E4D99"/>
                </a:solidFill>
                <a:latin typeface="Raleway Medium"/>
                <a:ea typeface="Raleway Medium"/>
                <a:cs typeface="Raleway Medium"/>
                <a:sym typeface="Raleway Medium"/>
              </a:rPr>
              <a:t> público gestionado por l</a:t>
            </a:r>
            <a:r>
              <a:rPr lang="en-US" b="true" sz="4399" spc="-202" strike="noStrike" u="none">
                <a:solidFill>
                  <a:srgbClr val="2E4D99"/>
                </a:solidFill>
                <a:latin typeface="Raleway Medium"/>
                <a:ea typeface="Raleway Medium"/>
                <a:cs typeface="Raleway Medium"/>
                <a:sym typeface="Raleway Medium"/>
              </a:rPr>
              <a:t>a</a:t>
            </a:r>
            <a:r>
              <a:rPr lang="en-US" b="true" sz="4399" spc="-202" strike="noStrike" u="none">
                <a:solidFill>
                  <a:srgbClr val="2E4D99"/>
                </a:solidFill>
                <a:latin typeface="Raleway Medium"/>
                <a:ea typeface="Raleway Medium"/>
                <a:cs typeface="Raleway Medium"/>
                <a:sym typeface="Raleway Medium"/>
              </a:rPr>
              <a:t>s autoridades </a:t>
            </a:r>
            <a:r>
              <a:rPr lang="en-US" b="true" sz="4399" spc="-202" strike="noStrike" u="none">
                <a:solidFill>
                  <a:srgbClr val="2E4D99"/>
                </a:solidFill>
                <a:latin typeface="Raleway Medium"/>
                <a:ea typeface="Raleway Medium"/>
                <a:cs typeface="Raleway Medium"/>
                <a:sym typeface="Raleway Medium"/>
              </a:rPr>
              <a:t>mu</a:t>
            </a:r>
            <a:r>
              <a:rPr lang="en-US" b="true" sz="4399" spc="-202" strike="noStrike" u="none">
                <a:solidFill>
                  <a:srgbClr val="2E4D99"/>
                </a:solidFill>
                <a:latin typeface="Raleway Medium"/>
                <a:ea typeface="Raleway Medium"/>
                <a:cs typeface="Raleway Medium"/>
                <a:sym typeface="Raleway Medium"/>
              </a:rPr>
              <a:t>n</a:t>
            </a:r>
            <a:r>
              <a:rPr lang="en-US" b="true" sz="4399" spc="-202" strike="noStrike" u="none">
                <a:solidFill>
                  <a:srgbClr val="2E4D99"/>
                </a:solidFill>
                <a:latin typeface="Raleway Medium"/>
                <a:ea typeface="Raleway Medium"/>
                <a:cs typeface="Raleway Medium"/>
                <a:sym typeface="Raleway Medium"/>
              </a:rPr>
              <a:t>icipa</a:t>
            </a:r>
            <a:r>
              <a:rPr lang="en-US" b="true" sz="4399" spc="-202" strike="noStrike" u="none">
                <a:solidFill>
                  <a:srgbClr val="2E4D99"/>
                </a:solidFill>
                <a:latin typeface="Raleway Medium"/>
                <a:ea typeface="Raleway Medium"/>
                <a:cs typeface="Raleway Medium"/>
                <a:sym typeface="Raleway Medium"/>
              </a:rPr>
              <a:t>le</a:t>
            </a:r>
            <a:r>
              <a:rPr lang="en-US" b="true" sz="4399" spc="-202" strike="noStrike" u="none">
                <a:solidFill>
                  <a:srgbClr val="2E4D99"/>
                </a:solidFill>
                <a:latin typeface="Raleway Medium"/>
                <a:ea typeface="Raleway Medium"/>
                <a:cs typeface="Raleway Medium"/>
                <a:sym typeface="Raleway Medium"/>
              </a:rPr>
              <a:t>s</a:t>
            </a:r>
            <a:r>
              <a:rPr lang="en-US" b="true" sz="4399" spc="-202" strike="noStrike" u="none">
                <a:solidFill>
                  <a:srgbClr val="2E4D99"/>
                </a:solidFill>
                <a:latin typeface="Raleway Medium"/>
                <a:ea typeface="Raleway Medium"/>
                <a:cs typeface="Raleway Medium"/>
                <a:sym typeface="Raleway Medium"/>
              </a:rPr>
              <a:t>.</a:t>
            </a:r>
          </a:p>
        </p:txBody>
      </p:sp>
      <p:sp>
        <p:nvSpPr>
          <p:cNvPr name="Freeform 4" id="4"/>
          <p:cNvSpPr/>
          <p:nvPr/>
        </p:nvSpPr>
        <p:spPr>
          <a:xfrm flipH="false" flipV="false" rot="0">
            <a:off x="1284672" y="5546213"/>
            <a:ext cx="4867845" cy="4259365"/>
          </a:xfrm>
          <a:custGeom>
            <a:avLst/>
            <a:gdLst/>
            <a:ahLst/>
            <a:cxnLst/>
            <a:rect r="r" b="b" t="t" l="l"/>
            <a:pathLst>
              <a:path h="4259365" w="4867845">
                <a:moveTo>
                  <a:pt x="0" y="0"/>
                </a:moveTo>
                <a:lnTo>
                  <a:pt x="4867845" y="0"/>
                </a:lnTo>
                <a:lnTo>
                  <a:pt x="4867845" y="4259365"/>
                </a:lnTo>
                <a:lnTo>
                  <a:pt x="0" y="4259365"/>
                </a:lnTo>
                <a:lnTo>
                  <a:pt x="0" y="0"/>
                </a:lnTo>
                <a:close/>
              </a:path>
            </a:pathLst>
          </a:custGeom>
          <a:blipFill>
            <a:blip r:embed="rId3"/>
            <a:stretch>
              <a:fillRect l="0" t="0" r="0" b="0"/>
            </a:stretch>
          </a:blipFill>
        </p:spPr>
      </p:sp>
      <p:sp>
        <p:nvSpPr>
          <p:cNvPr name="TextBox 5" id="5"/>
          <p:cNvSpPr txBox="true"/>
          <p:nvPr/>
        </p:nvSpPr>
        <p:spPr>
          <a:xfrm rot="0">
            <a:off x="6095352" y="155575"/>
            <a:ext cx="4338955"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004AAD"/>
                </a:solidFill>
                <a:latin typeface="Raleway Bold"/>
                <a:ea typeface="Raleway Bold"/>
                <a:cs typeface="Raleway Bold"/>
                <a:sym typeface="Raleway Bold"/>
              </a:rPr>
              <a:t>JUSTIFICACION</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B9D6ED"/>
        </a:solidFill>
      </p:bgPr>
    </p:bg>
    <p:spTree>
      <p:nvGrpSpPr>
        <p:cNvPr id="1" name=""/>
        <p:cNvGrpSpPr/>
        <p:nvPr/>
      </p:nvGrpSpPr>
      <p:grpSpPr>
        <a:xfrm>
          <a:off x="0" y="0"/>
          <a:ext cx="0" cy="0"/>
          <a:chOff x="0" y="0"/>
          <a:chExt cx="0" cy="0"/>
        </a:xfrm>
      </p:grpSpPr>
      <p:sp>
        <p:nvSpPr>
          <p:cNvPr name="TextBox 2" id="2"/>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Bold"/>
                <a:ea typeface="Raleway Bold"/>
                <a:cs typeface="Raleway Bold"/>
                <a:sym typeface="Raleway Bold"/>
              </a:rPr>
              <a:t>1. Introducción</a:t>
            </a:r>
          </a:p>
        </p:txBody>
      </p:sp>
      <p:sp>
        <p:nvSpPr>
          <p:cNvPr name="TextBox 3" id="3"/>
          <p:cNvSpPr txBox="true"/>
          <p:nvPr/>
        </p:nvSpPr>
        <p:spPr>
          <a:xfrm rot="0">
            <a:off x="257175" y="1564446"/>
            <a:ext cx="17779920" cy="7332979"/>
          </a:xfrm>
          <a:prstGeom prst="rect">
            <a:avLst/>
          </a:prstGeom>
        </p:spPr>
        <p:txBody>
          <a:bodyPr anchor="t" rtlCol="false" tIns="0" lIns="0" bIns="0" rIns="0">
            <a:spAutoFit/>
          </a:bodyPr>
          <a:lstStyle/>
          <a:p>
            <a:pPr algn="just">
              <a:lnSpc>
                <a:spcPts val="5320"/>
              </a:lnSpc>
              <a:spcBef>
                <a:spcPct val="0"/>
              </a:spcBef>
            </a:pPr>
            <a:r>
              <a:rPr lang="en-US" b="true" sz="3800" spc="-174">
                <a:solidFill>
                  <a:srgbClr val="2E4D99"/>
                </a:solidFill>
                <a:latin typeface="Raleway Medium"/>
                <a:ea typeface="Raleway Medium"/>
                <a:cs typeface="Raleway Medium"/>
                <a:sym typeface="Raleway Medium"/>
              </a:rPr>
              <a:t>Este proyecto se centra en el desarrollo de un modelo dinámico para optimizar la gestión del transporte municipal, con el objetivo de mejorar la eficiencia operativa y la calidad del servicio. A través de una plataforma de monitoreo y control en tiempo real, el modelo captura la interacción entre variables como la puntualidad de los buses, la capacidad de las rutas, y la demanda de los usuarios. Mediante el análisis de datos provenientes de diversas fuentes, como sistemas de GPS, sensores de tráfico y plataformas de pago, buscamos mejorar la asignación de recursos y reducir los tiempos de espera. Al probar distintos escenarios, desde la optimización de rutas hasta la gestión de flotas, nos proponemos entender cómo estos factores afectan el desempeño del sistema de transporte y evaluar posibles estrategias tecnológicas para minimizar la congestión y aumentar la satisfacción de los usuarios.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3756152" y="1028700"/>
            <a:ext cx="10775696" cy="8889949"/>
          </a:xfrm>
          <a:custGeom>
            <a:avLst/>
            <a:gdLst/>
            <a:ahLst/>
            <a:cxnLst/>
            <a:rect r="r" b="b" t="t" l="l"/>
            <a:pathLst>
              <a:path h="8889949" w="10775696">
                <a:moveTo>
                  <a:pt x="0" y="0"/>
                </a:moveTo>
                <a:lnTo>
                  <a:pt x="10775696" y="0"/>
                </a:lnTo>
                <a:lnTo>
                  <a:pt x="10775696" y="8889949"/>
                </a:lnTo>
                <a:lnTo>
                  <a:pt x="0" y="8889949"/>
                </a:lnTo>
                <a:lnTo>
                  <a:pt x="0" y="0"/>
                </a:lnTo>
                <a:close/>
              </a:path>
            </a:pathLst>
          </a:custGeom>
          <a:blipFill>
            <a:blip r:embed="rId2"/>
            <a:stretch>
              <a:fillRect l="0" t="0" r="0" b="0"/>
            </a:stretch>
          </a:blipFill>
        </p:spPr>
      </p:sp>
      <p:grpSp>
        <p:nvGrpSpPr>
          <p:cNvPr name="Group 3" id="3"/>
          <p:cNvGrpSpPr/>
          <p:nvPr/>
        </p:nvGrpSpPr>
        <p:grpSpPr>
          <a:xfrm rot="0">
            <a:off x="509666" y="838441"/>
            <a:ext cx="2521764" cy="2521764"/>
            <a:chOff x="0" y="0"/>
            <a:chExt cx="664168" cy="664168"/>
          </a:xfrm>
        </p:grpSpPr>
        <p:sp>
          <p:nvSpPr>
            <p:cNvPr name="Freeform 4" id="4"/>
            <p:cNvSpPr/>
            <p:nvPr/>
          </p:nvSpPr>
          <p:spPr>
            <a:xfrm flipH="false" flipV="false" rot="0">
              <a:off x="0" y="0"/>
              <a:ext cx="664168" cy="664168"/>
            </a:xfrm>
            <a:custGeom>
              <a:avLst/>
              <a:gdLst/>
              <a:ahLst/>
              <a:cxnLst/>
              <a:rect r="r" b="b" t="t" l="l"/>
              <a:pathLst>
                <a:path h="664168" w="664168">
                  <a:moveTo>
                    <a:pt x="156572" y="0"/>
                  </a:moveTo>
                  <a:lnTo>
                    <a:pt x="507596" y="0"/>
                  </a:lnTo>
                  <a:cubicBezTo>
                    <a:pt x="549122" y="0"/>
                    <a:pt x="588947" y="16496"/>
                    <a:pt x="618309" y="45859"/>
                  </a:cubicBezTo>
                  <a:cubicBezTo>
                    <a:pt x="647672" y="75222"/>
                    <a:pt x="664168" y="115047"/>
                    <a:pt x="664168" y="156572"/>
                  </a:cubicBezTo>
                  <a:lnTo>
                    <a:pt x="664168" y="507596"/>
                  </a:lnTo>
                  <a:cubicBezTo>
                    <a:pt x="664168" y="549122"/>
                    <a:pt x="647672" y="588947"/>
                    <a:pt x="618309" y="618309"/>
                  </a:cubicBezTo>
                  <a:cubicBezTo>
                    <a:pt x="588947" y="647672"/>
                    <a:pt x="549122" y="664168"/>
                    <a:pt x="507596" y="664168"/>
                  </a:cubicBezTo>
                  <a:lnTo>
                    <a:pt x="156572" y="664168"/>
                  </a:lnTo>
                  <a:cubicBezTo>
                    <a:pt x="70100" y="664168"/>
                    <a:pt x="0" y="594069"/>
                    <a:pt x="0" y="507596"/>
                  </a:cubicBezTo>
                  <a:lnTo>
                    <a:pt x="0" y="156572"/>
                  </a:lnTo>
                  <a:cubicBezTo>
                    <a:pt x="0" y="115047"/>
                    <a:pt x="16496" y="75222"/>
                    <a:pt x="45859" y="45859"/>
                  </a:cubicBezTo>
                  <a:cubicBezTo>
                    <a:pt x="75222" y="16496"/>
                    <a:pt x="115047" y="0"/>
                    <a:pt x="156572" y="0"/>
                  </a:cubicBezTo>
                  <a:close/>
                </a:path>
              </a:pathLst>
            </a:custGeom>
            <a:solidFill>
              <a:srgbClr val="004AAD"/>
            </a:solidFill>
          </p:spPr>
        </p:sp>
        <p:sp>
          <p:nvSpPr>
            <p:cNvPr name="TextBox 5" id="5"/>
            <p:cNvSpPr txBox="true"/>
            <p:nvPr/>
          </p:nvSpPr>
          <p:spPr>
            <a:xfrm>
              <a:off x="0" y="-38100"/>
              <a:ext cx="664168" cy="702268"/>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509666" y="3708491"/>
            <a:ext cx="2521764" cy="2521764"/>
            <a:chOff x="0" y="0"/>
            <a:chExt cx="664168" cy="664168"/>
          </a:xfrm>
        </p:grpSpPr>
        <p:sp>
          <p:nvSpPr>
            <p:cNvPr name="Freeform 7" id="7"/>
            <p:cNvSpPr/>
            <p:nvPr/>
          </p:nvSpPr>
          <p:spPr>
            <a:xfrm flipH="false" flipV="false" rot="0">
              <a:off x="0" y="0"/>
              <a:ext cx="664168" cy="664168"/>
            </a:xfrm>
            <a:custGeom>
              <a:avLst/>
              <a:gdLst/>
              <a:ahLst/>
              <a:cxnLst/>
              <a:rect r="r" b="b" t="t" l="l"/>
              <a:pathLst>
                <a:path h="664168" w="664168">
                  <a:moveTo>
                    <a:pt x="156572" y="0"/>
                  </a:moveTo>
                  <a:lnTo>
                    <a:pt x="507596" y="0"/>
                  </a:lnTo>
                  <a:cubicBezTo>
                    <a:pt x="549122" y="0"/>
                    <a:pt x="588947" y="16496"/>
                    <a:pt x="618309" y="45859"/>
                  </a:cubicBezTo>
                  <a:cubicBezTo>
                    <a:pt x="647672" y="75222"/>
                    <a:pt x="664168" y="115047"/>
                    <a:pt x="664168" y="156572"/>
                  </a:cubicBezTo>
                  <a:lnTo>
                    <a:pt x="664168" y="507596"/>
                  </a:lnTo>
                  <a:cubicBezTo>
                    <a:pt x="664168" y="549122"/>
                    <a:pt x="647672" y="588947"/>
                    <a:pt x="618309" y="618309"/>
                  </a:cubicBezTo>
                  <a:cubicBezTo>
                    <a:pt x="588947" y="647672"/>
                    <a:pt x="549122" y="664168"/>
                    <a:pt x="507596" y="664168"/>
                  </a:cubicBezTo>
                  <a:lnTo>
                    <a:pt x="156572" y="664168"/>
                  </a:lnTo>
                  <a:cubicBezTo>
                    <a:pt x="70100" y="664168"/>
                    <a:pt x="0" y="594069"/>
                    <a:pt x="0" y="507596"/>
                  </a:cubicBezTo>
                  <a:lnTo>
                    <a:pt x="0" y="156572"/>
                  </a:lnTo>
                  <a:cubicBezTo>
                    <a:pt x="0" y="115047"/>
                    <a:pt x="16496" y="75222"/>
                    <a:pt x="45859" y="45859"/>
                  </a:cubicBezTo>
                  <a:cubicBezTo>
                    <a:pt x="75222" y="16496"/>
                    <a:pt x="115047" y="0"/>
                    <a:pt x="156572" y="0"/>
                  </a:cubicBezTo>
                  <a:close/>
                </a:path>
              </a:pathLst>
            </a:custGeom>
            <a:solidFill>
              <a:srgbClr val="004AAD"/>
            </a:solidFill>
          </p:spPr>
        </p:sp>
        <p:sp>
          <p:nvSpPr>
            <p:cNvPr name="TextBox 8" id="8"/>
            <p:cNvSpPr txBox="true"/>
            <p:nvPr/>
          </p:nvSpPr>
          <p:spPr>
            <a:xfrm>
              <a:off x="0" y="-38100"/>
              <a:ext cx="664168" cy="702268"/>
            </a:xfrm>
            <a:prstGeom prst="rect">
              <a:avLst/>
            </a:prstGeom>
          </p:spPr>
          <p:txBody>
            <a:bodyPr anchor="ctr" rtlCol="false" tIns="50800" lIns="50800" bIns="50800" rIns="50800"/>
            <a:lstStyle/>
            <a:p>
              <a:pPr algn="ctr">
                <a:lnSpc>
                  <a:spcPts val="3079"/>
                </a:lnSpc>
              </a:pPr>
            </a:p>
          </p:txBody>
        </p:sp>
      </p:grpSp>
      <p:grpSp>
        <p:nvGrpSpPr>
          <p:cNvPr name="Group 9" id="9"/>
          <p:cNvGrpSpPr/>
          <p:nvPr/>
        </p:nvGrpSpPr>
        <p:grpSpPr>
          <a:xfrm rot="0">
            <a:off x="509666" y="6736536"/>
            <a:ext cx="2521764" cy="2521764"/>
            <a:chOff x="0" y="0"/>
            <a:chExt cx="664168" cy="664168"/>
          </a:xfrm>
        </p:grpSpPr>
        <p:sp>
          <p:nvSpPr>
            <p:cNvPr name="Freeform 10" id="10"/>
            <p:cNvSpPr/>
            <p:nvPr/>
          </p:nvSpPr>
          <p:spPr>
            <a:xfrm flipH="false" flipV="false" rot="0">
              <a:off x="0" y="0"/>
              <a:ext cx="664168" cy="664168"/>
            </a:xfrm>
            <a:custGeom>
              <a:avLst/>
              <a:gdLst/>
              <a:ahLst/>
              <a:cxnLst/>
              <a:rect r="r" b="b" t="t" l="l"/>
              <a:pathLst>
                <a:path h="664168" w="664168">
                  <a:moveTo>
                    <a:pt x="156572" y="0"/>
                  </a:moveTo>
                  <a:lnTo>
                    <a:pt x="507596" y="0"/>
                  </a:lnTo>
                  <a:cubicBezTo>
                    <a:pt x="549122" y="0"/>
                    <a:pt x="588947" y="16496"/>
                    <a:pt x="618309" y="45859"/>
                  </a:cubicBezTo>
                  <a:cubicBezTo>
                    <a:pt x="647672" y="75222"/>
                    <a:pt x="664168" y="115047"/>
                    <a:pt x="664168" y="156572"/>
                  </a:cubicBezTo>
                  <a:lnTo>
                    <a:pt x="664168" y="507596"/>
                  </a:lnTo>
                  <a:cubicBezTo>
                    <a:pt x="664168" y="549122"/>
                    <a:pt x="647672" y="588947"/>
                    <a:pt x="618309" y="618309"/>
                  </a:cubicBezTo>
                  <a:cubicBezTo>
                    <a:pt x="588947" y="647672"/>
                    <a:pt x="549122" y="664168"/>
                    <a:pt x="507596" y="664168"/>
                  </a:cubicBezTo>
                  <a:lnTo>
                    <a:pt x="156572" y="664168"/>
                  </a:lnTo>
                  <a:cubicBezTo>
                    <a:pt x="70100" y="664168"/>
                    <a:pt x="0" y="594069"/>
                    <a:pt x="0" y="507596"/>
                  </a:cubicBezTo>
                  <a:lnTo>
                    <a:pt x="0" y="156572"/>
                  </a:lnTo>
                  <a:cubicBezTo>
                    <a:pt x="0" y="115047"/>
                    <a:pt x="16496" y="75222"/>
                    <a:pt x="45859" y="45859"/>
                  </a:cubicBezTo>
                  <a:cubicBezTo>
                    <a:pt x="75222" y="16496"/>
                    <a:pt x="115047" y="0"/>
                    <a:pt x="156572" y="0"/>
                  </a:cubicBezTo>
                  <a:close/>
                </a:path>
              </a:pathLst>
            </a:custGeom>
            <a:solidFill>
              <a:srgbClr val="004AAD"/>
            </a:solidFill>
          </p:spPr>
        </p:sp>
        <p:sp>
          <p:nvSpPr>
            <p:cNvPr name="TextBox 11" id="11"/>
            <p:cNvSpPr txBox="true"/>
            <p:nvPr/>
          </p:nvSpPr>
          <p:spPr>
            <a:xfrm>
              <a:off x="0" y="-38100"/>
              <a:ext cx="664168" cy="702268"/>
            </a:xfrm>
            <a:prstGeom prst="rect">
              <a:avLst/>
            </a:prstGeom>
          </p:spPr>
          <p:txBody>
            <a:bodyPr anchor="ctr" rtlCol="false" tIns="50800" lIns="50800" bIns="50800" rIns="50800"/>
            <a:lstStyle/>
            <a:p>
              <a:pPr algn="ctr">
                <a:lnSpc>
                  <a:spcPts val="3079"/>
                </a:lnSpc>
              </a:pPr>
            </a:p>
          </p:txBody>
        </p:sp>
      </p:grpSp>
      <p:grpSp>
        <p:nvGrpSpPr>
          <p:cNvPr name="Group 12" id="12"/>
          <p:cNvGrpSpPr/>
          <p:nvPr/>
        </p:nvGrpSpPr>
        <p:grpSpPr>
          <a:xfrm rot="0">
            <a:off x="15255748" y="838441"/>
            <a:ext cx="2521764" cy="2521764"/>
            <a:chOff x="0" y="0"/>
            <a:chExt cx="664168" cy="664168"/>
          </a:xfrm>
        </p:grpSpPr>
        <p:sp>
          <p:nvSpPr>
            <p:cNvPr name="Freeform 13" id="13"/>
            <p:cNvSpPr/>
            <p:nvPr/>
          </p:nvSpPr>
          <p:spPr>
            <a:xfrm flipH="false" flipV="false" rot="0">
              <a:off x="0" y="0"/>
              <a:ext cx="664168" cy="664168"/>
            </a:xfrm>
            <a:custGeom>
              <a:avLst/>
              <a:gdLst/>
              <a:ahLst/>
              <a:cxnLst/>
              <a:rect r="r" b="b" t="t" l="l"/>
              <a:pathLst>
                <a:path h="664168" w="664168">
                  <a:moveTo>
                    <a:pt x="156572" y="0"/>
                  </a:moveTo>
                  <a:lnTo>
                    <a:pt x="507596" y="0"/>
                  </a:lnTo>
                  <a:cubicBezTo>
                    <a:pt x="549122" y="0"/>
                    <a:pt x="588947" y="16496"/>
                    <a:pt x="618309" y="45859"/>
                  </a:cubicBezTo>
                  <a:cubicBezTo>
                    <a:pt x="647672" y="75222"/>
                    <a:pt x="664168" y="115047"/>
                    <a:pt x="664168" y="156572"/>
                  </a:cubicBezTo>
                  <a:lnTo>
                    <a:pt x="664168" y="507596"/>
                  </a:lnTo>
                  <a:cubicBezTo>
                    <a:pt x="664168" y="549122"/>
                    <a:pt x="647672" y="588947"/>
                    <a:pt x="618309" y="618309"/>
                  </a:cubicBezTo>
                  <a:cubicBezTo>
                    <a:pt x="588947" y="647672"/>
                    <a:pt x="549122" y="664168"/>
                    <a:pt x="507596" y="664168"/>
                  </a:cubicBezTo>
                  <a:lnTo>
                    <a:pt x="156572" y="664168"/>
                  </a:lnTo>
                  <a:cubicBezTo>
                    <a:pt x="70100" y="664168"/>
                    <a:pt x="0" y="594069"/>
                    <a:pt x="0" y="507596"/>
                  </a:cubicBezTo>
                  <a:lnTo>
                    <a:pt x="0" y="156572"/>
                  </a:lnTo>
                  <a:cubicBezTo>
                    <a:pt x="0" y="115047"/>
                    <a:pt x="16496" y="75222"/>
                    <a:pt x="45859" y="45859"/>
                  </a:cubicBezTo>
                  <a:cubicBezTo>
                    <a:pt x="75222" y="16496"/>
                    <a:pt x="115047" y="0"/>
                    <a:pt x="156572" y="0"/>
                  </a:cubicBezTo>
                  <a:close/>
                </a:path>
              </a:pathLst>
            </a:custGeom>
            <a:solidFill>
              <a:srgbClr val="004AAD"/>
            </a:solidFill>
          </p:spPr>
        </p:sp>
        <p:sp>
          <p:nvSpPr>
            <p:cNvPr name="TextBox 14" id="14"/>
            <p:cNvSpPr txBox="true"/>
            <p:nvPr/>
          </p:nvSpPr>
          <p:spPr>
            <a:xfrm>
              <a:off x="0" y="-38100"/>
              <a:ext cx="664168" cy="702268"/>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0">
            <a:off x="15255748" y="3882618"/>
            <a:ext cx="2521764" cy="2521764"/>
            <a:chOff x="0" y="0"/>
            <a:chExt cx="664168" cy="664168"/>
          </a:xfrm>
        </p:grpSpPr>
        <p:sp>
          <p:nvSpPr>
            <p:cNvPr name="Freeform 16" id="16"/>
            <p:cNvSpPr/>
            <p:nvPr/>
          </p:nvSpPr>
          <p:spPr>
            <a:xfrm flipH="false" flipV="false" rot="0">
              <a:off x="0" y="0"/>
              <a:ext cx="664168" cy="664168"/>
            </a:xfrm>
            <a:custGeom>
              <a:avLst/>
              <a:gdLst/>
              <a:ahLst/>
              <a:cxnLst/>
              <a:rect r="r" b="b" t="t" l="l"/>
              <a:pathLst>
                <a:path h="664168" w="664168">
                  <a:moveTo>
                    <a:pt x="156572" y="0"/>
                  </a:moveTo>
                  <a:lnTo>
                    <a:pt x="507596" y="0"/>
                  </a:lnTo>
                  <a:cubicBezTo>
                    <a:pt x="549122" y="0"/>
                    <a:pt x="588947" y="16496"/>
                    <a:pt x="618309" y="45859"/>
                  </a:cubicBezTo>
                  <a:cubicBezTo>
                    <a:pt x="647672" y="75222"/>
                    <a:pt x="664168" y="115047"/>
                    <a:pt x="664168" y="156572"/>
                  </a:cubicBezTo>
                  <a:lnTo>
                    <a:pt x="664168" y="507596"/>
                  </a:lnTo>
                  <a:cubicBezTo>
                    <a:pt x="664168" y="549122"/>
                    <a:pt x="647672" y="588947"/>
                    <a:pt x="618309" y="618309"/>
                  </a:cubicBezTo>
                  <a:cubicBezTo>
                    <a:pt x="588947" y="647672"/>
                    <a:pt x="549122" y="664168"/>
                    <a:pt x="507596" y="664168"/>
                  </a:cubicBezTo>
                  <a:lnTo>
                    <a:pt x="156572" y="664168"/>
                  </a:lnTo>
                  <a:cubicBezTo>
                    <a:pt x="70100" y="664168"/>
                    <a:pt x="0" y="594069"/>
                    <a:pt x="0" y="507596"/>
                  </a:cubicBezTo>
                  <a:lnTo>
                    <a:pt x="0" y="156572"/>
                  </a:lnTo>
                  <a:cubicBezTo>
                    <a:pt x="0" y="115047"/>
                    <a:pt x="16496" y="75222"/>
                    <a:pt x="45859" y="45859"/>
                  </a:cubicBezTo>
                  <a:cubicBezTo>
                    <a:pt x="75222" y="16496"/>
                    <a:pt x="115047" y="0"/>
                    <a:pt x="156572" y="0"/>
                  </a:cubicBezTo>
                  <a:close/>
                </a:path>
              </a:pathLst>
            </a:custGeom>
            <a:solidFill>
              <a:srgbClr val="004AAD"/>
            </a:solidFill>
          </p:spPr>
        </p:sp>
        <p:sp>
          <p:nvSpPr>
            <p:cNvPr name="TextBox 17" id="17"/>
            <p:cNvSpPr txBox="true"/>
            <p:nvPr/>
          </p:nvSpPr>
          <p:spPr>
            <a:xfrm>
              <a:off x="0" y="-38100"/>
              <a:ext cx="664168" cy="702268"/>
            </a:xfrm>
            <a:prstGeom prst="rect">
              <a:avLst/>
            </a:prstGeom>
          </p:spPr>
          <p:txBody>
            <a:bodyPr anchor="ctr" rtlCol="false" tIns="50800" lIns="50800" bIns="50800" rIns="50800"/>
            <a:lstStyle/>
            <a:p>
              <a:pPr algn="ctr">
                <a:lnSpc>
                  <a:spcPts val="3079"/>
                </a:lnSpc>
              </a:pPr>
            </a:p>
          </p:txBody>
        </p:sp>
      </p:grpSp>
      <p:grpSp>
        <p:nvGrpSpPr>
          <p:cNvPr name="Group 18" id="18"/>
          <p:cNvGrpSpPr/>
          <p:nvPr/>
        </p:nvGrpSpPr>
        <p:grpSpPr>
          <a:xfrm rot="0">
            <a:off x="15255748" y="6875776"/>
            <a:ext cx="2521764" cy="2521764"/>
            <a:chOff x="0" y="0"/>
            <a:chExt cx="664168" cy="664168"/>
          </a:xfrm>
        </p:grpSpPr>
        <p:sp>
          <p:nvSpPr>
            <p:cNvPr name="Freeform 19" id="19"/>
            <p:cNvSpPr/>
            <p:nvPr/>
          </p:nvSpPr>
          <p:spPr>
            <a:xfrm flipH="false" flipV="false" rot="0">
              <a:off x="0" y="0"/>
              <a:ext cx="664168" cy="664168"/>
            </a:xfrm>
            <a:custGeom>
              <a:avLst/>
              <a:gdLst/>
              <a:ahLst/>
              <a:cxnLst/>
              <a:rect r="r" b="b" t="t" l="l"/>
              <a:pathLst>
                <a:path h="664168" w="664168">
                  <a:moveTo>
                    <a:pt x="156572" y="0"/>
                  </a:moveTo>
                  <a:lnTo>
                    <a:pt x="507596" y="0"/>
                  </a:lnTo>
                  <a:cubicBezTo>
                    <a:pt x="549122" y="0"/>
                    <a:pt x="588947" y="16496"/>
                    <a:pt x="618309" y="45859"/>
                  </a:cubicBezTo>
                  <a:cubicBezTo>
                    <a:pt x="647672" y="75222"/>
                    <a:pt x="664168" y="115047"/>
                    <a:pt x="664168" y="156572"/>
                  </a:cubicBezTo>
                  <a:lnTo>
                    <a:pt x="664168" y="507596"/>
                  </a:lnTo>
                  <a:cubicBezTo>
                    <a:pt x="664168" y="549122"/>
                    <a:pt x="647672" y="588947"/>
                    <a:pt x="618309" y="618309"/>
                  </a:cubicBezTo>
                  <a:cubicBezTo>
                    <a:pt x="588947" y="647672"/>
                    <a:pt x="549122" y="664168"/>
                    <a:pt x="507596" y="664168"/>
                  </a:cubicBezTo>
                  <a:lnTo>
                    <a:pt x="156572" y="664168"/>
                  </a:lnTo>
                  <a:cubicBezTo>
                    <a:pt x="70100" y="664168"/>
                    <a:pt x="0" y="594069"/>
                    <a:pt x="0" y="507596"/>
                  </a:cubicBezTo>
                  <a:lnTo>
                    <a:pt x="0" y="156572"/>
                  </a:lnTo>
                  <a:cubicBezTo>
                    <a:pt x="0" y="115047"/>
                    <a:pt x="16496" y="75222"/>
                    <a:pt x="45859" y="45859"/>
                  </a:cubicBezTo>
                  <a:cubicBezTo>
                    <a:pt x="75222" y="16496"/>
                    <a:pt x="115047" y="0"/>
                    <a:pt x="156572" y="0"/>
                  </a:cubicBezTo>
                  <a:close/>
                </a:path>
              </a:pathLst>
            </a:custGeom>
            <a:solidFill>
              <a:srgbClr val="004AAD"/>
            </a:solidFill>
          </p:spPr>
        </p:sp>
        <p:sp>
          <p:nvSpPr>
            <p:cNvPr name="TextBox 20" id="20"/>
            <p:cNvSpPr txBox="true"/>
            <p:nvPr/>
          </p:nvSpPr>
          <p:spPr>
            <a:xfrm>
              <a:off x="0" y="-38100"/>
              <a:ext cx="664168" cy="702268"/>
            </a:xfrm>
            <a:prstGeom prst="rect">
              <a:avLst/>
            </a:prstGeom>
          </p:spPr>
          <p:txBody>
            <a:bodyPr anchor="ctr" rtlCol="false" tIns="50800" lIns="50800" bIns="50800" rIns="50800"/>
            <a:lstStyle/>
            <a:p>
              <a:pPr algn="ctr">
                <a:lnSpc>
                  <a:spcPts val="3079"/>
                </a:lnSpc>
              </a:pPr>
            </a:p>
          </p:txBody>
        </p:sp>
      </p:grpSp>
      <p:grpSp>
        <p:nvGrpSpPr>
          <p:cNvPr name="Group 21" id="21"/>
          <p:cNvGrpSpPr/>
          <p:nvPr/>
        </p:nvGrpSpPr>
        <p:grpSpPr>
          <a:xfrm rot="0">
            <a:off x="12450194" y="1186727"/>
            <a:ext cx="2521764" cy="2521764"/>
            <a:chOff x="0" y="0"/>
            <a:chExt cx="664168" cy="664168"/>
          </a:xfrm>
        </p:grpSpPr>
        <p:sp>
          <p:nvSpPr>
            <p:cNvPr name="Freeform 22" id="22"/>
            <p:cNvSpPr/>
            <p:nvPr/>
          </p:nvSpPr>
          <p:spPr>
            <a:xfrm flipH="false" flipV="false" rot="0">
              <a:off x="0" y="0"/>
              <a:ext cx="664168" cy="664168"/>
            </a:xfrm>
            <a:custGeom>
              <a:avLst/>
              <a:gdLst/>
              <a:ahLst/>
              <a:cxnLst/>
              <a:rect r="r" b="b" t="t" l="l"/>
              <a:pathLst>
                <a:path h="664168" w="664168">
                  <a:moveTo>
                    <a:pt x="156572" y="0"/>
                  </a:moveTo>
                  <a:lnTo>
                    <a:pt x="507596" y="0"/>
                  </a:lnTo>
                  <a:cubicBezTo>
                    <a:pt x="549122" y="0"/>
                    <a:pt x="588947" y="16496"/>
                    <a:pt x="618309" y="45859"/>
                  </a:cubicBezTo>
                  <a:cubicBezTo>
                    <a:pt x="647672" y="75222"/>
                    <a:pt x="664168" y="115047"/>
                    <a:pt x="664168" y="156572"/>
                  </a:cubicBezTo>
                  <a:lnTo>
                    <a:pt x="664168" y="507596"/>
                  </a:lnTo>
                  <a:cubicBezTo>
                    <a:pt x="664168" y="549122"/>
                    <a:pt x="647672" y="588947"/>
                    <a:pt x="618309" y="618309"/>
                  </a:cubicBezTo>
                  <a:cubicBezTo>
                    <a:pt x="588947" y="647672"/>
                    <a:pt x="549122" y="664168"/>
                    <a:pt x="507596" y="664168"/>
                  </a:cubicBezTo>
                  <a:lnTo>
                    <a:pt x="156572" y="664168"/>
                  </a:lnTo>
                  <a:cubicBezTo>
                    <a:pt x="70100" y="664168"/>
                    <a:pt x="0" y="594069"/>
                    <a:pt x="0" y="507596"/>
                  </a:cubicBezTo>
                  <a:lnTo>
                    <a:pt x="0" y="156572"/>
                  </a:lnTo>
                  <a:cubicBezTo>
                    <a:pt x="0" y="115047"/>
                    <a:pt x="16496" y="75222"/>
                    <a:pt x="45859" y="45859"/>
                  </a:cubicBezTo>
                  <a:cubicBezTo>
                    <a:pt x="75222" y="16496"/>
                    <a:pt x="115047" y="0"/>
                    <a:pt x="156572" y="0"/>
                  </a:cubicBezTo>
                  <a:close/>
                </a:path>
              </a:pathLst>
            </a:custGeom>
            <a:solidFill>
              <a:srgbClr val="004AAD"/>
            </a:solidFill>
          </p:spPr>
        </p:sp>
        <p:sp>
          <p:nvSpPr>
            <p:cNvPr name="TextBox 23" id="23"/>
            <p:cNvSpPr txBox="true"/>
            <p:nvPr/>
          </p:nvSpPr>
          <p:spPr>
            <a:xfrm>
              <a:off x="0" y="-38100"/>
              <a:ext cx="664168" cy="702268"/>
            </a:xfrm>
            <a:prstGeom prst="rect">
              <a:avLst/>
            </a:prstGeom>
          </p:spPr>
          <p:txBody>
            <a:bodyPr anchor="ctr" rtlCol="false" tIns="50800" lIns="50800" bIns="50800" rIns="50800"/>
            <a:lstStyle/>
            <a:p>
              <a:pPr algn="ctr">
                <a:lnSpc>
                  <a:spcPts val="3079"/>
                </a:lnSpc>
              </a:pPr>
            </a:p>
          </p:txBody>
        </p:sp>
      </p:grpSp>
      <p:grpSp>
        <p:nvGrpSpPr>
          <p:cNvPr name="Group 24" id="24"/>
          <p:cNvGrpSpPr/>
          <p:nvPr/>
        </p:nvGrpSpPr>
        <p:grpSpPr>
          <a:xfrm rot="0">
            <a:off x="3936789" y="7633598"/>
            <a:ext cx="2521764" cy="2521764"/>
            <a:chOff x="0" y="0"/>
            <a:chExt cx="664168" cy="664168"/>
          </a:xfrm>
        </p:grpSpPr>
        <p:sp>
          <p:nvSpPr>
            <p:cNvPr name="Freeform 25" id="25"/>
            <p:cNvSpPr/>
            <p:nvPr/>
          </p:nvSpPr>
          <p:spPr>
            <a:xfrm flipH="false" flipV="false" rot="0">
              <a:off x="0" y="0"/>
              <a:ext cx="664168" cy="664168"/>
            </a:xfrm>
            <a:custGeom>
              <a:avLst/>
              <a:gdLst/>
              <a:ahLst/>
              <a:cxnLst/>
              <a:rect r="r" b="b" t="t" l="l"/>
              <a:pathLst>
                <a:path h="664168" w="664168">
                  <a:moveTo>
                    <a:pt x="156572" y="0"/>
                  </a:moveTo>
                  <a:lnTo>
                    <a:pt x="507596" y="0"/>
                  </a:lnTo>
                  <a:cubicBezTo>
                    <a:pt x="549122" y="0"/>
                    <a:pt x="588947" y="16496"/>
                    <a:pt x="618309" y="45859"/>
                  </a:cubicBezTo>
                  <a:cubicBezTo>
                    <a:pt x="647672" y="75222"/>
                    <a:pt x="664168" y="115047"/>
                    <a:pt x="664168" y="156572"/>
                  </a:cubicBezTo>
                  <a:lnTo>
                    <a:pt x="664168" y="507596"/>
                  </a:lnTo>
                  <a:cubicBezTo>
                    <a:pt x="664168" y="549122"/>
                    <a:pt x="647672" y="588947"/>
                    <a:pt x="618309" y="618309"/>
                  </a:cubicBezTo>
                  <a:cubicBezTo>
                    <a:pt x="588947" y="647672"/>
                    <a:pt x="549122" y="664168"/>
                    <a:pt x="507596" y="664168"/>
                  </a:cubicBezTo>
                  <a:lnTo>
                    <a:pt x="156572" y="664168"/>
                  </a:lnTo>
                  <a:cubicBezTo>
                    <a:pt x="70100" y="664168"/>
                    <a:pt x="0" y="594069"/>
                    <a:pt x="0" y="507596"/>
                  </a:cubicBezTo>
                  <a:lnTo>
                    <a:pt x="0" y="156572"/>
                  </a:lnTo>
                  <a:cubicBezTo>
                    <a:pt x="0" y="115047"/>
                    <a:pt x="16496" y="75222"/>
                    <a:pt x="45859" y="45859"/>
                  </a:cubicBezTo>
                  <a:cubicBezTo>
                    <a:pt x="75222" y="16496"/>
                    <a:pt x="115047" y="0"/>
                    <a:pt x="156572" y="0"/>
                  </a:cubicBezTo>
                  <a:close/>
                </a:path>
              </a:pathLst>
            </a:custGeom>
            <a:solidFill>
              <a:srgbClr val="004AAD"/>
            </a:solidFill>
          </p:spPr>
        </p:sp>
        <p:sp>
          <p:nvSpPr>
            <p:cNvPr name="TextBox 26" id="26"/>
            <p:cNvSpPr txBox="true"/>
            <p:nvPr/>
          </p:nvSpPr>
          <p:spPr>
            <a:xfrm>
              <a:off x="0" y="-38100"/>
              <a:ext cx="664168" cy="702268"/>
            </a:xfrm>
            <a:prstGeom prst="rect">
              <a:avLst/>
            </a:prstGeom>
          </p:spPr>
          <p:txBody>
            <a:bodyPr anchor="ctr" rtlCol="false" tIns="50800" lIns="50800" bIns="50800" rIns="50800"/>
            <a:lstStyle/>
            <a:p>
              <a:pPr algn="ctr">
                <a:lnSpc>
                  <a:spcPts val="3079"/>
                </a:lnSpc>
              </a:pPr>
            </a:p>
          </p:txBody>
        </p:sp>
      </p:grpSp>
      <p:sp>
        <p:nvSpPr>
          <p:cNvPr name="TextBox 27" id="27"/>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SIMIL HIDRODINAMICO</a:t>
            </a:r>
          </a:p>
        </p:txBody>
      </p:sp>
      <p:sp>
        <p:nvSpPr>
          <p:cNvPr name="TextBox 28" id="28"/>
          <p:cNvSpPr txBox="true"/>
          <p:nvPr/>
        </p:nvSpPr>
        <p:spPr>
          <a:xfrm rot="0">
            <a:off x="510488" y="981304"/>
            <a:ext cx="2521764"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B9D6ED"/>
                </a:solidFill>
                <a:latin typeface="Open Sans Bold"/>
                <a:ea typeface="Open Sans Bold"/>
                <a:cs typeface="Open Sans Bold"/>
                <a:sym typeface="Open Sans Bold"/>
              </a:rPr>
              <a:t>OBJETIVO</a:t>
            </a:r>
          </a:p>
        </p:txBody>
      </p:sp>
      <p:sp>
        <p:nvSpPr>
          <p:cNvPr name="TextBox 29" id="29"/>
          <p:cNvSpPr txBox="true"/>
          <p:nvPr/>
        </p:nvSpPr>
        <p:spPr>
          <a:xfrm rot="0">
            <a:off x="510488" y="3844518"/>
            <a:ext cx="2521764"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B9D6ED"/>
                </a:solidFill>
                <a:latin typeface="Open Sans Bold"/>
                <a:ea typeface="Open Sans Bold"/>
                <a:cs typeface="Open Sans Bold"/>
                <a:sym typeface="Open Sans Bold"/>
              </a:rPr>
              <a:t>OBJETIVO</a:t>
            </a:r>
          </a:p>
        </p:txBody>
      </p:sp>
      <p:sp>
        <p:nvSpPr>
          <p:cNvPr name="TextBox 30" id="30"/>
          <p:cNvSpPr txBox="true"/>
          <p:nvPr/>
        </p:nvSpPr>
        <p:spPr>
          <a:xfrm rot="0">
            <a:off x="509666" y="6940302"/>
            <a:ext cx="2521764"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B9D6ED"/>
                </a:solidFill>
                <a:latin typeface="Open Sans Bold"/>
                <a:ea typeface="Open Sans Bold"/>
                <a:cs typeface="Open Sans Bold"/>
                <a:sym typeface="Open Sans Bold"/>
              </a:rPr>
              <a:t>OBJETIVO</a:t>
            </a:r>
          </a:p>
        </p:txBody>
      </p:sp>
      <p:sp>
        <p:nvSpPr>
          <p:cNvPr name="TextBox 31" id="31"/>
          <p:cNvSpPr txBox="true"/>
          <p:nvPr/>
        </p:nvSpPr>
        <p:spPr>
          <a:xfrm rot="0">
            <a:off x="3936789" y="7763913"/>
            <a:ext cx="2521764"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B9D6ED"/>
                </a:solidFill>
                <a:latin typeface="Open Sans Bold"/>
                <a:ea typeface="Open Sans Bold"/>
                <a:cs typeface="Open Sans Bold"/>
                <a:sym typeface="Open Sans Bold"/>
              </a:rPr>
              <a:t>OBJETIVO</a:t>
            </a:r>
          </a:p>
        </p:txBody>
      </p:sp>
      <p:sp>
        <p:nvSpPr>
          <p:cNvPr name="TextBox 32" id="32"/>
          <p:cNvSpPr txBox="true"/>
          <p:nvPr/>
        </p:nvSpPr>
        <p:spPr>
          <a:xfrm rot="0">
            <a:off x="12450194" y="1315949"/>
            <a:ext cx="2521764"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B9D6ED"/>
                </a:solidFill>
                <a:latin typeface="Open Sans Bold"/>
                <a:ea typeface="Open Sans Bold"/>
                <a:cs typeface="Open Sans Bold"/>
                <a:sym typeface="Open Sans Bold"/>
              </a:rPr>
              <a:t>OBJETIVO</a:t>
            </a:r>
          </a:p>
        </p:txBody>
      </p:sp>
      <p:sp>
        <p:nvSpPr>
          <p:cNvPr name="TextBox 33" id="33"/>
          <p:cNvSpPr txBox="true"/>
          <p:nvPr/>
        </p:nvSpPr>
        <p:spPr>
          <a:xfrm rot="0">
            <a:off x="15255748" y="981304"/>
            <a:ext cx="2521764"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B9D6ED"/>
                </a:solidFill>
                <a:latin typeface="Open Sans Bold"/>
                <a:ea typeface="Open Sans Bold"/>
                <a:cs typeface="Open Sans Bold"/>
                <a:sym typeface="Open Sans Bold"/>
              </a:rPr>
              <a:t>OBJETIVO</a:t>
            </a:r>
          </a:p>
        </p:txBody>
      </p:sp>
      <p:sp>
        <p:nvSpPr>
          <p:cNvPr name="TextBox 34" id="34"/>
          <p:cNvSpPr txBox="true"/>
          <p:nvPr/>
        </p:nvSpPr>
        <p:spPr>
          <a:xfrm rot="0">
            <a:off x="15255748" y="4011840"/>
            <a:ext cx="2521764"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B9D6ED"/>
                </a:solidFill>
                <a:latin typeface="Open Sans Bold"/>
                <a:ea typeface="Open Sans Bold"/>
                <a:cs typeface="Open Sans Bold"/>
                <a:sym typeface="Open Sans Bold"/>
              </a:rPr>
              <a:t>OBJETIVO</a:t>
            </a:r>
          </a:p>
        </p:txBody>
      </p:sp>
      <p:sp>
        <p:nvSpPr>
          <p:cNvPr name="TextBox 35" id="35"/>
          <p:cNvSpPr txBox="true"/>
          <p:nvPr/>
        </p:nvSpPr>
        <p:spPr>
          <a:xfrm rot="0">
            <a:off x="15255748" y="7052082"/>
            <a:ext cx="2521764"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B9D6ED"/>
                </a:solidFill>
                <a:latin typeface="Open Sans Bold"/>
                <a:ea typeface="Open Sans Bold"/>
                <a:cs typeface="Open Sans Bold"/>
                <a:sym typeface="Open Sans Bold"/>
              </a:rPr>
              <a:t>OBJETIVO</a:t>
            </a:r>
          </a:p>
        </p:txBody>
      </p:sp>
      <p:sp>
        <p:nvSpPr>
          <p:cNvPr name="TextBox 36" id="36"/>
          <p:cNvSpPr txBox="true"/>
          <p:nvPr/>
        </p:nvSpPr>
        <p:spPr>
          <a:xfrm rot="0">
            <a:off x="509666" y="1483272"/>
            <a:ext cx="2462924" cy="1544320"/>
          </a:xfrm>
          <a:prstGeom prst="rect">
            <a:avLst/>
          </a:prstGeom>
        </p:spPr>
        <p:txBody>
          <a:bodyPr anchor="t" rtlCol="false" tIns="0" lIns="0" bIns="0" rIns="0">
            <a:spAutoFit/>
          </a:bodyPr>
          <a:lstStyle/>
          <a:p>
            <a:pPr algn="ctr">
              <a:lnSpc>
                <a:spcPts val="3079"/>
              </a:lnSpc>
              <a:spcBef>
                <a:spcPct val="0"/>
              </a:spcBef>
            </a:pPr>
            <a:r>
              <a:rPr lang="en-US" sz="2199">
                <a:solidFill>
                  <a:srgbClr val="5CE1E6"/>
                </a:solidFill>
                <a:latin typeface="Open Sans"/>
                <a:ea typeface="Open Sans"/>
                <a:cs typeface="Open Sans"/>
                <a:sym typeface="Open Sans"/>
              </a:rPr>
              <a:t>Incrementar la cantidad de vehiculos operativos</a:t>
            </a:r>
          </a:p>
        </p:txBody>
      </p:sp>
      <p:sp>
        <p:nvSpPr>
          <p:cNvPr name="TextBox 37" id="37"/>
          <p:cNvSpPr txBox="true"/>
          <p:nvPr/>
        </p:nvSpPr>
        <p:spPr>
          <a:xfrm rot="0">
            <a:off x="423875" y="4248815"/>
            <a:ext cx="2607555" cy="1934845"/>
          </a:xfrm>
          <a:prstGeom prst="rect">
            <a:avLst/>
          </a:prstGeom>
        </p:spPr>
        <p:txBody>
          <a:bodyPr anchor="t" rtlCol="false" tIns="0" lIns="0" bIns="0" rIns="0">
            <a:spAutoFit/>
          </a:bodyPr>
          <a:lstStyle/>
          <a:p>
            <a:pPr algn="ctr">
              <a:lnSpc>
                <a:spcPts val="3079"/>
              </a:lnSpc>
              <a:spcBef>
                <a:spcPct val="0"/>
              </a:spcBef>
            </a:pPr>
            <a:r>
              <a:rPr lang="en-US" sz="2199">
                <a:solidFill>
                  <a:srgbClr val="5CE1E6"/>
                </a:solidFill>
                <a:latin typeface="Open Sans"/>
                <a:ea typeface="Open Sans"/>
                <a:cs typeface="Open Sans"/>
                <a:sym typeface="Open Sans"/>
              </a:rPr>
              <a:t>Incrementar la cantidad de  vehiculos en vias para satisfacer trasporte</a:t>
            </a:r>
          </a:p>
        </p:txBody>
      </p:sp>
      <p:sp>
        <p:nvSpPr>
          <p:cNvPr name="TextBox 38" id="38"/>
          <p:cNvSpPr txBox="true"/>
          <p:nvPr/>
        </p:nvSpPr>
        <p:spPr>
          <a:xfrm rot="0">
            <a:off x="423875" y="7446397"/>
            <a:ext cx="2607555" cy="1544320"/>
          </a:xfrm>
          <a:prstGeom prst="rect">
            <a:avLst/>
          </a:prstGeom>
        </p:spPr>
        <p:txBody>
          <a:bodyPr anchor="t" rtlCol="false" tIns="0" lIns="0" bIns="0" rIns="0">
            <a:spAutoFit/>
          </a:bodyPr>
          <a:lstStyle/>
          <a:p>
            <a:pPr algn="ctr">
              <a:lnSpc>
                <a:spcPts val="3079"/>
              </a:lnSpc>
              <a:spcBef>
                <a:spcPct val="0"/>
              </a:spcBef>
            </a:pPr>
            <a:r>
              <a:rPr lang="en-US" sz="2199">
                <a:solidFill>
                  <a:srgbClr val="5CE1E6"/>
                </a:solidFill>
                <a:latin typeface="Open Sans"/>
                <a:ea typeface="Open Sans"/>
                <a:cs typeface="Open Sans"/>
                <a:sym typeface="Open Sans"/>
              </a:rPr>
              <a:t>Disminuir la vias en mal estado para mejorar la transitabilidad</a:t>
            </a:r>
          </a:p>
        </p:txBody>
      </p:sp>
      <p:sp>
        <p:nvSpPr>
          <p:cNvPr name="TextBox 39" id="39"/>
          <p:cNvSpPr txBox="true"/>
          <p:nvPr/>
        </p:nvSpPr>
        <p:spPr>
          <a:xfrm rot="0">
            <a:off x="3893893" y="8098558"/>
            <a:ext cx="2564660" cy="1842135"/>
          </a:xfrm>
          <a:prstGeom prst="rect">
            <a:avLst/>
          </a:prstGeom>
        </p:spPr>
        <p:txBody>
          <a:bodyPr anchor="t" rtlCol="false" tIns="0" lIns="0" bIns="0" rIns="0">
            <a:spAutoFit/>
          </a:bodyPr>
          <a:lstStyle/>
          <a:p>
            <a:pPr algn="ctr">
              <a:lnSpc>
                <a:spcPts val="2940"/>
              </a:lnSpc>
              <a:spcBef>
                <a:spcPct val="0"/>
              </a:spcBef>
            </a:pPr>
            <a:r>
              <a:rPr lang="en-US" sz="2100">
                <a:solidFill>
                  <a:srgbClr val="5CE1E6"/>
                </a:solidFill>
                <a:latin typeface="Open Sans"/>
                <a:ea typeface="Open Sans"/>
                <a:cs typeface="Open Sans"/>
                <a:sym typeface="Open Sans"/>
              </a:rPr>
              <a:t>Aumentar la cantidad de repuestos para acelerar la atencion de mantenimiento</a:t>
            </a:r>
          </a:p>
        </p:txBody>
      </p:sp>
      <p:sp>
        <p:nvSpPr>
          <p:cNvPr name="TextBox 40" id="40"/>
          <p:cNvSpPr txBox="true"/>
          <p:nvPr/>
        </p:nvSpPr>
        <p:spPr>
          <a:xfrm rot="0">
            <a:off x="12536290" y="1650594"/>
            <a:ext cx="2435669" cy="1842135"/>
          </a:xfrm>
          <a:prstGeom prst="rect">
            <a:avLst/>
          </a:prstGeom>
        </p:spPr>
        <p:txBody>
          <a:bodyPr anchor="t" rtlCol="false" tIns="0" lIns="0" bIns="0" rIns="0">
            <a:spAutoFit/>
          </a:bodyPr>
          <a:lstStyle/>
          <a:p>
            <a:pPr algn="ctr">
              <a:lnSpc>
                <a:spcPts val="2940"/>
              </a:lnSpc>
              <a:spcBef>
                <a:spcPct val="0"/>
              </a:spcBef>
            </a:pPr>
            <a:r>
              <a:rPr lang="en-US" sz="2100">
                <a:solidFill>
                  <a:srgbClr val="5CE1E6"/>
                </a:solidFill>
                <a:latin typeface="Open Sans"/>
                <a:ea typeface="Open Sans"/>
                <a:cs typeface="Open Sans"/>
                <a:sym typeface="Open Sans"/>
              </a:rPr>
              <a:t>Disminuir la cantidad de vehiculos averiados para mejorar la atencion</a:t>
            </a:r>
          </a:p>
        </p:txBody>
      </p:sp>
      <p:sp>
        <p:nvSpPr>
          <p:cNvPr name="TextBox 41" id="41"/>
          <p:cNvSpPr txBox="true"/>
          <p:nvPr/>
        </p:nvSpPr>
        <p:spPr>
          <a:xfrm rot="0">
            <a:off x="15341844" y="1427575"/>
            <a:ext cx="2435669" cy="1758950"/>
          </a:xfrm>
          <a:prstGeom prst="rect">
            <a:avLst/>
          </a:prstGeom>
        </p:spPr>
        <p:txBody>
          <a:bodyPr anchor="t" rtlCol="false" tIns="0" lIns="0" bIns="0" rIns="0">
            <a:spAutoFit/>
          </a:bodyPr>
          <a:lstStyle/>
          <a:p>
            <a:pPr algn="ctr">
              <a:lnSpc>
                <a:spcPts val="2800"/>
              </a:lnSpc>
              <a:spcBef>
                <a:spcPct val="0"/>
              </a:spcBef>
            </a:pPr>
            <a:r>
              <a:rPr lang="en-US" sz="2000">
                <a:solidFill>
                  <a:srgbClr val="5CE1E6"/>
                </a:solidFill>
                <a:latin typeface="Open Sans"/>
                <a:ea typeface="Open Sans"/>
                <a:cs typeface="Open Sans"/>
                <a:sym typeface="Open Sans"/>
              </a:rPr>
              <a:t>Disminuir la cantidad de vehiculos en mantenimiento para seguir operando</a:t>
            </a:r>
          </a:p>
        </p:txBody>
      </p:sp>
      <p:sp>
        <p:nvSpPr>
          <p:cNvPr name="TextBox 42" id="42"/>
          <p:cNvSpPr txBox="true"/>
          <p:nvPr/>
        </p:nvSpPr>
        <p:spPr>
          <a:xfrm rot="0">
            <a:off x="15298796" y="4508212"/>
            <a:ext cx="2435669" cy="1406525"/>
          </a:xfrm>
          <a:prstGeom prst="rect">
            <a:avLst/>
          </a:prstGeom>
        </p:spPr>
        <p:txBody>
          <a:bodyPr anchor="t" rtlCol="false" tIns="0" lIns="0" bIns="0" rIns="0">
            <a:spAutoFit/>
          </a:bodyPr>
          <a:lstStyle/>
          <a:p>
            <a:pPr algn="ctr">
              <a:lnSpc>
                <a:spcPts val="2800"/>
              </a:lnSpc>
              <a:spcBef>
                <a:spcPct val="0"/>
              </a:spcBef>
            </a:pPr>
            <a:r>
              <a:rPr lang="en-US" sz="2000">
                <a:solidFill>
                  <a:srgbClr val="5CE1E6"/>
                </a:solidFill>
                <a:latin typeface="Open Sans"/>
                <a:ea typeface="Open Sans"/>
                <a:cs typeface="Open Sans"/>
                <a:sym typeface="Open Sans"/>
              </a:rPr>
              <a:t>Aumentar la disponibilidad de talleres para reparar mas vehiculos</a:t>
            </a:r>
          </a:p>
        </p:txBody>
      </p:sp>
      <p:sp>
        <p:nvSpPr>
          <p:cNvPr name="TextBox 43" id="43"/>
          <p:cNvSpPr txBox="true"/>
          <p:nvPr/>
        </p:nvSpPr>
        <p:spPr>
          <a:xfrm rot="0">
            <a:off x="15298796" y="7436872"/>
            <a:ext cx="2435669" cy="1758950"/>
          </a:xfrm>
          <a:prstGeom prst="rect">
            <a:avLst/>
          </a:prstGeom>
        </p:spPr>
        <p:txBody>
          <a:bodyPr anchor="t" rtlCol="false" tIns="0" lIns="0" bIns="0" rIns="0">
            <a:spAutoFit/>
          </a:bodyPr>
          <a:lstStyle/>
          <a:p>
            <a:pPr algn="ctr">
              <a:lnSpc>
                <a:spcPts val="2800"/>
              </a:lnSpc>
              <a:spcBef>
                <a:spcPct val="0"/>
              </a:spcBef>
            </a:pPr>
            <a:r>
              <a:rPr lang="en-US" sz="2000">
                <a:solidFill>
                  <a:srgbClr val="5CE1E6"/>
                </a:solidFill>
                <a:latin typeface="Open Sans"/>
                <a:ea typeface="Open Sans"/>
                <a:cs typeface="Open Sans"/>
                <a:sym typeface="Open Sans"/>
              </a:rPr>
              <a:t>Aumentar la cantidad de tecnicos para acelerar la atencion de mantenimiento</a:t>
            </a:r>
          </a:p>
        </p:txBody>
      </p:sp>
      <p:sp>
        <p:nvSpPr>
          <p:cNvPr name="AutoShape 44" id="44"/>
          <p:cNvSpPr/>
          <p:nvPr/>
        </p:nvSpPr>
        <p:spPr>
          <a:xfrm>
            <a:off x="3031430" y="1325084"/>
            <a:ext cx="3696370" cy="774240"/>
          </a:xfrm>
          <a:prstGeom prst="line">
            <a:avLst/>
          </a:prstGeom>
          <a:ln cap="flat" w="38100">
            <a:solidFill>
              <a:srgbClr val="5271FF"/>
            </a:solidFill>
            <a:prstDash val="solid"/>
            <a:headEnd type="diamond" len="lg" w="lg"/>
            <a:tailEnd type="diamond" len="lg" w="lg"/>
          </a:ln>
        </p:spPr>
      </p:sp>
      <p:sp>
        <p:nvSpPr>
          <p:cNvPr name="AutoShape 45" id="45"/>
          <p:cNvSpPr/>
          <p:nvPr/>
        </p:nvSpPr>
        <p:spPr>
          <a:xfrm flipV="true">
            <a:off x="3066841" y="4049940"/>
            <a:ext cx="1645475" cy="950015"/>
          </a:xfrm>
          <a:prstGeom prst="line">
            <a:avLst/>
          </a:prstGeom>
          <a:ln cap="flat" w="38100">
            <a:solidFill>
              <a:srgbClr val="5271FF"/>
            </a:solidFill>
            <a:prstDash val="solid"/>
            <a:headEnd type="diamond" len="lg" w="lg"/>
            <a:tailEnd type="diamond" len="lg" w="lg"/>
          </a:ln>
        </p:spPr>
      </p:sp>
      <p:sp>
        <p:nvSpPr>
          <p:cNvPr name="AutoShape 46" id="46"/>
          <p:cNvSpPr/>
          <p:nvPr/>
        </p:nvSpPr>
        <p:spPr>
          <a:xfrm flipV="true">
            <a:off x="3031430" y="6404382"/>
            <a:ext cx="2740626" cy="1282543"/>
          </a:xfrm>
          <a:prstGeom prst="line">
            <a:avLst/>
          </a:prstGeom>
          <a:ln cap="flat" w="38100">
            <a:solidFill>
              <a:srgbClr val="5271FF"/>
            </a:solidFill>
            <a:prstDash val="solid"/>
            <a:headEnd type="diamond" len="lg" w="lg"/>
            <a:tailEnd type="diamond" len="lg" w="lg"/>
          </a:ln>
        </p:spPr>
      </p:sp>
      <p:sp>
        <p:nvSpPr>
          <p:cNvPr name="AutoShape 47" id="47"/>
          <p:cNvSpPr/>
          <p:nvPr/>
        </p:nvSpPr>
        <p:spPr>
          <a:xfrm flipV="true">
            <a:off x="6395299" y="7257505"/>
            <a:ext cx="1966680" cy="808594"/>
          </a:xfrm>
          <a:prstGeom prst="line">
            <a:avLst/>
          </a:prstGeom>
          <a:ln cap="flat" w="38100">
            <a:solidFill>
              <a:srgbClr val="5271FF"/>
            </a:solidFill>
            <a:prstDash val="solid"/>
            <a:headEnd type="diamond" len="lg" w="lg"/>
            <a:tailEnd type="diamond" len="lg" w="lg"/>
          </a:ln>
        </p:spPr>
      </p:sp>
      <p:sp>
        <p:nvSpPr>
          <p:cNvPr name="AutoShape 48" id="48"/>
          <p:cNvSpPr/>
          <p:nvPr/>
        </p:nvSpPr>
        <p:spPr>
          <a:xfrm flipV="true">
            <a:off x="8572022" y="2543136"/>
            <a:ext cx="3982164" cy="1743779"/>
          </a:xfrm>
          <a:prstGeom prst="line">
            <a:avLst/>
          </a:prstGeom>
          <a:ln cap="flat" w="38100">
            <a:solidFill>
              <a:srgbClr val="5271FF"/>
            </a:solidFill>
            <a:prstDash val="solid"/>
            <a:headEnd type="diamond" len="lg" w="lg"/>
            <a:tailEnd type="diamond" len="lg" w="lg"/>
          </a:ln>
        </p:spPr>
      </p:sp>
      <p:sp>
        <p:nvSpPr>
          <p:cNvPr name="AutoShape 49" id="49"/>
          <p:cNvSpPr/>
          <p:nvPr/>
        </p:nvSpPr>
        <p:spPr>
          <a:xfrm flipV="true">
            <a:off x="12070903" y="3324907"/>
            <a:ext cx="3488483" cy="1644466"/>
          </a:xfrm>
          <a:prstGeom prst="line">
            <a:avLst/>
          </a:prstGeom>
          <a:ln cap="flat" w="38100">
            <a:solidFill>
              <a:srgbClr val="5271FF"/>
            </a:solidFill>
            <a:prstDash val="solid"/>
            <a:headEnd type="diamond" len="lg" w="lg"/>
            <a:tailEnd type="diamond" len="lg" w="lg"/>
          </a:ln>
        </p:spPr>
      </p:sp>
      <p:sp>
        <p:nvSpPr>
          <p:cNvPr name="AutoShape 50" id="50"/>
          <p:cNvSpPr/>
          <p:nvPr/>
        </p:nvSpPr>
        <p:spPr>
          <a:xfrm flipV="true">
            <a:off x="12062780" y="5143500"/>
            <a:ext cx="3214378" cy="1487571"/>
          </a:xfrm>
          <a:prstGeom prst="line">
            <a:avLst/>
          </a:prstGeom>
          <a:ln cap="flat" w="38100">
            <a:solidFill>
              <a:srgbClr val="5271FF"/>
            </a:solidFill>
            <a:prstDash val="solid"/>
            <a:headEnd type="diamond" len="lg" w="lg"/>
            <a:tailEnd type="diamond" len="lg" w="lg"/>
          </a:ln>
        </p:spPr>
      </p:sp>
      <p:sp>
        <p:nvSpPr>
          <p:cNvPr name="AutoShape 51" id="51"/>
          <p:cNvSpPr/>
          <p:nvPr/>
        </p:nvSpPr>
        <p:spPr>
          <a:xfrm>
            <a:off x="13711076" y="7686925"/>
            <a:ext cx="1544672" cy="0"/>
          </a:xfrm>
          <a:prstGeom prst="line">
            <a:avLst/>
          </a:prstGeom>
          <a:ln cap="flat" w="38100">
            <a:solidFill>
              <a:srgbClr val="5271FF"/>
            </a:solidFill>
            <a:prstDash val="solid"/>
            <a:headEnd type="diamond" len="lg" w="lg"/>
            <a:tailEnd type="diamond" len="lg" w="lg"/>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400351" y="1028700"/>
            <a:ext cx="17158761" cy="9158489"/>
          </a:xfrm>
          <a:custGeom>
            <a:avLst/>
            <a:gdLst/>
            <a:ahLst/>
            <a:cxnLst/>
            <a:rect r="r" b="b" t="t" l="l"/>
            <a:pathLst>
              <a:path h="9158489" w="17158761">
                <a:moveTo>
                  <a:pt x="0" y="0"/>
                </a:moveTo>
                <a:lnTo>
                  <a:pt x="17158761" y="0"/>
                </a:lnTo>
                <a:lnTo>
                  <a:pt x="17158761" y="9158489"/>
                </a:lnTo>
                <a:lnTo>
                  <a:pt x="0" y="9158489"/>
                </a:lnTo>
                <a:lnTo>
                  <a:pt x="0" y="0"/>
                </a:lnTo>
                <a:close/>
              </a:path>
            </a:pathLst>
          </a:custGeom>
          <a:blipFill>
            <a:blip r:embed="rId2"/>
            <a:stretch>
              <a:fillRect l="0" t="0" r="0" b="0"/>
            </a:stretch>
          </a:blipFill>
        </p:spPr>
      </p:sp>
      <p:sp>
        <p:nvSpPr>
          <p:cNvPr name="TextBox 3" id="3"/>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Diagrama Causal</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2970286" y="1220930"/>
            <a:ext cx="11900659" cy="8706676"/>
          </a:xfrm>
          <a:custGeom>
            <a:avLst/>
            <a:gdLst/>
            <a:ahLst/>
            <a:cxnLst/>
            <a:rect r="r" b="b" t="t" l="l"/>
            <a:pathLst>
              <a:path h="8706676" w="11900659">
                <a:moveTo>
                  <a:pt x="0" y="0"/>
                </a:moveTo>
                <a:lnTo>
                  <a:pt x="11900659" y="0"/>
                </a:lnTo>
                <a:lnTo>
                  <a:pt x="11900659" y="8706676"/>
                </a:lnTo>
                <a:lnTo>
                  <a:pt x="0" y="8706676"/>
                </a:lnTo>
                <a:lnTo>
                  <a:pt x="0" y="0"/>
                </a:lnTo>
                <a:close/>
              </a:path>
            </a:pathLst>
          </a:custGeom>
          <a:blipFill>
            <a:blip r:embed="rId2"/>
            <a:stretch>
              <a:fillRect l="0" t="0" r="0" b="0"/>
            </a:stretch>
          </a:blipFill>
        </p:spPr>
      </p:sp>
      <p:sp>
        <p:nvSpPr>
          <p:cNvPr name="TextBox 3" id="3"/>
          <p:cNvSpPr txBox="true"/>
          <p:nvPr/>
        </p:nvSpPr>
        <p:spPr>
          <a:xfrm rot="0">
            <a:off x="3945264" y="58275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Tabla de variables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TextBox 2" id="2"/>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3" id="3"/>
          <p:cNvSpPr txBox="true"/>
          <p:nvPr/>
        </p:nvSpPr>
        <p:spPr>
          <a:xfrm rot="0">
            <a:off x="374841" y="4854575"/>
            <a:ext cx="17777194" cy="1934845"/>
          </a:xfrm>
          <a:prstGeom prst="rect">
            <a:avLst/>
          </a:prstGeom>
        </p:spPr>
        <p:txBody>
          <a:bodyPr anchor="t" rtlCol="false" tIns="0" lIns="0" bIns="0" rIns="0">
            <a:spAutoFit/>
          </a:bodyPr>
          <a:lstStyle/>
          <a:p>
            <a:pPr algn="l">
              <a:lnSpc>
                <a:spcPts val="3079"/>
              </a:lnSpc>
            </a:pPr>
            <a:r>
              <a:rPr lang="en-US" sz="2199" b="true">
                <a:solidFill>
                  <a:srgbClr val="2E4D99"/>
                </a:solidFill>
                <a:latin typeface="Open Sans Bold"/>
                <a:ea typeface="Open Sans Bold"/>
                <a:cs typeface="Open Sans Bold"/>
                <a:sym typeface="Open Sans Bold"/>
              </a:rPr>
              <a:t>2. Ecuación para</a:t>
            </a:r>
            <a:r>
              <a:rPr lang="en-US" sz="2199" b="true">
                <a:solidFill>
                  <a:srgbClr val="2E4D99"/>
                </a:solidFill>
                <a:latin typeface="Open Sans Bold"/>
                <a:ea typeface="Open Sans Bold"/>
                <a:cs typeface="Open Sans Bold"/>
                <a:sym typeface="Open Sans Bold"/>
              </a:rPr>
              <a:t> el stock “Vehiculos operativos”</a:t>
            </a:r>
          </a:p>
          <a:p>
            <a:pPr algn="l">
              <a:lnSpc>
                <a:spcPts val="3079"/>
              </a:lnSpc>
            </a:pPr>
            <a:r>
              <a:rPr lang="en-US" sz="2199">
                <a:solidFill>
                  <a:srgbClr val="000000"/>
                </a:solidFill>
                <a:latin typeface="Open Sans"/>
                <a:ea typeface="Open Sans"/>
                <a:cs typeface="Open Sans"/>
                <a:sym typeface="Open Sans"/>
              </a:rPr>
              <a:t>El stock de "Vehículos operativos" representa la cantidad acumu</a:t>
            </a:r>
            <a:r>
              <a:rPr lang="en-US" sz="2199">
                <a:solidFill>
                  <a:srgbClr val="000000"/>
                </a:solidFill>
                <a:latin typeface="Open Sans"/>
                <a:ea typeface="Open Sans"/>
                <a:cs typeface="Open Sans"/>
                <a:sym typeface="Open Sans"/>
              </a:rPr>
              <a:t>lada</a:t>
            </a:r>
            <a:r>
              <a:rPr lang="en-US" sz="2199">
                <a:solidFill>
                  <a:srgbClr val="000000"/>
                </a:solidFill>
                <a:latin typeface="Open Sans"/>
                <a:ea typeface="Open Sans"/>
                <a:cs typeface="Open Sans"/>
                <a:sym typeface="Open Sans"/>
              </a:rPr>
              <a:t> de unidades </a:t>
            </a:r>
            <a:r>
              <a:rPr lang="en-US" sz="2199">
                <a:solidFill>
                  <a:srgbClr val="000000"/>
                </a:solidFill>
                <a:latin typeface="Open Sans"/>
                <a:ea typeface="Open Sans"/>
                <a:cs typeface="Open Sans"/>
                <a:sym typeface="Open Sans"/>
              </a:rPr>
              <a:t>que se encuentra</a:t>
            </a:r>
            <a:r>
              <a:rPr lang="en-US" sz="2199">
                <a:solidFill>
                  <a:srgbClr val="000000"/>
                </a:solidFill>
                <a:latin typeface="Open Sans"/>
                <a:ea typeface="Open Sans"/>
                <a:cs typeface="Open Sans"/>
                <a:sym typeface="Open Sans"/>
              </a:rPr>
              <a:t>n prest</a:t>
            </a:r>
            <a:r>
              <a:rPr lang="en-US" sz="2199">
                <a:solidFill>
                  <a:srgbClr val="000000"/>
                </a:solidFill>
                <a:latin typeface="Open Sans"/>
                <a:ea typeface="Open Sans"/>
                <a:cs typeface="Open Sans"/>
                <a:sym typeface="Open Sans"/>
              </a:rPr>
              <a:t>and</a:t>
            </a:r>
            <a:r>
              <a:rPr lang="en-US" sz="2199">
                <a:solidFill>
                  <a:srgbClr val="000000"/>
                </a:solidFill>
                <a:latin typeface="Open Sans"/>
                <a:ea typeface="Open Sans"/>
                <a:cs typeface="Open Sans"/>
                <a:sym typeface="Open Sans"/>
              </a:rPr>
              <a:t>o</a:t>
            </a:r>
            <a:r>
              <a:rPr lang="en-US" sz="2199">
                <a:solidFill>
                  <a:srgbClr val="000000"/>
                </a:solidFill>
                <a:latin typeface="Open Sans"/>
                <a:ea typeface="Open Sans"/>
                <a:cs typeface="Open Sans"/>
                <a:sym typeface="Open Sans"/>
              </a:rPr>
              <a:t> </a:t>
            </a:r>
            <a:r>
              <a:rPr lang="en-US" sz="2199">
                <a:solidFill>
                  <a:srgbClr val="000000"/>
                </a:solidFill>
                <a:latin typeface="Open Sans"/>
                <a:ea typeface="Open Sans"/>
                <a:cs typeface="Open Sans"/>
                <a:sym typeface="Open Sans"/>
              </a:rPr>
              <a:t>s</a:t>
            </a:r>
            <a:r>
              <a:rPr lang="en-US" sz="2199">
                <a:solidFill>
                  <a:srgbClr val="000000"/>
                </a:solidFill>
                <a:latin typeface="Open Sans"/>
                <a:ea typeface="Open Sans"/>
                <a:cs typeface="Open Sans"/>
                <a:sym typeface="Open Sans"/>
              </a:rPr>
              <a:t>ervici</a:t>
            </a:r>
            <a:r>
              <a:rPr lang="en-US" sz="2199">
                <a:solidFill>
                  <a:srgbClr val="000000"/>
                </a:solidFill>
                <a:latin typeface="Open Sans"/>
                <a:ea typeface="Open Sans"/>
                <a:cs typeface="Open Sans"/>
                <a:sym typeface="Open Sans"/>
              </a:rPr>
              <a:t>o en operación</a:t>
            </a:r>
            <a:r>
              <a:rPr lang="en-US" sz="2199">
                <a:solidFill>
                  <a:srgbClr val="000000"/>
                </a:solidFill>
                <a:latin typeface="Open Sans"/>
                <a:ea typeface="Open Sans"/>
                <a:cs typeface="Open Sans"/>
                <a:sym typeface="Open Sans"/>
              </a:rPr>
              <a:t>.</a:t>
            </a:r>
            <a:r>
              <a:rPr lang="en-US" sz="2199">
                <a:solidFill>
                  <a:srgbClr val="000000"/>
                </a:solidFill>
                <a:latin typeface="Open Sans"/>
                <a:ea typeface="Open Sans"/>
                <a:cs typeface="Open Sans"/>
                <a:sym typeface="Open Sans"/>
              </a:rPr>
              <a:t> Su valor en un instante t se obtiene sumando a su valor inicial en t</a:t>
            </a:r>
            <a:r>
              <a:rPr lang="en-US" sz="2199">
                <a:solidFill>
                  <a:srgbClr val="000000"/>
                </a:solidFill>
                <a:latin typeface="Open Sans"/>
                <a:ea typeface="Open Sans"/>
                <a:cs typeface="Open Sans"/>
                <a:sym typeface="Open Sans"/>
              </a:rPr>
              <a:t>0</a:t>
            </a:r>
            <a:r>
              <a:rPr lang="en-US" sz="2199">
                <a:solidFill>
                  <a:srgbClr val="000000"/>
                </a:solidFill>
                <a:latin typeface="Open Sans"/>
                <a:ea typeface="Open Sans"/>
                <a:cs typeface="Open Sans"/>
                <a:sym typeface="Open Sans"/>
              </a:rPr>
              <a:t>​ la integral de los flujos netos de entrada y </a:t>
            </a:r>
            <a:r>
              <a:rPr lang="en-US" sz="2199">
                <a:solidFill>
                  <a:srgbClr val="000000"/>
                </a:solidFill>
                <a:latin typeface="Open Sans"/>
                <a:ea typeface="Open Sans"/>
                <a:cs typeface="Open Sans"/>
                <a:sym typeface="Open Sans"/>
              </a:rPr>
              <a:t>salida, siendo</a:t>
            </a:r>
            <a:r>
              <a:rPr lang="en-US" sz="2199">
                <a:solidFill>
                  <a:srgbClr val="000000"/>
                </a:solidFill>
                <a:latin typeface="Open Sans"/>
                <a:ea typeface="Open Sans"/>
                <a:cs typeface="Open Sans"/>
                <a:sym typeface="Open Sans"/>
              </a:rPr>
              <a:t> </a:t>
            </a:r>
            <a:r>
              <a:rPr lang="en-US" sz="2199">
                <a:solidFill>
                  <a:srgbClr val="000000"/>
                </a:solidFill>
                <a:latin typeface="Open Sans"/>
                <a:ea typeface="Open Sans"/>
                <a:cs typeface="Open Sans"/>
                <a:sym typeface="Open Sans"/>
              </a:rPr>
              <a:t>estos la</a:t>
            </a:r>
            <a:r>
              <a:rPr lang="en-US" sz="2199">
                <a:solidFill>
                  <a:srgbClr val="000000"/>
                </a:solidFill>
                <a:latin typeface="Open Sans"/>
                <a:ea typeface="Open Sans"/>
                <a:cs typeface="Open Sans"/>
                <a:sym typeface="Open Sans"/>
              </a:rPr>
              <a:t> t</a:t>
            </a:r>
            <a:r>
              <a:rPr lang="en-US" sz="2199">
                <a:solidFill>
                  <a:srgbClr val="000000"/>
                </a:solidFill>
                <a:latin typeface="Open Sans"/>
                <a:ea typeface="Open Sans"/>
                <a:cs typeface="Open Sans"/>
                <a:sym typeface="Open Sans"/>
              </a:rPr>
              <a:t>as</a:t>
            </a:r>
            <a:r>
              <a:rPr lang="en-US" sz="2199">
                <a:solidFill>
                  <a:srgbClr val="000000"/>
                </a:solidFill>
                <a:latin typeface="Open Sans"/>
                <a:ea typeface="Open Sans"/>
                <a:cs typeface="Open Sans"/>
                <a:sym typeface="Open Sans"/>
              </a:rPr>
              <a:t>a de v</a:t>
            </a:r>
            <a:r>
              <a:rPr lang="en-US" sz="2199">
                <a:solidFill>
                  <a:srgbClr val="000000"/>
                </a:solidFill>
                <a:latin typeface="Open Sans"/>
                <a:ea typeface="Open Sans"/>
                <a:cs typeface="Open Sans"/>
                <a:sym typeface="Open Sans"/>
              </a:rPr>
              <a:t>ehículos asignados a operar y</a:t>
            </a:r>
            <a:r>
              <a:rPr lang="en-US" sz="2199">
                <a:solidFill>
                  <a:srgbClr val="000000"/>
                </a:solidFill>
                <a:latin typeface="Open Sans"/>
                <a:ea typeface="Open Sans"/>
                <a:cs typeface="Open Sans"/>
                <a:sym typeface="Open Sans"/>
              </a:rPr>
              <a:t> la tasa de vehículos devueltos al depósito.</a:t>
            </a:r>
          </a:p>
          <a:p>
            <a:pPr algn="l">
              <a:lnSpc>
                <a:spcPts val="3079"/>
              </a:lnSpc>
            </a:pPr>
          </a:p>
        </p:txBody>
      </p:sp>
      <p:sp>
        <p:nvSpPr>
          <p:cNvPr name="Freeform 4" id="4"/>
          <p:cNvSpPr/>
          <p:nvPr/>
        </p:nvSpPr>
        <p:spPr>
          <a:xfrm flipH="false" flipV="false" rot="0">
            <a:off x="2810377" y="6789420"/>
            <a:ext cx="12354181" cy="988335"/>
          </a:xfrm>
          <a:custGeom>
            <a:avLst/>
            <a:gdLst/>
            <a:ahLst/>
            <a:cxnLst/>
            <a:rect r="r" b="b" t="t" l="l"/>
            <a:pathLst>
              <a:path h="988335" w="12354181">
                <a:moveTo>
                  <a:pt x="0" y="0"/>
                </a:moveTo>
                <a:lnTo>
                  <a:pt x="12354181" y="0"/>
                </a:lnTo>
                <a:lnTo>
                  <a:pt x="12354181" y="988334"/>
                </a:lnTo>
                <a:lnTo>
                  <a:pt x="0" y="988334"/>
                </a:lnTo>
                <a:lnTo>
                  <a:pt x="0" y="0"/>
                </a:lnTo>
                <a:close/>
              </a:path>
            </a:pathLst>
          </a:custGeom>
          <a:blipFill>
            <a:blip r:embed="rId2"/>
            <a:stretch>
              <a:fillRect l="0" t="0" r="0" b="0"/>
            </a:stretch>
          </a:blipFill>
        </p:spPr>
      </p:sp>
      <p:sp>
        <p:nvSpPr>
          <p:cNvPr name="Freeform 5" id="5"/>
          <p:cNvSpPr/>
          <p:nvPr/>
        </p:nvSpPr>
        <p:spPr>
          <a:xfrm flipH="false" flipV="false" rot="0">
            <a:off x="2556481" y="3854675"/>
            <a:ext cx="13413914" cy="771300"/>
          </a:xfrm>
          <a:custGeom>
            <a:avLst/>
            <a:gdLst/>
            <a:ahLst/>
            <a:cxnLst/>
            <a:rect r="r" b="b" t="t" l="l"/>
            <a:pathLst>
              <a:path h="771300" w="13413914">
                <a:moveTo>
                  <a:pt x="0" y="0"/>
                </a:moveTo>
                <a:lnTo>
                  <a:pt x="13413914" y="0"/>
                </a:lnTo>
                <a:lnTo>
                  <a:pt x="13413914" y="771300"/>
                </a:lnTo>
                <a:lnTo>
                  <a:pt x="0" y="771300"/>
                </a:lnTo>
                <a:lnTo>
                  <a:pt x="0" y="0"/>
                </a:lnTo>
                <a:close/>
              </a:path>
            </a:pathLst>
          </a:custGeom>
          <a:blipFill>
            <a:blip r:embed="rId3"/>
            <a:stretch>
              <a:fillRect l="0" t="0" r="0" b="0"/>
            </a:stretch>
          </a:blipFill>
        </p:spPr>
      </p:sp>
      <p:sp>
        <p:nvSpPr>
          <p:cNvPr name="TextBox 6" id="6"/>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Ecuaciones Diferenciales</a:t>
            </a:r>
          </a:p>
        </p:txBody>
      </p:sp>
      <p:sp>
        <p:nvSpPr>
          <p:cNvPr name="TextBox 7" id="7"/>
          <p:cNvSpPr txBox="true"/>
          <p:nvPr/>
        </p:nvSpPr>
        <p:spPr>
          <a:xfrm rot="0">
            <a:off x="363975" y="1330789"/>
            <a:ext cx="8104584" cy="397869"/>
          </a:xfrm>
          <a:prstGeom prst="rect">
            <a:avLst/>
          </a:prstGeom>
        </p:spPr>
        <p:txBody>
          <a:bodyPr anchor="t" rtlCol="false" tIns="0" lIns="0" bIns="0" rIns="0">
            <a:spAutoFit/>
          </a:bodyPr>
          <a:lstStyle/>
          <a:p>
            <a:pPr algn="ctr">
              <a:lnSpc>
                <a:spcPts val="3270"/>
              </a:lnSpc>
            </a:pPr>
            <a:r>
              <a:rPr lang="en-US" sz="2335" b="true">
                <a:solidFill>
                  <a:srgbClr val="2E4D99"/>
                </a:solidFill>
                <a:latin typeface="Open Sans Bold"/>
                <a:ea typeface="Open Sans Bold"/>
                <a:cs typeface="Open Sans Bold"/>
                <a:sym typeface="Open Sans Bold"/>
              </a:rPr>
              <a:t>1. Ecuación p</a:t>
            </a:r>
            <a:r>
              <a:rPr lang="en-US" b="true" sz="2335">
                <a:solidFill>
                  <a:srgbClr val="2E4D99"/>
                </a:solidFill>
                <a:latin typeface="Open Sans Bold"/>
                <a:ea typeface="Open Sans Bold"/>
                <a:cs typeface="Open Sans Bold"/>
                <a:sym typeface="Open Sans Bold"/>
              </a:rPr>
              <a:t>ara el stock "Disponibilidad de vehiculos":</a:t>
            </a:r>
          </a:p>
        </p:txBody>
      </p:sp>
      <p:sp>
        <p:nvSpPr>
          <p:cNvPr name="TextBox 8" id="8"/>
          <p:cNvSpPr txBox="true"/>
          <p:nvPr/>
        </p:nvSpPr>
        <p:spPr>
          <a:xfrm rot="0">
            <a:off x="374841" y="1805530"/>
            <a:ext cx="17777194" cy="1934845"/>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El st</a:t>
            </a:r>
            <a:r>
              <a:rPr lang="en-US" sz="2199">
                <a:solidFill>
                  <a:srgbClr val="000000"/>
                </a:solidFill>
                <a:latin typeface="Open Sans"/>
                <a:ea typeface="Open Sans"/>
                <a:cs typeface="Open Sans"/>
                <a:sym typeface="Open Sans"/>
              </a:rPr>
              <a:t>ock de "Disponibilidad de vehículos" representa la cantidad acumulada de unidades que están disponibles pero no en operación, y su valor en un instante t se determina sumando al valor inicial en t</a:t>
            </a:r>
            <a:r>
              <a:rPr lang="en-US" sz="2199">
                <a:solidFill>
                  <a:srgbClr val="000000"/>
                </a:solidFill>
                <a:latin typeface="Open Sans"/>
                <a:ea typeface="Open Sans"/>
                <a:cs typeface="Open Sans"/>
                <a:sym typeface="Open Sans"/>
              </a:rPr>
              <a:t>0</a:t>
            </a:r>
            <a:r>
              <a:rPr lang="en-US" sz="2199">
                <a:solidFill>
                  <a:srgbClr val="000000"/>
                </a:solidFill>
                <a:latin typeface="Open Sans"/>
                <a:ea typeface="Open Sans"/>
                <a:cs typeface="Open Sans"/>
                <a:sym typeface="Open Sans"/>
              </a:rPr>
              <a:t> la integral de los flujos netos que actúan sobre él entre t</a:t>
            </a:r>
            <a:r>
              <a:rPr lang="en-US" sz="2199">
                <a:solidFill>
                  <a:srgbClr val="000000"/>
                </a:solidFill>
                <a:latin typeface="Open Sans"/>
                <a:ea typeface="Open Sans"/>
                <a:cs typeface="Open Sans"/>
                <a:sym typeface="Open Sans"/>
              </a:rPr>
              <a:t>0</a:t>
            </a:r>
            <a:r>
              <a:rPr lang="en-US" sz="2199">
                <a:solidFill>
                  <a:srgbClr val="000000"/>
                </a:solidFill>
                <a:latin typeface="Open Sans"/>
                <a:ea typeface="Open Sans"/>
                <a:cs typeface="Open Sans"/>
                <a:sym typeface="Open Sans"/>
              </a:rPr>
              <a:t> y t. Este cambio depende positivamente de la tasa de vehículos que regresan del mantenimiento, ya que estos se reincorporan al stock, y negativamente de las tasas de vehículos que se retiran para ser mantenidos o que son asignados a operar, pues en ambos casos dejan de estar disponibles.</a:t>
            </a:r>
          </a:p>
        </p:txBody>
      </p:sp>
      <p:sp>
        <p:nvSpPr>
          <p:cNvPr name="TextBox 9" id="9"/>
          <p:cNvSpPr txBox="true"/>
          <p:nvPr/>
        </p:nvSpPr>
        <p:spPr>
          <a:xfrm rot="0">
            <a:off x="8368296" y="8007311"/>
            <a:ext cx="1238344" cy="763270"/>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t = 2026</a:t>
            </a:r>
          </a:p>
          <a:p>
            <a:pPr algn="l">
              <a:lnSpc>
                <a:spcPts val="3079"/>
              </a:lnSpc>
            </a:pPr>
            <a:r>
              <a:rPr lang="en-US" sz="2199">
                <a:solidFill>
                  <a:srgbClr val="000000"/>
                </a:solidFill>
                <a:latin typeface="Open Sans"/>
                <a:ea typeface="Open Sans"/>
                <a:cs typeface="Open Sans"/>
                <a:sym typeface="Open Sans"/>
              </a:rPr>
              <a:t>t</a:t>
            </a:r>
            <a:r>
              <a:rPr lang="en-US" sz="2199">
                <a:solidFill>
                  <a:srgbClr val="000000"/>
                </a:solidFill>
                <a:latin typeface="Open Sans"/>
                <a:ea typeface="Open Sans"/>
                <a:cs typeface="Open Sans"/>
                <a:sym typeface="Open Sans"/>
              </a:rPr>
              <a:t>0</a:t>
            </a:r>
            <a:r>
              <a:rPr lang="en-US" sz="2199">
                <a:solidFill>
                  <a:srgbClr val="000000"/>
                </a:solidFill>
                <a:latin typeface="Open Sans"/>
                <a:ea typeface="Open Sans"/>
                <a:cs typeface="Open Sans"/>
                <a:sym typeface="Open Sans"/>
              </a:rPr>
              <a:t>= 2036</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TextBox 2" id="2"/>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3" id="3"/>
          <p:cNvSpPr txBox="true"/>
          <p:nvPr/>
        </p:nvSpPr>
        <p:spPr>
          <a:xfrm rot="0">
            <a:off x="374841" y="4854575"/>
            <a:ext cx="17777194" cy="2715895"/>
          </a:xfrm>
          <a:prstGeom prst="rect">
            <a:avLst/>
          </a:prstGeom>
        </p:spPr>
        <p:txBody>
          <a:bodyPr anchor="t" rtlCol="false" tIns="0" lIns="0" bIns="0" rIns="0">
            <a:spAutoFit/>
          </a:bodyPr>
          <a:lstStyle/>
          <a:p>
            <a:pPr algn="l">
              <a:lnSpc>
                <a:spcPts val="3079"/>
              </a:lnSpc>
            </a:pPr>
            <a:r>
              <a:rPr lang="en-US" sz="2199" b="true">
                <a:solidFill>
                  <a:srgbClr val="2E4D99"/>
                </a:solidFill>
                <a:latin typeface="Open Sans Bold"/>
                <a:ea typeface="Open Sans Bold"/>
                <a:cs typeface="Open Sans Bold"/>
                <a:sym typeface="Open Sans Bold"/>
              </a:rPr>
              <a:t>4. Ecuación para</a:t>
            </a:r>
            <a:r>
              <a:rPr lang="en-US" sz="2199" b="true">
                <a:solidFill>
                  <a:srgbClr val="2E4D99"/>
                </a:solidFill>
                <a:latin typeface="Open Sans Bold"/>
                <a:ea typeface="Open Sans Bold"/>
                <a:cs typeface="Open Sans Bold"/>
                <a:sym typeface="Open Sans Bold"/>
              </a:rPr>
              <a:t> el stock “Disponibilidad de talleres”</a:t>
            </a:r>
          </a:p>
          <a:p>
            <a:pPr algn="l">
              <a:lnSpc>
                <a:spcPts val="3079"/>
              </a:lnSpc>
            </a:pPr>
            <a:r>
              <a:rPr lang="en-US" sz="2199">
                <a:solidFill>
                  <a:srgbClr val="000000"/>
                </a:solidFill>
                <a:latin typeface="Open Sans"/>
                <a:ea typeface="Open Sans"/>
                <a:cs typeface="Open Sans"/>
                <a:sym typeface="Open Sans"/>
              </a:rPr>
              <a:t>El stock de "Disponibilidad de talleres" representa la cantidad de plazas o capacidades activas en los talleres d</a:t>
            </a:r>
            <a:r>
              <a:rPr lang="en-US" sz="2199">
                <a:solidFill>
                  <a:srgbClr val="000000"/>
                </a:solidFill>
                <a:latin typeface="Open Sans"/>
                <a:ea typeface="Open Sans"/>
                <a:cs typeface="Open Sans"/>
                <a:sym typeface="Open Sans"/>
              </a:rPr>
              <a:t>e mantenimie</a:t>
            </a:r>
            <a:r>
              <a:rPr lang="en-US" sz="2199">
                <a:solidFill>
                  <a:srgbClr val="000000"/>
                </a:solidFill>
                <a:latin typeface="Open Sans"/>
                <a:ea typeface="Open Sans"/>
                <a:cs typeface="Open Sans"/>
                <a:sym typeface="Open Sans"/>
              </a:rPr>
              <a:t>nto en un</a:t>
            </a:r>
            <a:r>
              <a:rPr lang="en-US" sz="2199">
                <a:solidFill>
                  <a:srgbClr val="000000"/>
                </a:solidFill>
                <a:latin typeface="Open Sans"/>
                <a:ea typeface="Open Sans"/>
                <a:cs typeface="Open Sans"/>
                <a:sym typeface="Open Sans"/>
              </a:rPr>
              <a:t> moment</a:t>
            </a:r>
            <a:r>
              <a:rPr lang="en-US" sz="2199">
                <a:solidFill>
                  <a:srgbClr val="000000"/>
                </a:solidFill>
                <a:latin typeface="Open Sans"/>
                <a:ea typeface="Open Sans"/>
                <a:cs typeface="Open Sans"/>
                <a:sym typeface="Open Sans"/>
              </a:rPr>
              <a:t>o dado</a:t>
            </a:r>
            <a:r>
              <a:rPr lang="en-US" sz="2199">
                <a:solidFill>
                  <a:srgbClr val="000000"/>
                </a:solidFill>
                <a:latin typeface="Open Sans"/>
                <a:ea typeface="Open Sans"/>
                <a:cs typeface="Open Sans"/>
                <a:sym typeface="Open Sans"/>
              </a:rPr>
              <a:t>.</a:t>
            </a:r>
            <a:r>
              <a:rPr lang="en-US" sz="2199">
                <a:solidFill>
                  <a:srgbClr val="000000"/>
                </a:solidFill>
                <a:latin typeface="Open Sans"/>
                <a:ea typeface="Open Sans"/>
                <a:cs typeface="Open Sans"/>
                <a:sym typeface="Open Sans"/>
              </a:rPr>
              <a:t> Esta disponibilidad varía en el tiempo según la tasa de plazas que se hacen disponibles y la tasa de plazas que se apartan para intervenciones. Su valor acumulado desde un tiempo inicial t</a:t>
            </a:r>
            <a:r>
              <a:rPr lang="en-US" sz="2199">
                <a:solidFill>
                  <a:srgbClr val="000000"/>
                </a:solidFill>
                <a:latin typeface="Open Sans"/>
                <a:ea typeface="Open Sans"/>
                <a:cs typeface="Open Sans"/>
                <a:sym typeface="Open Sans"/>
              </a:rPr>
              <a:t>0</a:t>
            </a:r>
            <a:r>
              <a:rPr lang="en-US" sz="2199">
                <a:solidFill>
                  <a:srgbClr val="000000"/>
                </a:solidFill>
                <a:latin typeface="Open Sans"/>
                <a:ea typeface="Open Sans"/>
                <a:cs typeface="Open Sans"/>
                <a:sym typeface="Open Sans"/>
              </a:rPr>
              <a:t>​ hasta un tiempo t se expresa como una integral que ref</a:t>
            </a:r>
            <a:r>
              <a:rPr lang="en-US" sz="2199">
                <a:solidFill>
                  <a:srgbClr val="000000"/>
                </a:solidFill>
                <a:latin typeface="Open Sans"/>
                <a:ea typeface="Open Sans"/>
                <a:cs typeface="Open Sans"/>
                <a:sym typeface="Open Sans"/>
              </a:rPr>
              <a:t>leja </a:t>
            </a:r>
            <a:r>
              <a:rPr lang="en-US" sz="2199">
                <a:solidFill>
                  <a:srgbClr val="000000"/>
                </a:solidFill>
                <a:latin typeface="Open Sans"/>
                <a:ea typeface="Open Sans"/>
                <a:cs typeface="Open Sans"/>
                <a:sym typeface="Open Sans"/>
              </a:rPr>
              <a:t>lo</a:t>
            </a:r>
            <a:r>
              <a:rPr lang="en-US" sz="2199">
                <a:solidFill>
                  <a:srgbClr val="000000"/>
                </a:solidFill>
                <a:latin typeface="Open Sans"/>
                <a:ea typeface="Open Sans"/>
                <a:cs typeface="Open Sans"/>
                <a:sym typeface="Open Sans"/>
              </a:rPr>
              <a:t>s fluj</a:t>
            </a:r>
            <a:r>
              <a:rPr lang="en-US" sz="2199">
                <a:solidFill>
                  <a:srgbClr val="000000"/>
                </a:solidFill>
                <a:latin typeface="Open Sans"/>
                <a:ea typeface="Open Sans"/>
                <a:cs typeface="Open Sans"/>
                <a:sym typeface="Open Sans"/>
              </a:rPr>
              <a:t>o</a:t>
            </a:r>
            <a:r>
              <a:rPr lang="en-US" sz="2199">
                <a:solidFill>
                  <a:srgbClr val="000000"/>
                </a:solidFill>
                <a:latin typeface="Open Sans"/>
                <a:ea typeface="Open Sans"/>
                <a:cs typeface="Open Sans"/>
                <a:sym typeface="Open Sans"/>
              </a:rPr>
              <a:t>s</a:t>
            </a:r>
            <a:r>
              <a:rPr lang="en-US" sz="2199">
                <a:solidFill>
                  <a:srgbClr val="000000"/>
                </a:solidFill>
                <a:latin typeface="Open Sans"/>
                <a:ea typeface="Open Sans"/>
                <a:cs typeface="Open Sans"/>
                <a:sym typeface="Open Sans"/>
              </a:rPr>
              <a:t> d</a:t>
            </a:r>
            <a:r>
              <a:rPr lang="en-US" sz="2199">
                <a:solidFill>
                  <a:srgbClr val="000000"/>
                </a:solidFill>
                <a:latin typeface="Open Sans"/>
                <a:ea typeface="Open Sans"/>
                <a:cs typeface="Open Sans"/>
                <a:sym typeface="Open Sans"/>
              </a:rPr>
              <a:t>e </a:t>
            </a:r>
            <a:r>
              <a:rPr lang="en-US" sz="2199">
                <a:solidFill>
                  <a:srgbClr val="000000"/>
                </a:solidFill>
                <a:latin typeface="Open Sans"/>
                <a:ea typeface="Open Sans"/>
                <a:cs typeface="Open Sans"/>
                <a:sym typeface="Open Sans"/>
              </a:rPr>
              <a:t>en</a:t>
            </a:r>
            <a:r>
              <a:rPr lang="en-US" sz="2199">
                <a:solidFill>
                  <a:srgbClr val="000000"/>
                </a:solidFill>
                <a:latin typeface="Open Sans"/>
                <a:ea typeface="Open Sans"/>
                <a:cs typeface="Open Sans"/>
                <a:sym typeface="Open Sans"/>
              </a:rPr>
              <a:t>trada y</a:t>
            </a:r>
            <a:r>
              <a:rPr lang="en-US" sz="2199">
                <a:solidFill>
                  <a:srgbClr val="000000"/>
                </a:solidFill>
                <a:latin typeface="Open Sans"/>
                <a:ea typeface="Open Sans"/>
                <a:cs typeface="Open Sans"/>
                <a:sym typeface="Open Sans"/>
              </a:rPr>
              <a:t> s</a:t>
            </a:r>
            <a:r>
              <a:rPr lang="en-US" sz="2199">
                <a:solidFill>
                  <a:srgbClr val="000000"/>
                </a:solidFill>
                <a:latin typeface="Open Sans"/>
                <a:ea typeface="Open Sans"/>
                <a:cs typeface="Open Sans"/>
                <a:sym typeface="Open Sans"/>
              </a:rPr>
              <a:t>alid</a:t>
            </a:r>
            <a:r>
              <a:rPr lang="en-US" sz="2199">
                <a:solidFill>
                  <a:srgbClr val="000000"/>
                </a:solidFill>
                <a:latin typeface="Open Sans"/>
                <a:ea typeface="Open Sans"/>
                <a:cs typeface="Open Sans"/>
                <a:sym typeface="Open Sans"/>
              </a:rPr>
              <a:t>a del r</a:t>
            </a:r>
            <a:r>
              <a:rPr lang="en-US" sz="2199">
                <a:solidFill>
                  <a:srgbClr val="000000"/>
                </a:solidFill>
                <a:latin typeface="Open Sans"/>
                <a:ea typeface="Open Sans"/>
                <a:cs typeface="Open Sans"/>
                <a:sym typeface="Open Sans"/>
              </a:rPr>
              <a:t>ecurso, modelando la capac</a:t>
            </a:r>
            <a:r>
              <a:rPr lang="en-US" sz="2199">
                <a:solidFill>
                  <a:srgbClr val="000000"/>
                </a:solidFill>
                <a:latin typeface="Open Sans"/>
                <a:ea typeface="Open Sans"/>
                <a:cs typeface="Open Sans"/>
                <a:sym typeface="Open Sans"/>
              </a:rPr>
              <a:t>idad op</a:t>
            </a:r>
            <a:r>
              <a:rPr lang="en-US" sz="2199">
                <a:solidFill>
                  <a:srgbClr val="000000"/>
                </a:solidFill>
                <a:latin typeface="Open Sans"/>
                <a:ea typeface="Open Sans"/>
                <a:cs typeface="Open Sans"/>
                <a:sym typeface="Open Sans"/>
              </a:rPr>
              <a:t>era</a:t>
            </a:r>
            <a:r>
              <a:rPr lang="en-US" sz="2199">
                <a:solidFill>
                  <a:srgbClr val="000000"/>
                </a:solidFill>
                <a:latin typeface="Open Sans"/>
                <a:ea typeface="Open Sans"/>
                <a:cs typeface="Open Sans"/>
                <a:sym typeface="Open Sans"/>
              </a:rPr>
              <a:t>t</a:t>
            </a:r>
            <a:r>
              <a:rPr lang="en-US" sz="2199">
                <a:solidFill>
                  <a:srgbClr val="000000"/>
                </a:solidFill>
                <a:latin typeface="Open Sans"/>
                <a:ea typeface="Open Sans"/>
                <a:cs typeface="Open Sans"/>
                <a:sym typeface="Open Sans"/>
              </a:rPr>
              <a:t>iva del</a:t>
            </a:r>
            <a:r>
              <a:rPr lang="en-US" sz="2199">
                <a:solidFill>
                  <a:srgbClr val="000000"/>
                </a:solidFill>
                <a:latin typeface="Open Sans"/>
                <a:ea typeface="Open Sans"/>
                <a:cs typeface="Open Sans"/>
                <a:sym typeface="Open Sans"/>
              </a:rPr>
              <a:t> sistema de mantenimiento en cada instante.</a:t>
            </a:r>
          </a:p>
          <a:p>
            <a:pPr algn="ctr">
              <a:lnSpc>
                <a:spcPts val="3079"/>
              </a:lnSpc>
            </a:pPr>
          </a:p>
          <a:p>
            <a:pPr algn="ctr">
              <a:lnSpc>
                <a:spcPts val="3079"/>
              </a:lnSpc>
            </a:pPr>
          </a:p>
        </p:txBody>
      </p:sp>
      <p:sp>
        <p:nvSpPr>
          <p:cNvPr name="Freeform 4" id="4"/>
          <p:cNvSpPr/>
          <p:nvPr/>
        </p:nvSpPr>
        <p:spPr>
          <a:xfrm flipH="false" flipV="false" rot="0">
            <a:off x="2343419" y="3320465"/>
            <a:ext cx="13840040" cy="899603"/>
          </a:xfrm>
          <a:custGeom>
            <a:avLst/>
            <a:gdLst/>
            <a:ahLst/>
            <a:cxnLst/>
            <a:rect r="r" b="b" t="t" l="l"/>
            <a:pathLst>
              <a:path h="899603" w="13840040">
                <a:moveTo>
                  <a:pt x="0" y="0"/>
                </a:moveTo>
                <a:lnTo>
                  <a:pt x="13840039" y="0"/>
                </a:lnTo>
                <a:lnTo>
                  <a:pt x="13840039" y="899602"/>
                </a:lnTo>
                <a:lnTo>
                  <a:pt x="0" y="899602"/>
                </a:lnTo>
                <a:lnTo>
                  <a:pt x="0" y="0"/>
                </a:lnTo>
                <a:close/>
              </a:path>
            </a:pathLst>
          </a:custGeom>
          <a:blipFill>
            <a:blip r:embed="rId2"/>
            <a:stretch>
              <a:fillRect l="0" t="0" r="0" b="0"/>
            </a:stretch>
          </a:blipFill>
        </p:spPr>
      </p:sp>
      <p:sp>
        <p:nvSpPr>
          <p:cNvPr name="Freeform 5" id="5"/>
          <p:cNvSpPr/>
          <p:nvPr/>
        </p:nvSpPr>
        <p:spPr>
          <a:xfrm flipH="false" flipV="false" rot="0">
            <a:off x="3336838" y="7431722"/>
            <a:ext cx="11301259" cy="974734"/>
          </a:xfrm>
          <a:custGeom>
            <a:avLst/>
            <a:gdLst/>
            <a:ahLst/>
            <a:cxnLst/>
            <a:rect r="r" b="b" t="t" l="l"/>
            <a:pathLst>
              <a:path h="974734" w="11301259">
                <a:moveTo>
                  <a:pt x="0" y="0"/>
                </a:moveTo>
                <a:lnTo>
                  <a:pt x="11301259" y="0"/>
                </a:lnTo>
                <a:lnTo>
                  <a:pt x="11301259" y="974734"/>
                </a:lnTo>
                <a:lnTo>
                  <a:pt x="0" y="974734"/>
                </a:lnTo>
                <a:lnTo>
                  <a:pt x="0" y="0"/>
                </a:lnTo>
                <a:close/>
              </a:path>
            </a:pathLst>
          </a:custGeom>
          <a:blipFill>
            <a:blip r:embed="rId3"/>
            <a:stretch>
              <a:fillRect l="0" t="0" r="0" b="0"/>
            </a:stretch>
          </a:blipFill>
        </p:spPr>
      </p:sp>
      <p:sp>
        <p:nvSpPr>
          <p:cNvPr name="TextBox 6" id="6"/>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Ecuaciones Diferenciales</a:t>
            </a:r>
          </a:p>
        </p:txBody>
      </p:sp>
      <p:sp>
        <p:nvSpPr>
          <p:cNvPr name="TextBox 7" id="7"/>
          <p:cNvSpPr txBox="true"/>
          <p:nvPr/>
        </p:nvSpPr>
        <p:spPr>
          <a:xfrm rot="0">
            <a:off x="1141155" y="1330789"/>
            <a:ext cx="6550223" cy="397869"/>
          </a:xfrm>
          <a:prstGeom prst="rect">
            <a:avLst/>
          </a:prstGeom>
        </p:spPr>
        <p:txBody>
          <a:bodyPr anchor="t" rtlCol="false" tIns="0" lIns="0" bIns="0" rIns="0">
            <a:spAutoFit/>
          </a:bodyPr>
          <a:lstStyle/>
          <a:p>
            <a:pPr algn="ctr">
              <a:lnSpc>
                <a:spcPts val="3270"/>
              </a:lnSpc>
            </a:pPr>
            <a:r>
              <a:rPr lang="en-US" sz="2335" b="true">
                <a:solidFill>
                  <a:srgbClr val="2E4D99"/>
                </a:solidFill>
                <a:latin typeface="Open Sans Bold"/>
                <a:ea typeface="Open Sans Bold"/>
                <a:cs typeface="Open Sans Bold"/>
                <a:sym typeface="Open Sans Bold"/>
              </a:rPr>
              <a:t>3. Ecuación p</a:t>
            </a:r>
            <a:r>
              <a:rPr lang="en-US" b="true" sz="2335">
                <a:solidFill>
                  <a:srgbClr val="2E4D99"/>
                </a:solidFill>
                <a:latin typeface="Open Sans Bold"/>
                <a:ea typeface="Open Sans Bold"/>
                <a:cs typeface="Open Sans Bold"/>
                <a:sym typeface="Open Sans Bold"/>
              </a:rPr>
              <a:t>ara el stock "Fallas mecanicas":</a:t>
            </a:r>
          </a:p>
        </p:txBody>
      </p:sp>
      <p:sp>
        <p:nvSpPr>
          <p:cNvPr name="TextBox 8" id="8"/>
          <p:cNvSpPr txBox="true"/>
          <p:nvPr/>
        </p:nvSpPr>
        <p:spPr>
          <a:xfrm rot="0">
            <a:off x="374841" y="1796005"/>
            <a:ext cx="17777194" cy="1298575"/>
          </a:xfrm>
          <a:prstGeom prst="rect">
            <a:avLst/>
          </a:prstGeom>
        </p:spPr>
        <p:txBody>
          <a:bodyPr anchor="t" rtlCol="false" tIns="0" lIns="0" bIns="0" rIns="0">
            <a:spAutoFit/>
          </a:bodyPr>
          <a:lstStyle/>
          <a:p>
            <a:pPr algn="l">
              <a:lnSpc>
                <a:spcPts val="3499"/>
              </a:lnSpc>
            </a:pPr>
            <a:r>
              <a:rPr lang="en-US" sz="2499">
                <a:solidFill>
                  <a:srgbClr val="000000"/>
                </a:solidFill>
                <a:latin typeface="Open Sans"/>
                <a:ea typeface="Open Sans"/>
                <a:cs typeface="Open Sans"/>
                <a:sym typeface="Open Sans"/>
              </a:rPr>
              <a:t>El st</a:t>
            </a:r>
            <a:r>
              <a:rPr lang="en-US" sz="2499">
                <a:solidFill>
                  <a:srgbClr val="000000"/>
                </a:solidFill>
                <a:latin typeface="Open Sans"/>
                <a:ea typeface="Open Sans"/>
                <a:cs typeface="Open Sans"/>
                <a:sym typeface="Open Sans"/>
              </a:rPr>
              <a:t>ock de "Fallas mecánicas" representa la acumulación de fallos ocurridos en los vehículos a lo largo del tiempo. Su valor en el tiempo t es el resultado de su valor inicial en t</a:t>
            </a:r>
            <a:r>
              <a:rPr lang="en-US" sz="2499">
                <a:solidFill>
                  <a:srgbClr val="000000"/>
                </a:solidFill>
                <a:latin typeface="Open Sans"/>
                <a:ea typeface="Open Sans"/>
                <a:cs typeface="Open Sans"/>
                <a:sym typeface="Open Sans"/>
              </a:rPr>
              <a:t>0</a:t>
            </a:r>
            <a:r>
              <a:rPr lang="en-US" sz="2499">
                <a:solidFill>
                  <a:srgbClr val="000000"/>
                </a:solidFill>
                <a:latin typeface="Open Sans"/>
                <a:ea typeface="Open Sans"/>
                <a:cs typeface="Open Sans"/>
                <a:sym typeface="Open Sans"/>
              </a:rPr>
              <a:t> más la integral de la cantidad de fallas mecanicas menos la cantidad de reparaciones correctivas y preventivas</a:t>
            </a:r>
          </a:p>
        </p:txBody>
      </p:sp>
      <p:sp>
        <p:nvSpPr>
          <p:cNvPr name="TextBox 9" id="9"/>
          <p:cNvSpPr txBox="true"/>
          <p:nvPr/>
        </p:nvSpPr>
        <p:spPr>
          <a:xfrm rot="0">
            <a:off x="14897842" y="7518404"/>
            <a:ext cx="1750943" cy="763270"/>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t</a:t>
            </a:r>
            <a:r>
              <a:rPr lang="en-US" sz="2199">
                <a:solidFill>
                  <a:srgbClr val="000000"/>
                </a:solidFill>
                <a:latin typeface="Open Sans"/>
                <a:ea typeface="Open Sans"/>
                <a:cs typeface="Open Sans"/>
                <a:sym typeface="Open Sans"/>
              </a:rPr>
              <a:t>0</a:t>
            </a:r>
            <a:r>
              <a:rPr lang="en-US" sz="2199">
                <a:solidFill>
                  <a:srgbClr val="000000"/>
                </a:solidFill>
                <a:latin typeface="Open Sans"/>
                <a:ea typeface="Open Sans"/>
                <a:cs typeface="Open Sans"/>
                <a:sym typeface="Open Sans"/>
              </a:rPr>
              <a:t> = 2025</a:t>
            </a:r>
          </a:p>
          <a:p>
            <a:pPr algn="l">
              <a:lnSpc>
                <a:spcPts val="3079"/>
              </a:lnSpc>
            </a:pPr>
            <a:r>
              <a:rPr lang="en-US" sz="2199">
                <a:solidFill>
                  <a:srgbClr val="000000"/>
                </a:solidFill>
                <a:latin typeface="Open Sans"/>
                <a:ea typeface="Open Sans"/>
                <a:cs typeface="Open Sans"/>
                <a:sym typeface="Open Sans"/>
              </a:rPr>
              <a:t>t=2036</a:t>
            </a:r>
          </a:p>
        </p:txBody>
      </p:sp>
      <p:sp>
        <p:nvSpPr>
          <p:cNvPr name="TextBox 10" id="10"/>
          <p:cNvSpPr txBox="true"/>
          <p:nvPr/>
        </p:nvSpPr>
        <p:spPr>
          <a:xfrm rot="0">
            <a:off x="16401092" y="3369581"/>
            <a:ext cx="1750943" cy="763270"/>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t</a:t>
            </a:r>
            <a:r>
              <a:rPr lang="en-US" sz="2199">
                <a:solidFill>
                  <a:srgbClr val="000000"/>
                </a:solidFill>
                <a:latin typeface="Open Sans"/>
                <a:ea typeface="Open Sans"/>
                <a:cs typeface="Open Sans"/>
                <a:sym typeface="Open Sans"/>
              </a:rPr>
              <a:t>0</a:t>
            </a:r>
            <a:r>
              <a:rPr lang="en-US" sz="2199">
                <a:solidFill>
                  <a:srgbClr val="000000"/>
                </a:solidFill>
                <a:latin typeface="Open Sans"/>
                <a:ea typeface="Open Sans"/>
                <a:cs typeface="Open Sans"/>
                <a:sym typeface="Open Sans"/>
              </a:rPr>
              <a:t> = 2025</a:t>
            </a:r>
          </a:p>
          <a:p>
            <a:pPr algn="l">
              <a:lnSpc>
                <a:spcPts val="3079"/>
              </a:lnSpc>
            </a:pPr>
            <a:r>
              <a:rPr lang="en-US" sz="2199">
                <a:solidFill>
                  <a:srgbClr val="000000"/>
                </a:solidFill>
                <a:latin typeface="Open Sans"/>
                <a:ea typeface="Open Sans"/>
                <a:cs typeface="Open Sans"/>
                <a:sym typeface="Open Sans"/>
              </a:rPr>
              <a:t>t=2036</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TextBox 2" id="2"/>
          <p:cNvSpPr txBox="true"/>
          <p:nvPr/>
        </p:nvSpPr>
        <p:spPr>
          <a:xfrm rot="0">
            <a:off x="3945264" y="58275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Forrester</a:t>
            </a:r>
          </a:p>
        </p:txBody>
      </p:sp>
      <p:sp>
        <p:nvSpPr>
          <p:cNvPr name="Freeform 3" id="3"/>
          <p:cNvSpPr/>
          <p:nvPr/>
        </p:nvSpPr>
        <p:spPr>
          <a:xfrm flipH="false" flipV="false" rot="0">
            <a:off x="362759" y="1220930"/>
            <a:ext cx="17730685" cy="8887506"/>
          </a:xfrm>
          <a:custGeom>
            <a:avLst/>
            <a:gdLst/>
            <a:ahLst/>
            <a:cxnLst/>
            <a:rect r="r" b="b" t="t" l="l"/>
            <a:pathLst>
              <a:path h="8887506" w="17730685">
                <a:moveTo>
                  <a:pt x="0" y="0"/>
                </a:moveTo>
                <a:lnTo>
                  <a:pt x="17730685" y="0"/>
                </a:lnTo>
                <a:lnTo>
                  <a:pt x="17730685" y="8887506"/>
                </a:lnTo>
                <a:lnTo>
                  <a:pt x="0" y="8887506"/>
                </a:lnTo>
                <a:lnTo>
                  <a:pt x="0" y="0"/>
                </a:lnTo>
                <a:close/>
              </a:path>
            </a:pathLst>
          </a:custGeom>
          <a:blipFill>
            <a:blip r:embed="rId2"/>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362759" y="1220930"/>
            <a:ext cx="17730685" cy="8887506"/>
          </a:xfrm>
          <a:custGeom>
            <a:avLst/>
            <a:gdLst/>
            <a:ahLst/>
            <a:cxnLst/>
            <a:rect r="r" b="b" t="t" l="l"/>
            <a:pathLst>
              <a:path h="8887506" w="17730685">
                <a:moveTo>
                  <a:pt x="0" y="0"/>
                </a:moveTo>
                <a:lnTo>
                  <a:pt x="17730685" y="0"/>
                </a:lnTo>
                <a:lnTo>
                  <a:pt x="17730685" y="8887506"/>
                </a:lnTo>
                <a:lnTo>
                  <a:pt x="0" y="8887506"/>
                </a:lnTo>
                <a:lnTo>
                  <a:pt x="0" y="0"/>
                </a:lnTo>
                <a:close/>
              </a:path>
            </a:pathLst>
          </a:custGeom>
          <a:blipFill>
            <a:blip r:embed="rId2"/>
            <a:stretch>
              <a:fillRect l="0" t="0" r="0" b="0"/>
            </a:stretch>
          </a:blipFill>
        </p:spPr>
      </p:sp>
      <p:sp>
        <p:nvSpPr>
          <p:cNvPr name="TextBox 3" id="3"/>
          <p:cNvSpPr txBox="true"/>
          <p:nvPr/>
        </p:nvSpPr>
        <p:spPr>
          <a:xfrm rot="0">
            <a:off x="3945264" y="58275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Forrester</a:t>
            </a:r>
          </a:p>
        </p:txBody>
      </p:sp>
      <p:sp>
        <p:nvSpPr>
          <p:cNvPr name="TextBox 4" id="4"/>
          <p:cNvSpPr txBox="true"/>
          <p:nvPr/>
        </p:nvSpPr>
        <p:spPr>
          <a:xfrm rot="0">
            <a:off x="-205946" y="3636052"/>
            <a:ext cx="8302420" cy="905508"/>
          </a:xfrm>
          <a:prstGeom prst="rect">
            <a:avLst/>
          </a:prstGeom>
        </p:spPr>
        <p:txBody>
          <a:bodyPr anchor="t" rtlCol="false" tIns="0" lIns="0" bIns="0" rIns="0">
            <a:spAutoFit/>
          </a:bodyPr>
          <a:lstStyle/>
          <a:p>
            <a:pPr algn="ctr">
              <a:lnSpc>
                <a:spcPts val="3640"/>
              </a:lnSpc>
              <a:spcBef>
                <a:spcPct val="0"/>
              </a:spcBef>
            </a:pPr>
            <a:r>
              <a:rPr lang="en-US" sz="2600" spc="-119">
                <a:solidFill>
                  <a:srgbClr val="000000"/>
                </a:solidFill>
                <a:latin typeface="Raleway"/>
                <a:ea typeface="Raleway"/>
                <a:cs typeface="Raleway"/>
                <a:sym typeface="Raleway"/>
              </a:rPr>
              <a:t>Meta (objetivo): (30%): Refleja un balance entre operación y mantenimiento regular de la flota.</a:t>
            </a:r>
          </a:p>
        </p:txBody>
      </p:sp>
      <p:sp>
        <p:nvSpPr>
          <p:cNvPr name="TextBox 5" id="5"/>
          <p:cNvSpPr txBox="true"/>
          <p:nvPr/>
        </p:nvSpPr>
        <p:spPr>
          <a:xfrm rot="0">
            <a:off x="362759" y="5702606"/>
            <a:ext cx="7939662" cy="905508"/>
          </a:xfrm>
          <a:prstGeom prst="rect">
            <a:avLst/>
          </a:prstGeom>
        </p:spPr>
        <p:txBody>
          <a:bodyPr anchor="t" rtlCol="false" tIns="0" lIns="0" bIns="0" rIns="0">
            <a:spAutoFit/>
          </a:bodyPr>
          <a:lstStyle/>
          <a:p>
            <a:pPr algn="ctr" marL="0" indent="0" lvl="0">
              <a:lnSpc>
                <a:spcPts val="3640"/>
              </a:lnSpc>
              <a:spcBef>
                <a:spcPct val="0"/>
              </a:spcBef>
            </a:pPr>
            <a:r>
              <a:rPr lang="en-US" b="true" sz="2600" spc="-119" strike="noStrike" u="none">
                <a:solidFill>
                  <a:srgbClr val="000000"/>
                </a:solidFill>
                <a:latin typeface="Raleway Medium"/>
                <a:ea typeface="Raleway Medium"/>
                <a:cs typeface="Raleway Medium"/>
                <a:sym typeface="Raleway Medium"/>
              </a:rPr>
              <a:t>Meta (objetivo): (150</a:t>
            </a:r>
            <a:r>
              <a:rPr lang="en-US" b="true" sz="2600" spc="-119" strike="noStrike" u="none">
                <a:solidFill>
                  <a:srgbClr val="000000"/>
                </a:solidFill>
                <a:latin typeface="Raleway Medium"/>
                <a:ea typeface="Raleway Medium"/>
                <a:cs typeface="Raleway Medium"/>
                <a:sym typeface="Raleway Medium"/>
              </a:rPr>
              <a:t> </a:t>
            </a:r>
            <a:r>
              <a:rPr lang="en-US" b="true" sz="2600" spc="-119" strike="noStrike" u="none">
                <a:solidFill>
                  <a:srgbClr val="000000"/>
                </a:solidFill>
                <a:latin typeface="Raleway Medium"/>
                <a:ea typeface="Raleway Medium"/>
                <a:cs typeface="Raleway Medium"/>
                <a:sym typeface="Raleway Medium"/>
              </a:rPr>
              <a:t>vehí</a:t>
            </a:r>
            <a:r>
              <a:rPr lang="en-US" b="true" sz="2600" spc="-119" strike="noStrike" u="none">
                <a:solidFill>
                  <a:srgbClr val="000000"/>
                </a:solidFill>
                <a:latin typeface="Raleway Medium"/>
                <a:ea typeface="Raleway Medium"/>
                <a:cs typeface="Raleway Medium"/>
                <a:sym typeface="Raleway Medium"/>
              </a:rPr>
              <a:t>c</a:t>
            </a:r>
            <a:r>
              <a:rPr lang="en-US" b="true" sz="2600" spc="-119" strike="noStrike" u="none">
                <a:solidFill>
                  <a:srgbClr val="000000"/>
                </a:solidFill>
                <a:latin typeface="Raleway Medium"/>
                <a:ea typeface="Raleway Medium"/>
                <a:cs typeface="Raleway Medium"/>
                <a:sym typeface="Raleway Medium"/>
              </a:rPr>
              <a:t>u</a:t>
            </a:r>
            <a:r>
              <a:rPr lang="en-US" b="true" sz="2600" spc="-119" strike="noStrike" u="none">
                <a:solidFill>
                  <a:srgbClr val="000000"/>
                </a:solidFill>
                <a:latin typeface="Raleway Medium"/>
                <a:ea typeface="Raleway Medium"/>
                <a:cs typeface="Raleway Medium"/>
                <a:sym typeface="Raleway Medium"/>
              </a:rPr>
              <a:t>l</a:t>
            </a:r>
            <a:r>
              <a:rPr lang="en-US" b="true" sz="2600" spc="-119" strike="noStrike" u="none">
                <a:solidFill>
                  <a:srgbClr val="000000"/>
                </a:solidFill>
                <a:latin typeface="Raleway Medium"/>
                <a:ea typeface="Raleway Medium"/>
                <a:cs typeface="Raleway Medium"/>
                <a:sym typeface="Raleway Medium"/>
              </a:rPr>
              <a:t>os):</a:t>
            </a:r>
            <a:r>
              <a:rPr lang="en-US" b="true" sz="2600" spc="-119" strike="noStrike" u="none">
                <a:solidFill>
                  <a:srgbClr val="000000"/>
                </a:solidFill>
                <a:latin typeface="Raleway Medium"/>
                <a:ea typeface="Raleway Medium"/>
                <a:cs typeface="Raleway Medium"/>
                <a:sym typeface="Raleway Medium"/>
              </a:rPr>
              <a:t> </a:t>
            </a:r>
            <a:r>
              <a:rPr lang="en-US" b="true" sz="2600" spc="-119" strike="noStrike" u="none">
                <a:solidFill>
                  <a:srgbClr val="000000"/>
                </a:solidFill>
                <a:latin typeface="Raleway Medium"/>
                <a:ea typeface="Raleway Medium"/>
                <a:cs typeface="Raleway Medium"/>
                <a:sym typeface="Raleway Medium"/>
              </a:rPr>
              <a:t>As</a:t>
            </a:r>
            <a:r>
              <a:rPr lang="en-US" b="true" sz="2600" spc="-119" strike="noStrike" u="none">
                <a:solidFill>
                  <a:srgbClr val="000000"/>
                </a:solidFill>
                <a:latin typeface="Raleway Medium"/>
                <a:ea typeface="Raleway Medium"/>
                <a:cs typeface="Raleway Medium"/>
                <a:sym typeface="Raleway Medium"/>
              </a:rPr>
              <a:t>e</a:t>
            </a:r>
            <a:r>
              <a:rPr lang="en-US" b="true" sz="2600" spc="-119" strike="noStrike" u="none">
                <a:solidFill>
                  <a:srgbClr val="000000"/>
                </a:solidFill>
                <a:latin typeface="Raleway Medium"/>
                <a:ea typeface="Raleway Medium"/>
                <a:cs typeface="Raleway Medium"/>
                <a:sym typeface="Raleway Medium"/>
              </a:rPr>
              <a:t>gur</a:t>
            </a:r>
            <a:r>
              <a:rPr lang="en-US" b="true" sz="2600" spc="-119" strike="noStrike" u="none">
                <a:solidFill>
                  <a:srgbClr val="000000"/>
                </a:solidFill>
                <a:latin typeface="Raleway Medium"/>
                <a:ea typeface="Raleway Medium"/>
                <a:cs typeface="Raleway Medium"/>
                <a:sym typeface="Raleway Medium"/>
              </a:rPr>
              <a:t>a </a:t>
            </a:r>
            <a:r>
              <a:rPr lang="en-US" b="true" sz="2600" spc="-119" strike="noStrike" u="none">
                <a:solidFill>
                  <a:srgbClr val="000000"/>
                </a:solidFill>
                <a:latin typeface="Raleway Medium"/>
                <a:ea typeface="Raleway Medium"/>
                <a:cs typeface="Raleway Medium"/>
                <a:sym typeface="Raleway Medium"/>
              </a:rPr>
              <a:t>c</a:t>
            </a:r>
            <a:r>
              <a:rPr lang="en-US" b="true" sz="2600" spc="-119" strike="noStrike" u="none">
                <a:solidFill>
                  <a:srgbClr val="000000"/>
                </a:solidFill>
                <a:latin typeface="Raleway Medium"/>
                <a:ea typeface="Raleway Medium"/>
                <a:cs typeface="Raleway Medium"/>
                <a:sym typeface="Raleway Medium"/>
              </a:rPr>
              <a:t>a</a:t>
            </a:r>
            <a:r>
              <a:rPr lang="en-US" b="true" sz="2600" spc="-119" strike="noStrike" u="none">
                <a:solidFill>
                  <a:srgbClr val="000000"/>
                </a:solidFill>
                <a:latin typeface="Raleway Medium"/>
                <a:ea typeface="Raleway Medium"/>
                <a:cs typeface="Raleway Medium"/>
                <a:sym typeface="Raleway Medium"/>
              </a:rPr>
              <a:t>pa</a:t>
            </a:r>
            <a:r>
              <a:rPr lang="en-US" b="true" sz="2600" spc="-119" strike="noStrike" u="none">
                <a:solidFill>
                  <a:srgbClr val="000000"/>
                </a:solidFill>
                <a:latin typeface="Raleway Medium"/>
                <a:ea typeface="Raleway Medium"/>
                <a:cs typeface="Raleway Medium"/>
                <a:sym typeface="Raleway Medium"/>
              </a:rPr>
              <a:t>c</a:t>
            </a:r>
            <a:r>
              <a:rPr lang="en-US" b="true" sz="2600" spc="-119" strike="noStrike" u="none">
                <a:solidFill>
                  <a:srgbClr val="000000"/>
                </a:solidFill>
                <a:latin typeface="Raleway Medium"/>
                <a:ea typeface="Raleway Medium"/>
                <a:cs typeface="Raleway Medium"/>
                <a:sym typeface="Raleway Medium"/>
              </a:rPr>
              <a:t>id</a:t>
            </a:r>
            <a:r>
              <a:rPr lang="en-US" b="true" sz="2600" spc="-119" strike="noStrike" u="none">
                <a:solidFill>
                  <a:srgbClr val="000000"/>
                </a:solidFill>
                <a:latin typeface="Raleway Medium"/>
                <a:ea typeface="Raleway Medium"/>
                <a:cs typeface="Raleway Medium"/>
                <a:sym typeface="Raleway Medium"/>
              </a:rPr>
              <a:t>a</a:t>
            </a:r>
            <a:r>
              <a:rPr lang="en-US" b="true" sz="2600" spc="-119" strike="noStrike" u="none">
                <a:solidFill>
                  <a:srgbClr val="000000"/>
                </a:solidFill>
                <a:latin typeface="Raleway Medium"/>
                <a:ea typeface="Raleway Medium"/>
                <a:cs typeface="Raleway Medium"/>
                <a:sym typeface="Raleway Medium"/>
              </a:rPr>
              <a:t>d</a:t>
            </a:r>
            <a:r>
              <a:rPr lang="en-US" b="true" sz="2600" spc="-119" strike="noStrike" u="none">
                <a:solidFill>
                  <a:srgbClr val="000000"/>
                </a:solidFill>
                <a:latin typeface="Raleway Medium"/>
                <a:ea typeface="Raleway Medium"/>
                <a:cs typeface="Raleway Medium"/>
                <a:sym typeface="Raleway Medium"/>
              </a:rPr>
              <a:t> s</a:t>
            </a:r>
            <a:r>
              <a:rPr lang="en-US" b="true" sz="2600" spc="-119" strike="noStrike" u="none">
                <a:solidFill>
                  <a:srgbClr val="000000"/>
                </a:solidFill>
                <a:latin typeface="Raleway Medium"/>
                <a:ea typeface="Raleway Medium"/>
                <a:cs typeface="Raleway Medium"/>
                <a:sym typeface="Raleway Medium"/>
              </a:rPr>
              <a:t>u</a:t>
            </a:r>
            <a:r>
              <a:rPr lang="en-US" b="true" sz="2600" spc="-119" strike="noStrike" u="none">
                <a:solidFill>
                  <a:srgbClr val="000000"/>
                </a:solidFill>
                <a:latin typeface="Raleway Medium"/>
                <a:ea typeface="Raleway Medium"/>
                <a:cs typeface="Raleway Medium"/>
                <a:sym typeface="Raleway Medium"/>
              </a:rPr>
              <a:t>f</a:t>
            </a:r>
            <a:r>
              <a:rPr lang="en-US" b="true" sz="2600" spc="-119" strike="noStrike" u="none">
                <a:solidFill>
                  <a:srgbClr val="000000"/>
                </a:solidFill>
                <a:latin typeface="Raleway Medium"/>
                <a:ea typeface="Raleway Medium"/>
                <a:cs typeface="Raleway Medium"/>
                <a:sym typeface="Raleway Medium"/>
              </a:rPr>
              <a:t>i</a:t>
            </a:r>
            <a:r>
              <a:rPr lang="en-US" b="true" sz="2600" spc="-119" strike="noStrike" u="none">
                <a:solidFill>
                  <a:srgbClr val="000000"/>
                </a:solidFill>
                <a:latin typeface="Raleway Medium"/>
                <a:ea typeface="Raleway Medium"/>
                <a:cs typeface="Raleway Medium"/>
                <a:sym typeface="Raleway Medium"/>
              </a:rPr>
              <a:t>ci</a:t>
            </a:r>
            <a:r>
              <a:rPr lang="en-US" b="true" sz="2600" spc="-119" strike="noStrike" u="none">
                <a:solidFill>
                  <a:srgbClr val="000000"/>
                </a:solidFill>
                <a:latin typeface="Raleway Medium"/>
                <a:ea typeface="Raleway Medium"/>
                <a:cs typeface="Raleway Medium"/>
                <a:sym typeface="Raleway Medium"/>
              </a:rPr>
              <a:t>ente</a:t>
            </a:r>
            <a:r>
              <a:rPr lang="en-US" b="true" sz="2600" spc="-119" strike="noStrike" u="none">
                <a:solidFill>
                  <a:srgbClr val="000000"/>
                </a:solidFill>
                <a:latin typeface="Raleway Medium"/>
                <a:ea typeface="Raleway Medium"/>
                <a:cs typeface="Raleway Medium"/>
                <a:sym typeface="Raleway Medium"/>
              </a:rPr>
              <a:t> p</a:t>
            </a:r>
            <a:r>
              <a:rPr lang="en-US" b="true" sz="2600" spc="-119" strike="noStrike" u="none">
                <a:solidFill>
                  <a:srgbClr val="000000"/>
                </a:solidFill>
                <a:latin typeface="Raleway Medium"/>
                <a:ea typeface="Raleway Medium"/>
                <a:cs typeface="Raleway Medium"/>
                <a:sym typeface="Raleway Medium"/>
              </a:rPr>
              <a:t>a</a:t>
            </a:r>
            <a:r>
              <a:rPr lang="en-US" b="true" sz="2600" spc="-119" strike="noStrike" u="none">
                <a:solidFill>
                  <a:srgbClr val="000000"/>
                </a:solidFill>
                <a:latin typeface="Raleway Medium"/>
                <a:ea typeface="Raleway Medium"/>
                <a:cs typeface="Raleway Medium"/>
                <a:sym typeface="Raleway Medium"/>
              </a:rPr>
              <a:t>ra </a:t>
            </a:r>
            <a:r>
              <a:rPr lang="en-US" b="true" sz="2600" spc="-119" strike="noStrike" u="none">
                <a:solidFill>
                  <a:srgbClr val="000000"/>
                </a:solidFill>
                <a:latin typeface="Raleway Medium"/>
                <a:ea typeface="Raleway Medium"/>
                <a:cs typeface="Raleway Medium"/>
                <a:sym typeface="Raleway Medium"/>
              </a:rPr>
              <a:t>cub</a:t>
            </a:r>
            <a:r>
              <a:rPr lang="en-US" b="true" sz="2600" spc="-119" strike="noStrike" u="none">
                <a:solidFill>
                  <a:srgbClr val="000000"/>
                </a:solidFill>
                <a:latin typeface="Raleway Medium"/>
                <a:ea typeface="Raleway Medium"/>
                <a:cs typeface="Raleway Medium"/>
                <a:sym typeface="Raleway Medium"/>
              </a:rPr>
              <a:t>ri</a:t>
            </a:r>
            <a:r>
              <a:rPr lang="en-US" b="true" sz="2600" spc="-119" strike="noStrike" u="none">
                <a:solidFill>
                  <a:srgbClr val="000000"/>
                </a:solidFill>
                <a:latin typeface="Raleway Medium"/>
                <a:ea typeface="Raleway Medium"/>
                <a:cs typeface="Raleway Medium"/>
                <a:sym typeface="Raleway Medium"/>
              </a:rPr>
              <a:t>r</a:t>
            </a:r>
            <a:r>
              <a:rPr lang="en-US" b="true" sz="2600" spc="-119" strike="noStrike" u="none">
                <a:solidFill>
                  <a:srgbClr val="000000"/>
                </a:solidFill>
                <a:latin typeface="Raleway Medium"/>
                <a:ea typeface="Raleway Medium"/>
                <a:cs typeface="Raleway Medium"/>
                <a:sym typeface="Raleway Medium"/>
              </a:rPr>
              <a:t> </a:t>
            </a:r>
            <a:r>
              <a:rPr lang="en-US" b="true" sz="2600" spc="-119" strike="noStrike" u="none">
                <a:solidFill>
                  <a:srgbClr val="000000"/>
                </a:solidFill>
                <a:latin typeface="Raleway Medium"/>
                <a:ea typeface="Raleway Medium"/>
                <a:cs typeface="Raleway Medium"/>
                <a:sym typeface="Raleway Medium"/>
              </a:rPr>
              <a:t>l</a:t>
            </a:r>
            <a:r>
              <a:rPr lang="en-US" b="true" sz="2600" spc="-119" strike="noStrike" u="none">
                <a:solidFill>
                  <a:srgbClr val="000000"/>
                </a:solidFill>
                <a:latin typeface="Raleway Medium"/>
                <a:ea typeface="Raleway Medium"/>
                <a:cs typeface="Raleway Medium"/>
                <a:sym typeface="Raleway Medium"/>
              </a:rPr>
              <a:t>a</a:t>
            </a:r>
            <a:r>
              <a:rPr lang="en-US" b="true" sz="2600" spc="-119" strike="noStrike" u="none">
                <a:solidFill>
                  <a:srgbClr val="000000"/>
                </a:solidFill>
                <a:latin typeface="Raleway Medium"/>
                <a:ea typeface="Raleway Medium"/>
                <a:cs typeface="Raleway Medium"/>
                <a:sym typeface="Raleway Medium"/>
              </a:rPr>
              <a:t>s</a:t>
            </a:r>
            <a:r>
              <a:rPr lang="en-US" b="true" sz="2600" spc="-119" strike="noStrike" u="none">
                <a:solidFill>
                  <a:srgbClr val="000000"/>
                </a:solidFill>
                <a:latin typeface="Raleway Medium"/>
                <a:ea typeface="Raleway Medium"/>
                <a:cs typeface="Raleway Medium"/>
                <a:sym typeface="Raleway Medium"/>
              </a:rPr>
              <a:t> </a:t>
            </a:r>
            <a:r>
              <a:rPr lang="en-US" b="true" sz="2600" spc="-119" strike="noStrike" u="none">
                <a:solidFill>
                  <a:srgbClr val="000000"/>
                </a:solidFill>
                <a:latin typeface="Raleway Medium"/>
                <a:ea typeface="Raleway Medium"/>
                <a:cs typeface="Raleway Medium"/>
                <a:sym typeface="Raleway Medium"/>
              </a:rPr>
              <a:t>d</a:t>
            </a:r>
            <a:r>
              <a:rPr lang="en-US" b="true" sz="2600" spc="-119" strike="noStrike" u="none">
                <a:solidFill>
                  <a:srgbClr val="000000"/>
                </a:solidFill>
                <a:latin typeface="Raleway Medium"/>
                <a:ea typeface="Raleway Medium"/>
                <a:cs typeface="Raleway Medium"/>
                <a:sym typeface="Raleway Medium"/>
              </a:rPr>
              <a:t>e</a:t>
            </a:r>
            <a:r>
              <a:rPr lang="en-US" b="true" sz="2600" spc="-119" strike="noStrike" u="none">
                <a:solidFill>
                  <a:srgbClr val="000000"/>
                </a:solidFill>
                <a:latin typeface="Raleway Medium"/>
                <a:ea typeface="Raleway Medium"/>
                <a:cs typeface="Raleway Medium"/>
                <a:sym typeface="Raleway Medium"/>
              </a:rPr>
              <a:t>ma</a:t>
            </a:r>
            <a:r>
              <a:rPr lang="en-US" b="true" sz="2600" spc="-119" strike="noStrike" u="none">
                <a:solidFill>
                  <a:srgbClr val="000000"/>
                </a:solidFill>
                <a:latin typeface="Raleway Medium"/>
                <a:ea typeface="Raleway Medium"/>
                <a:cs typeface="Raleway Medium"/>
                <a:sym typeface="Raleway Medium"/>
              </a:rPr>
              <a:t>n</a:t>
            </a:r>
            <a:r>
              <a:rPr lang="en-US" b="true" sz="2600" spc="-119" strike="noStrike" u="none">
                <a:solidFill>
                  <a:srgbClr val="000000"/>
                </a:solidFill>
                <a:latin typeface="Raleway Medium"/>
                <a:ea typeface="Raleway Medium"/>
                <a:cs typeface="Raleway Medium"/>
                <a:sym typeface="Raleway Medium"/>
              </a:rPr>
              <a:t>d</a:t>
            </a:r>
            <a:r>
              <a:rPr lang="en-US" b="true" sz="2600" spc="-119" strike="noStrike" u="none">
                <a:solidFill>
                  <a:srgbClr val="000000"/>
                </a:solidFill>
                <a:latin typeface="Raleway Medium"/>
                <a:ea typeface="Raleway Medium"/>
                <a:cs typeface="Raleway Medium"/>
                <a:sym typeface="Raleway Medium"/>
              </a:rPr>
              <a:t>as</a:t>
            </a:r>
            <a:r>
              <a:rPr lang="en-US" b="true" sz="2600" spc="-119" strike="noStrike" u="none">
                <a:solidFill>
                  <a:srgbClr val="000000"/>
                </a:solidFill>
                <a:latin typeface="Raleway Medium"/>
                <a:ea typeface="Raleway Medium"/>
                <a:cs typeface="Raleway Medium"/>
                <a:sym typeface="Raleway Medium"/>
              </a:rPr>
              <a:t> ope</a:t>
            </a:r>
            <a:r>
              <a:rPr lang="en-US" b="true" sz="2600" spc="-119" strike="noStrike" u="none">
                <a:solidFill>
                  <a:srgbClr val="000000"/>
                </a:solidFill>
                <a:latin typeface="Raleway Medium"/>
                <a:ea typeface="Raleway Medium"/>
                <a:cs typeface="Raleway Medium"/>
                <a:sym typeface="Raleway Medium"/>
              </a:rPr>
              <a:t>r</a:t>
            </a:r>
            <a:r>
              <a:rPr lang="en-US" b="true" sz="2600" spc="-119" strike="noStrike" u="none">
                <a:solidFill>
                  <a:srgbClr val="000000"/>
                </a:solidFill>
                <a:latin typeface="Raleway Medium"/>
                <a:ea typeface="Raleway Medium"/>
                <a:cs typeface="Raleway Medium"/>
                <a:sym typeface="Raleway Medium"/>
              </a:rPr>
              <a:t>a</a:t>
            </a:r>
            <a:r>
              <a:rPr lang="en-US" b="true" sz="2600" spc="-119" strike="noStrike" u="none">
                <a:solidFill>
                  <a:srgbClr val="000000"/>
                </a:solidFill>
                <a:latin typeface="Raleway Medium"/>
                <a:ea typeface="Raleway Medium"/>
                <a:cs typeface="Raleway Medium"/>
                <a:sym typeface="Raleway Medium"/>
              </a:rPr>
              <a:t>t</a:t>
            </a:r>
            <a:r>
              <a:rPr lang="en-US" b="true" sz="2600" spc="-119" strike="noStrike" u="none">
                <a:solidFill>
                  <a:srgbClr val="000000"/>
                </a:solidFill>
                <a:latin typeface="Raleway Medium"/>
                <a:ea typeface="Raleway Medium"/>
                <a:cs typeface="Raleway Medium"/>
                <a:sym typeface="Raleway Medium"/>
              </a:rPr>
              <a:t>iv</a:t>
            </a:r>
            <a:r>
              <a:rPr lang="en-US" b="true" sz="2600" spc="-119" strike="noStrike" u="none">
                <a:solidFill>
                  <a:srgbClr val="000000"/>
                </a:solidFill>
                <a:latin typeface="Raleway Medium"/>
                <a:ea typeface="Raleway Medium"/>
                <a:cs typeface="Raleway Medium"/>
                <a:sym typeface="Raleway Medium"/>
              </a:rPr>
              <a:t>a</a:t>
            </a:r>
            <a:r>
              <a:rPr lang="en-US" b="true" sz="2600" spc="-119" strike="noStrike" u="none">
                <a:solidFill>
                  <a:srgbClr val="000000"/>
                </a:solidFill>
                <a:latin typeface="Raleway Medium"/>
                <a:ea typeface="Raleway Medium"/>
                <a:cs typeface="Raleway Medium"/>
                <a:sym typeface="Raleway Medium"/>
              </a:rPr>
              <a:t>s</a:t>
            </a:r>
            <a:r>
              <a:rPr lang="en-US" b="true" sz="2600" spc="-119" strike="noStrike" u="none">
                <a:solidFill>
                  <a:srgbClr val="000000"/>
                </a:solidFill>
                <a:latin typeface="Raleway Medium"/>
                <a:ea typeface="Raleway Medium"/>
                <a:cs typeface="Raleway Medium"/>
                <a:sym typeface="Raleway Medium"/>
              </a:rPr>
              <a:t>.</a:t>
            </a:r>
          </a:p>
        </p:txBody>
      </p:sp>
      <p:sp>
        <p:nvSpPr>
          <p:cNvPr name="TextBox 6" id="6"/>
          <p:cNvSpPr txBox="true"/>
          <p:nvPr/>
        </p:nvSpPr>
        <p:spPr>
          <a:xfrm rot="0">
            <a:off x="10142836" y="3211873"/>
            <a:ext cx="7950607" cy="905508"/>
          </a:xfrm>
          <a:prstGeom prst="rect">
            <a:avLst/>
          </a:prstGeom>
        </p:spPr>
        <p:txBody>
          <a:bodyPr anchor="t" rtlCol="false" tIns="0" lIns="0" bIns="0" rIns="0">
            <a:spAutoFit/>
          </a:bodyPr>
          <a:lstStyle/>
          <a:p>
            <a:pPr algn="ctr" marL="0" indent="0" lvl="0">
              <a:lnSpc>
                <a:spcPts val="3640"/>
              </a:lnSpc>
              <a:spcBef>
                <a:spcPct val="0"/>
              </a:spcBef>
            </a:pPr>
            <a:r>
              <a:rPr lang="en-US" b="true" sz="2600" spc="-119" strike="noStrike" u="none">
                <a:solidFill>
                  <a:srgbClr val="000000"/>
                </a:solidFill>
                <a:latin typeface="Raleway Medium"/>
                <a:ea typeface="Raleway Medium"/>
                <a:cs typeface="Raleway Medium"/>
                <a:sym typeface="Raleway Medium"/>
              </a:rPr>
              <a:t>Meta (objetivo): (15 f</a:t>
            </a:r>
            <a:r>
              <a:rPr lang="en-US" b="true" sz="2600" spc="-119" strike="noStrike" u="none">
                <a:solidFill>
                  <a:srgbClr val="000000"/>
                </a:solidFill>
                <a:latin typeface="Raleway Medium"/>
                <a:ea typeface="Raleway Medium"/>
                <a:cs typeface="Raleway Medium"/>
                <a:sym typeface="Raleway Medium"/>
              </a:rPr>
              <a:t>a</a:t>
            </a:r>
            <a:r>
              <a:rPr lang="en-US" b="true" sz="2600" spc="-119" strike="noStrike" u="none">
                <a:solidFill>
                  <a:srgbClr val="000000"/>
                </a:solidFill>
                <a:latin typeface="Raleway Medium"/>
                <a:ea typeface="Raleway Medium"/>
                <a:cs typeface="Raleway Medium"/>
                <a:sym typeface="Raleway Medium"/>
              </a:rPr>
              <a:t>ll</a:t>
            </a:r>
            <a:r>
              <a:rPr lang="en-US" b="true" sz="2600" spc="-119" strike="noStrike" u="none">
                <a:solidFill>
                  <a:srgbClr val="000000"/>
                </a:solidFill>
                <a:latin typeface="Raleway Medium"/>
                <a:ea typeface="Raleway Medium"/>
                <a:cs typeface="Raleway Medium"/>
                <a:sym typeface="Raleway Medium"/>
              </a:rPr>
              <a:t>as</a:t>
            </a:r>
            <a:r>
              <a:rPr lang="en-US" b="true" sz="2600" spc="-119" strike="noStrike" u="none">
                <a:solidFill>
                  <a:srgbClr val="000000"/>
                </a:solidFill>
                <a:latin typeface="Raleway Medium"/>
                <a:ea typeface="Raleway Medium"/>
                <a:cs typeface="Raleway Medium"/>
                <a:sym typeface="Raleway Medium"/>
              </a:rPr>
              <a:t>):</a:t>
            </a:r>
            <a:r>
              <a:rPr lang="en-US" b="true" sz="2600" spc="-119" strike="noStrike" u="none">
                <a:solidFill>
                  <a:srgbClr val="000000"/>
                </a:solidFill>
                <a:latin typeface="Raleway Medium"/>
                <a:ea typeface="Raleway Medium"/>
                <a:cs typeface="Raleway Medium"/>
                <a:sym typeface="Raleway Medium"/>
              </a:rPr>
              <a:t> </a:t>
            </a:r>
            <a:r>
              <a:rPr lang="en-US" b="true" sz="2600" spc="-119" strike="noStrike" u="none">
                <a:solidFill>
                  <a:srgbClr val="000000"/>
                </a:solidFill>
                <a:latin typeface="Raleway Medium"/>
                <a:ea typeface="Raleway Medium"/>
                <a:cs typeface="Raleway Medium"/>
                <a:sym typeface="Raleway Medium"/>
              </a:rPr>
              <a:t>Est</a:t>
            </a:r>
            <a:r>
              <a:rPr lang="en-US" b="true" sz="2600" spc="-119" strike="noStrike" u="none">
                <a:solidFill>
                  <a:srgbClr val="000000"/>
                </a:solidFill>
                <a:latin typeface="Raleway Medium"/>
                <a:ea typeface="Raleway Medium"/>
                <a:cs typeface="Raleway Medium"/>
                <a:sym typeface="Raleway Medium"/>
              </a:rPr>
              <a:t>a</a:t>
            </a:r>
            <a:r>
              <a:rPr lang="en-US" b="true" sz="2600" spc="-119" strike="noStrike" u="none">
                <a:solidFill>
                  <a:srgbClr val="000000"/>
                </a:solidFill>
                <a:latin typeface="Raleway Medium"/>
                <a:ea typeface="Raleway Medium"/>
                <a:cs typeface="Raleway Medium"/>
                <a:sym typeface="Raleway Medium"/>
              </a:rPr>
              <a:t>ble</a:t>
            </a:r>
            <a:r>
              <a:rPr lang="en-US" b="true" sz="2600" spc="-119" strike="noStrike" u="none">
                <a:solidFill>
                  <a:srgbClr val="000000"/>
                </a:solidFill>
                <a:latin typeface="Raleway Medium"/>
                <a:ea typeface="Raleway Medium"/>
                <a:cs typeface="Raleway Medium"/>
                <a:sym typeface="Raleway Medium"/>
              </a:rPr>
              <a:t>ce</a:t>
            </a:r>
            <a:r>
              <a:rPr lang="en-US" b="true" sz="2600" spc="-119" strike="noStrike" u="none">
                <a:solidFill>
                  <a:srgbClr val="000000"/>
                </a:solidFill>
                <a:latin typeface="Raleway Medium"/>
                <a:ea typeface="Raleway Medium"/>
                <a:cs typeface="Raleway Medium"/>
                <a:sym typeface="Raleway Medium"/>
              </a:rPr>
              <a:t> u</a:t>
            </a:r>
            <a:r>
              <a:rPr lang="en-US" b="true" sz="2600" spc="-119" strike="noStrike" u="none">
                <a:solidFill>
                  <a:srgbClr val="000000"/>
                </a:solidFill>
                <a:latin typeface="Raleway Medium"/>
                <a:ea typeface="Raleway Medium"/>
                <a:cs typeface="Raleway Medium"/>
                <a:sym typeface="Raleway Medium"/>
              </a:rPr>
              <a:t>n ni</a:t>
            </a:r>
            <a:r>
              <a:rPr lang="en-US" b="true" sz="2600" spc="-119" strike="noStrike" u="none">
                <a:solidFill>
                  <a:srgbClr val="000000"/>
                </a:solidFill>
                <a:latin typeface="Raleway Medium"/>
                <a:ea typeface="Raleway Medium"/>
                <a:cs typeface="Raleway Medium"/>
                <a:sym typeface="Raleway Medium"/>
              </a:rPr>
              <a:t>v</a:t>
            </a:r>
            <a:r>
              <a:rPr lang="en-US" b="true" sz="2600" spc="-119" strike="noStrike" u="none">
                <a:solidFill>
                  <a:srgbClr val="000000"/>
                </a:solidFill>
                <a:latin typeface="Raleway Medium"/>
                <a:ea typeface="Raleway Medium"/>
                <a:cs typeface="Raleway Medium"/>
                <a:sym typeface="Raleway Medium"/>
              </a:rPr>
              <a:t>el </a:t>
            </a:r>
            <a:r>
              <a:rPr lang="en-US" b="true" sz="2600" spc="-119" strike="noStrike" u="none">
                <a:solidFill>
                  <a:srgbClr val="000000"/>
                </a:solidFill>
                <a:latin typeface="Raleway Medium"/>
                <a:ea typeface="Raleway Medium"/>
                <a:cs typeface="Raleway Medium"/>
                <a:sym typeface="Raleway Medium"/>
              </a:rPr>
              <a:t>a</a:t>
            </a:r>
            <a:r>
              <a:rPr lang="en-US" b="true" sz="2600" spc="-119" strike="noStrike" u="none">
                <a:solidFill>
                  <a:srgbClr val="000000"/>
                </a:solidFill>
                <a:latin typeface="Raleway Medium"/>
                <a:ea typeface="Raleway Medium"/>
                <a:cs typeface="Raleway Medium"/>
                <a:sym typeface="Raleway Medium"/>
              </a:rPr>
              <a:t>c</a:t>
            </a:r>
            <a:r>
              <a:rPr lang="en-US" b="true" sz="2600" spc="-119" strike="noStrike" u="none">
                <a:solidFill>
                  <a:srgbClr val="000000"/>
                </a:solidFill>
                <a:latin typeface="Raleway Medium"/>
                <a:ea typeface="Raleway Medium"/>
                <a:cs typeface="Raleway Medium"/>
                <a:sym typeface="Raleway Medium"/>
              </a:rPr>
              <a:t>ept</a:t>
            </a:r>
            <a:r>
              <a:rPr lang="en-US" b="true" sz="2600" spc="-119" strike="noStrike" u="none">
                <a:solidFill>
                  <a:srgbClr val="000000"/>
                </a:solidFill>
                <a:latin typeface="Raleway Medium"/>
                <a:ea typeface="Raleway Medium"/>
                <a:cs typeface="Raleway Medium"/>
                <a:sym typeface="Raleway Medium"/>
              </a:rPr>
              <a:t>a</a:t>
            </a:r>
            <a:r>
              <a:rPr lang="en-US" b="true" sz="2600" spc="-119" strike="noStrike" u="none">
                <a:solidFill>
                  <a:srgbClr val="000000"/>
                </a:solidFill>
                <a:latin typeface="Raleway Medium"/>
                <a:ea typeface="Raleway Medium"/>
                <a:cs typeface="Raleway Medium"/>
                <a:sym typeface="Raleway Medium"/>
              </a:rPr>
              <a:t>b</a:t>
            </a:r>
            <a:r>
              <a:rPr lang="en-US" b="true" sz="2600" spc="-119" strike="noStrike" u="none">
                <a:solidFill>
                  <a:srgbClr val="000000"/>
                </a:solidFill>
                <a:latin typeface="Raleway Medium"/>
                <a:ea typeface="Raleway Medium"/>
                <a:cs typeface="Raleway Medium"/>
                <a:sym typeface="Raleway Medium"/>
              </a:rPr>
              <a:t>l</a:t>
            </a:r>
            <a:r>
              <a:rPr lang="en-US" b="true" sz="2600" spc="-119" strike="noStrike" u="none">
                <a:solidFill>
                  <a:srgbClr val="000000"/>
                </a:solidFill>
                <a:latin typeface="Raleway Medium"/>
                <a:ea typeface="Raleway Medium"/>
                <a:cs typeface="Raleway Medium"/>
                <a:sym typeface="Raleway Medium"/>
              </a:rPr>
              <a:t>e</a:t>
            </a:r>
            <a:r>
              <a:rPr lang="en-US" b="true" sz="2600" spc="-119" strike="noStrike" u="none">
                <a:solidFill>
                  <a:srgbClr val="000000"/>
                </a:solidFill>
                <a:latin typeface="Raleway Medium"/>
                <a:ea typeface="Raleway Medium"/>
                <a:cs typeface="Raleway Medium"/>
                <a:sym typeface="Raleway Medium"/>
              </a:rPr>
              <a:t> de </a:t>
            </a:r>
            <a:r>
              <a:rPr lang="en-US" b="true" sz="2600" spc="-119" strike="noStrike" u="none">
                <a:solidFill>
                  <a:srgbClr val="000000"/>
                </a:solidFill>
                <a:latin typeface="Raleway Medium"/>
                <a:ea typeface="Raleway Medium"/>
                <a:cs typeface="Raleway Medium"/>
                <a:sym typeface="Raleway Medium"/>
              </a:rPr>
              <a:t>fal</a:t>
            </a:r>
            <a:r>
              <a:rPr lang="en-US" b="true" sz="2600" spc="-119" strike="noStrike" u="none">
                <a:solidFill>
                  <a:srgbClr val="000000"/>
                </a:solidFill>
                <a:latin typeface="Raleway Medium"/>
                <a:ea typeface="Raleway Medium"/>
                <a:cs typeface="Raleway Medium"/>
                <a:sym typeface="Raleway Medium"/>
              </a:rPr>
              <a:t>la</a:t>
            </a:r>
            <a:r>
              <a:rPr lang="en-US" b="true" sz="2600" spc="-119" strike="noStrike" u="none">
                <a:solidFill>
                  <a:srgbClr val="000000"/>
                </a:solidFill>
                <a:latin typeface="Raleway Medium"/>
                <a:ea typeface="Raleway Medium"/>
                <a:cs typeface="Raleway Medium"/>
                <a:sym typeface="Raleway Medium"/>
              </a:rPr>
              <a:t>s</a:t>
            </a:r>
            <a:r>
              <a:rPr lang="en-US" b="true" sz="2600" spc="-119" strike="noStrike" u="none">
                <a:solidFill>
                  <a:srgbClr val="000000"/>
                </a:solidFill>
                <a:latin typeface="Raleway Medium"/>
                <a:ea typeface="Raleway Medium"/>
                <a:cs typeface="Raleway Medium"/>
                <a:sym typeface="Raleway Medium"/>
              </a:rPr>
              <a:t> </a:t>
            </a:r>
            <a:r>
              <a:rPr lang="en-US" b="true" sz="2600" spc="-119" strike="noStrike" u="none">
                <a:solidFill>
                  <a:srgbClr val="000000"/>
                </a:solidFill>
                <a:latin typeface="Raleway Medium"/>
                <a:ea typeface="Raleway Medium"/>
                <a:cs typeface="Raleway Medium"/>
                <a:sym typeface="Raleway Medium"/>
              </a:rPr>
              <a:t>pa</a:t>
            </a:r>
            <a:r>
              <a:rPr lang="en-US" b="true" sz="2600" spc="-119" strike="noStrike" u="none">
                <a:solidFill>
                  <a:srgbClr val="000000"/>
                </a:solidFill>
                <a:latin typeface="Raleway Medium"/>
                <a:ea typeface="Raleway Medium"/>
                <a:cs typeface="Raleway Medium"/>
                <a:sym typeface="Raleway Medium"/>
              </a:rPr>
              <a:t>ra</a:t>
            </a:r>
            <a:r>
              <a:rPr lang="en-US" b="true" sz="2600" spc="-119" strike="noStrike" u="none">
                <a:solidFill>
                  <a:srgbClr val="000000"/>
                </a:solidFill>
                <a:latin typeface="Raleway Medium"/>
                <a:ea typeface="Raleway Medium"/>
                <a:cs typeface="Raleway Medium"/>
                <a:sym typeface="Raleway Medium"/>
              </a:rPr>
              <a:t> g</a:t>
            </a:r>
            <a:r>
              <a:rPr lang="en-US" b="true" sz="2600" spc="-119" strike="noStrike" u="none">
                <a:solidFill>
                  <a:srgbClr val="000000"/>
                </a:solidFill>
                <a:latin typeface="Raleway Medium"/>
                <a:ea typeface="Raleway Medium"/>
                <a:cs typeface="Raleway Medium"/>
                <a:sym typeface="Raleway Medium"/>
              </a:rPr>
              <a:t>est</a:t>
            </a:r>
            <a:r>
              <a:rPr lang="en-US" b="true" sz="2600" spc="-119" strike="noStrike" u="none">
                <a:solidFill>
                  <a:srgbClr val="000000"/>
                </a:solidFill>
                <a:latin typeface="Raleway Medium"/>
                <a:ea typeface="Raleway Medium"/>
                <a:cs typeface="Raleway Medium"/>
                <a:sym typeface="Raleway Medium"/>
              </a:rPr>
              <a:t>iona</a:t>
            </a:r>
            <a:r>
              <a:rPr lang="en-US" b="true" sz="2600" spc="-119" strike="noStrike" u="none">
                <a:solidFill>
                  <a:srgbClr val="000000"/>
                </a:solidFill>
                <a:latin typeface="Raleway Medium"/>
                <a:ea typeface="Raleway Medium"/>
                <a:cs typeface="Raleway Medium"/>
                <a:sym typeface="Raleway Medium"/>
              </a:rPr>
              <a:t>r</a:t>
            </a:r>
            <a:r>
              <a:rPr lang="en-US" b="true" sz="2600" spc="-119" strike="noStrike" u="none">
                <a:solidFill>
                  <a:srgbClr val="000000"/>
                </a:solidFill>
                <a:latin typeface="Raleway Medium"/>
                <a:ea typeface="Raleway Medium"/>
                <a:cs typeface="Raleway Medium"/>
                <a:sym typeface="Raleway Medium"/>
              </a:rPr>
              <a:t> el man</a:t>
            </a:r>
            <a:r>
              <a:rPr lang="en-US" b="true" sz="2600" spc="-119" strike="noStrike" u="none">
                <a:solidFill>
                  <a:srgbClr val="000000"/>
                </a:solidFill>
                <a:latin typeface="Raleway Medium"/>
                <a:ea typeface="Raleway Medium"/>
                <a:cs typeface="Raleway Medium"/>
                <a:sym typeface="Raleway Medium"/>
              </a:rPr>
              <a:t>t</a:t>
            </a:r>
            <a:r>
              <a:rPr lang="en-US" b="true" sz="2600" spc="-119" strike="noStrike" u="none">
                <a:solidFill>
                  <a:srgbClr val="000000"/>
                </a:solidFill>
                <a:latin typeface="Raleway Medium"/>
                <a:ea typeface="Raleway Medium"/>
                <a:cs typeface="Raleway Medium"/>
                <a:sym typeface="Raleway Medium"/>
              </a:rPr>
              <a:t>eni</a:t>
            </a:r>
            <a:r>
              <a:rPr lang="en-US" b="true" sz="2600" spc="-119" strike="noStrike" u="none">
                <a:solidFill>
                  <a:srgbClr val="000000"/>
                </a:solidFill>
                <a:latin typeface="Raleway Medium"/>
                <a:ea typeface="Raleway Medium"/>
                <a:cs typeface="Raleway Medium"/>
                <a:sym typeface="Raleway Medium"/>
              </a:rPr>
              <a:t>m</a:t>
            </a:r>
            <a:r>
              <a:rPr lang="en-US" b="true" sz="2600" spc="-119" strike="noStrike" u="none">
                <a:solidFill>
                  <a:srgbClr val="000000"/>
                </a:solidFill>
                <a:latin typeface="Raleway Medium"/>
                <a:ea typeface="Raleway Medium"/>
                <a:cs typeface="Raleway Medium"/>
                <a:sym typeface="Raleway Medium"/>
              </a:rPr>
              <a:t>i</a:t>
            </a:r>
            <a:r>
              <a:rPr lang="en-US" b="true" sz="2600" spc="-119" strike="noStrike" u="none">
                <a:solidFill>
                  <a:srgbClr val="000000"/>
                </a:solidFill>
                <a:latin typeface="Raleway Medium"/>
                <a:ea typeface="Raleway Medium"/>
                <a:cs typeface="Raleway Medium"/>
                <a:sym typeface="Raleway Medium"/>
              </a:rPr>
              <a:t>e</a:t>
            </a:r>
            <a:r>
              <a:rPr lang="en-US" b="true" sz="2600" spc="-119" strike="noStrike" u="none">
                <a:solidFill>
                  <a:srgbClr val="000000"/>
                </a:solidFill>
                <a:latin typeface="Raleway Medium"/>
                <a:ea typeface="Raleway Medium"/>
                <a:cs typeface="Raleway Medium"/>
                <a:sym typeface="Raleway Medium"/>
              </a:rPr>
              <a:t>nt</a:t>
            </a:r>
            <a:r>
              <a:rPr lang="en-US" b="true" sz="2600" spc="-119" strike="noStrike" u="none">
                <a:solidFill>
                  <a:srgbClr val="000000"/>
                </a:solidFill>
                <a:latin typeface="Raleway Medium"/>
                <a:ea typeface="Raleway Medium"/>
                <a:cs typeface="Raleway Medium"/>
                <a:sym typeface="Raleway Medium"/>
              </a:rPr>
              <a:t>o.</a:t>
            </a:r>
          </a:p>
        </p:txBody>
      </p:sp>
      <p:sp>
        <p:nvSpPr>
          <p:cNvPr name="TextBox 7" id="7"/>
          <p:cNvSpPr txBox="true"/>
          <p:nvPr/>
        </p:nvSpPr>
        <p:spPr>
          <a:xfrm rot="0">
            <a:off x="7685725" y="8505690"/>
            <a:ext cx="9573575" cy="905508"/>
          </a:xfrm>
          <a:prstGeom prst="rect">
            <a:avLst/>
          </a:prstGeom>
        </p:spPr>
        <p:txBody>
          <a:bodyPr anchor="t" rtlCol="false" tIns="0" lIns="0" bIns="0" rIns="0">
            <a:spAutoFit/>
          </a:bodyPr>
          <a:lstStyle/>
          <a:p>
            <a:pPr algn="ctr" marL="0" indent="0" lvl="0">
              <a:lnSpc>
                <a:spcPts val="3640"/>
              </a:lnSpc>
              <a:spcBef>
                <a:spcPct val="0"/>
              </a:spcBef>
            </a:pPr>
            <a:r>
              <a:rPr lang="en-US" b="true" sz="2600" spc="-119" strike="noStrike" u="none">
                <a:solidFill>
                  <a:srgbClr val="000000"/>
                </a:solidFill>
                <a:latin typeface="Raleway Medium"/>
                <a:ea typeface="Raleway Medium"/>
                <a:cs typeface="Raleway Medium"/>
                <a:sym typeface="Raleway Medium"/>
              </a:rPr>
              <a:t>Meta (objetivo): (45%):</a:t>
            </a:r>
            <a:r>
              <a:rPr lang="en-US" b="true" sz="2600" spc="-119" strike="noStrike" u="none">
                <a:solidFill>
                  <a:srgbClr val="000000"/>
                </a:solidFill>
                <a:latin typeface="Raleway Medium"/>
                <a:ea typeface="Raleway Medium"/>
                <a:cs typeface="Raleway Medium"/>
                <a:sym typeface="Raleway Medium"/>
              </a:rPr>
              <a:t> </a:t>
            </a:r>
            <a:r>
              <a:rPr lang="en-US" b="true" sz="2600" spc="-119" strike="noStrike" u="none">
                <a:solidFill>
                  <a:srgbClr val="000000"/>
                </a:solidFill>
                <a:latin typeface="Raleway Medium"/>
                <a:ea typeface="Raleway Medium"/>
                <a:cs typeface="Raleway Medium"/>
                <a:sym typeface="Raleway Medium"/>
              </a:rPr>
              <a:t>Proporc</a:t>
            </a:r>
            <a:r>
              <a:rPr lang="en-US" b="true" sz="2600" spc="-119" strike="noStrike" u="none">
                <a:solidFill>
                  <a:srgbClr val="000000"/>
                </a:solidFill>
                <a:latin typeface="Raleway Medium"/>
                <a:ea typeface="Raleway Medium"/>
                <a:cs typeface="Raleway Medium"/>
                <a:sym typeface="Raleway Medium"/>
              </a:rPr>
              <a:t>i</a:t>
            </a:r>
            <a:r>
              <a:rPr lang="en-US" b="true" sz="2600" spc="-119" strike="noStrike" u="none">
                <a:solidFill>
                  <a:srgbClr val="000000"/>
                </a:solidFill>
                <a:latin typeface="Raleway Medium"/>
                <a:ea typeface="Raleway Medium"/>
                <a:cs typeface="Raleway Medium"/>
                <a:sym typeface="Raleway Medium"/>
              </a:rPr>
              <a:t>o</a:t>
            </a:r>
            <a:r>
              <a:rPr lang="en-US" b="true" sz="2600" spc="-119" strike="noStrike" u="none">
                <a:solidFill>
                  <a:srgbClr val="000000"/>
                </a:solidFill>
                <a:latin typeface="Raleway Medium"/>
                <a:ea typeface="Raleway Medium"/>
                <a:cs typeface="Raleway Medium"/>
                <a:sym typeface="Raleway Medium"/>
              </a:rPr>
              <a:t>n</a:t>
            </a:r>
            <a:r>
              <a:rPr lang="en-US" b="true" sz="2600" spc="-119" strike="noStrike" u="none">
                <a:solidFill>
                  <a:srgbClr val="000000"/>
                </a:solidFill>
                <a:latin typeface="Raleway Medium"/>
                <a:ea typeface="Raleway Medium"/>
                <a:cs typeface="Raleway Medium"/>
                <a:sym typeface="Raleway Medium"/>
              </a:rPr>
              <a:t>a</a:t>
            </a:r>
            <a:r>
              <a:rPr lang="en-US" b="true" sz="2600" spc="-119" strike="noStrike" u="none">
                <a:solidFill>
                  <a:srgbClr val="000000"/>
                </a:solidFill>
                <a:latin typeface="Raleway Medium"/>
                <a:ea typeface="Raleway Medium"/>
                <a:cs typeface="Raleway Medium"/>
                <a:sym typeface="Raleway Medium"/>
              </a:rPr>
              <a:t> </a:t>
            </a:r>
            <a:r>
              <a:rPr lang="en-US" b="true" sz="2600" spc="-119" strike="noStrike" u="none">
                <a:solidFill>
                  <a:srgbClr val="000000"/>
                </a:solidFill>
                <a:latin typeface="Raleway Medium"/>
                <a:ea typeface="Raleway Medium"/>
                <a:cs typeface="Raleway Medium"/>
                <a:sym typeface="Raleway Medium"/>
              </a:rPr>
              <a:t>t</a:t>
            </a:r>
            <a:r>
              <a:rPr lang="en-US" b="true" sz="2600" spc="-119" strike="noStrike" u="none">
                <a:solidFill>
                  <a:srgbClr val="000000"/>
                </a:solidFill>
                <a:latin typeface="Raleway Medium"/>
                <a:ea typeface="Raleway Medium"/>
                <a:cs typeface="Raleway Medium"/>
                <a:sym typeface="Raleway Medium"/>
              </a:rPr>
              <a:t>i</a:t>
            </a:r>
            <a:r>
              <a:rPr lang="en-US" b="true" sz="2600" spc="-119" strike="noStrike" u="none">
                <a:solidFill>
                  <a:srgbClr val="000000"/>
                </a:solidFill>
                <a:latin typeface="Raleway Medium"/>
                <a:ea typeface="Raleway Medium"/>
                <a:cs typeface="Raleway Medium"/>
                <a:sym typeface="Raleway Medium"/>
              </a:rPr>
              <a:t>empo</a:t>
            </a:r>
            <a:r>
              <a:rPr lang="en-US" b="true" sz="2600" spc="-119" strike="noStrike" u="none">
                <a:solidFill>
                  <a:srgbClr val="000000"/>
                </a:solidFill>
                <a:latin typeface="Raleway Medium"/>
                <a:ea typeface="Raleway Medium"/>
                <a:cs typeface="Raleway Medium"/>
                <a:sym typeface="Raleway Medium"/>
              </a:rPr>
              <a:t> </a:t>
            </a:r>
            <a:r>
              <a:rPr lang="en-US" b="true" sz="2600" spc="-119" strike="noStrike" u="none">
                <a:solidFill>
                  <a:srgbClr val="000000"/>
                </a:solidFill>
                <a:latin typeface="Raleway Medium"/>
                <a:ea typeface="Raleway Medium"/>
                <a:cs typeface="Raleway Medium"/>
                <a:sym typeface="Raleway Medium"/>
              </a:rPr>
              <a:t>a</a:t>
            </a:r>
            <a:r>
              <a:rPr lang="en-US" b="true" sz="2600" spc="-119" strike="noStrike" u="none">
                <a:solidFill>
                  <a:srgbClr val="000000"/>
                </a:solidFill>
                <a:latin typeface="Raleway Medium"/>
                <a:ea typeface="Raleway Medium"/>
                <a:cs typeface="Raleway Medium"/>
                <a:sym typeface="Raleway Medium"/>
              </a:rPr>
              <a:t>de</a:t>
            </a:r>
            <a:r>
              <a:rPr lang="en-US" b="true" sz="2600" spc="-119" strike="noStrike" u="none">
                <a:solidFill>
                  <a:srgbClr val="000000"/>
                </a:solidFill>
                <a:latin typeface="Raleway Medium"/>
                <a:ea typeface="Raleway Medium"/>
                <a:cs typeface="Raleway Medium"/>
                <a:sym typeface="Raleway Medium"/>
              </a:rPr>
              <a:t>cu</a:t>
            </a:r>
            <a:r>
              <a:rPr lang="en-US" b="true" sz="2600" spc="-119" strike="noStrike" u="none">
                <a:solidFill>
                  <a:srgbClr val="000000"/>
                </a:solidFill>
                <a:latin typeface="Raleway Medium"/>
                <a:ea typeface="Raleway Medium"/>
                <a:cs typeface="Raleway Medium"/>
                <a:sym typeface="Raleway Medium"/>
              </a:rPr>
              <a:t>a</a:t>
            </a:r>
            <a:r>
              <a:rPr lang="en-US" b="true" sz="2600" spc="-119" strike="noStrike" u="none">
                <a:solidFill>
                  <a:srgbClr val="000000"/>
                </a:solidFill>
                <a:latin typeface="Raleway Medium"/>
                <a:ea typeface="Raleway Medium"/>
                <a:cs typeface="Raleway Medium"/>
                <a:sym typeface="Raleway Medium"/>
              </a:rPr>
              <a:t>do</a:t>
            </a:r>
            <a:r>
              <a:rPr lang="en-US" b="true" sz="2600" spc="-119" strike="noStrike" u="none">
                <a:solidFill>
                  <a:srgbClr val="000000"/>
                </a:solidFill>
                <a:latin typeface="Raleway Medium"/>
                <a:ea typeface="Raleway Medium"/>
                <a:cs typeface="Raleway Medium"/>
                <a:sym typeface="Raleway Medium"/>
              </a:rPr>
              <a:t> </a:t>
            </a:r>
            <a:r>
              <a:rPr lang="en-US" b="true" sz="2600" spc="-119" strike="noStrike" u="none">
                <a:solidFill>
                  <a:srgbClr val="000000"/>
                </a:solidFill>
                <a:latin typeface="Raleway Medium"/>
                <a:ea typeface="Raleway Medium"/>
                <a:cs typeface="Raleway Medium"/>
                <a:sym typeface="Raleway Medium"/>
              </a:rPr>
              <a:t>p</a:t>
            </a:r>
            <a:r>
              <a:rPr lang="en-US" b="true" sz="2600" spc="-119" strike="noStrike" u="none">
                <a:solidFill>
                  <a:srgbClr val="000000"/>
                </a:solidFill>
                <a:latin typeface="Raleway Medium"/>
                <a:ea typeface="Raleway Medium"/>
                <a:cs typeface="Raleway Medium"/>
                <a:sym typeface="Raleway Medium"/>
              </a:rPr>
              <a:t>ara r</a:t>
            </a:r>
            <a:r>
              <a:rPr lang="en-US" b="true" sz="2600" spc="-119" strike="noStrike" u="none">
                <a:solidFill>
                  <a:srgbClr val="000000"/>
                </a:solidFill>
                <a:latin typeface="Raleway Medium"/>
                <a:ea typeface="Raleway Medium"/>
                <a:cs typeface="Raleway Medium"/>
                <a:sym typeface="Raleway Medium"/>
              </a:rPr>
              <a:t>ep</a:t>
            </a:r>
            <a:r>
              <a:rPr lang="en-US" b="true" sz="2600" spc="-119" strike="noStrike" u="none">
                <a:solidFill>
                  <a:srgbClr val="000000"/>
                </a:solidFill>
                <a:latin typeface="Raleway Medium"/>
                <a:ea typeface="Raleway Medium"/>
                <a:cs typeface="Raleway Medium"/>
                <a:sym typeface="Raleway Medium"/>
              </a:rPr>
              <a:t>a</a:t>
            </a:r>
            <a:r>
              <a:rPr lang="en-US" b="true" sz="2600" spc="-119" strike="noStrike" u="none">
                <a:solidFill>
                  <a:srgbClr val="000000"/>
                </a:solidFill>
                <a:latin typeface="Raleway Medium"/>
                <a:ea typeface="Raleway Medium"/>
                <a:cs typeface="Raleway Medium"/>
                <a:sym typeface="Raleway Medium"/>
              </a:rPr>
              <a:t>r</a:t>
            </a:r>
            <a:r>
              <a:rPr lang="en-US" b="true" sz="2600" spc="-119" strike="noStrike" u="none">
                <a:solidFill>
                  <a:srgbClr val="000000"/>
                </a:solidFill>
                <a:latin typeface="Raleway Medium"/>
                <a:ea typeface="Raleway Medium"/>
                <a:cs typeface="Raleway Medium"/>
                <a:sym typeface="Raleway Medium"/>
              </a:rPr>
              <a:t>a</a:t>
            </a:r>
            <a:r>
              <a:rPr lang="en-US" b="true" sz="2600" spc="-119" strike="noStrike" u="none">
                <a:solidFill>
                  <a:srgbClr val="000000"/>
                </a:solidFill>
                <a:latin typeface="Raleway Medium"/>
                <a:ea typeface="Raleway Medium"/>
                <a:cs typeface="Raleway Medium"/>
                <a:sym typeface="Raleway Medium"/>
              </a:rPr>
              <a:t>ciones</a:t>
            </a:r>
            <a:r>
              <a:rPr lang="en-US" b="true" sz="2600" spc="-119" strike="noStrike" u="none">
                <a:solidFill>
                  <a:srgbClr val="000000"/>
                </a:solidFill>
                <a:latin typeface="Raleway Medium"/>
                <a:ea typeface="Raleway Medium"/>
                <a:cs typeface="Raleway Medium"/>
                <a:sym typeface="Raleway Medium"/>
              </a:rPr>
              <a:t> </a:t>
            </a:r>
            <a:r>
              <a:rPr lang="en-US" b="true" sz="2600" spc="-119" strike="noStrike" u="none">
                <a:solidFill>
                  <a:srgbClr val="000000"/>
                </a:solidFill>
                <a:latin typeface="Raleway Medium"/>
                <a:ea typeface="Raleway Medium"/>
                <a:cs typeface="Raleway Medium"/>
                <a:sym typeface="Raleway Medium"/>
              </a:rPr>
              <a:t>s</a:t>
            </a:r>
            <a:r>
              <a:rPr lang="en-US" b="true" sz="2600" spc="-119" strike="noStrike" u="none">
                <a:solidFill>
                  <a:srgbClr val="000000"/>
                </a:solidFill>
                <a:latin typeface="Raleway Medium"/>
                <a:ea typeface="Raleway Medium"/>
                <a:cs typeface="Raleway Medium"/>
                <a:sym typeface="Raleway Medium"/>
              </a:rPr>
              <a:t>i</a:t>
            </a:r>
            <a:r>
              <a:rPr lang="en-US" b="true" sz="2600" spc="-119" strike="noStrike" u="none">
                <a:solidFill>
                  <a:srgbClr val="000000"/>
                </a:solidFill>
                <a:latin typeface="Raleway Medium"/>
                <a:ea typeface="Raleway Medium"/>
                <a:cs typeface="Raleway Medium"/>
                <a:sym typeface="Raleway Medium"/>
              </a:rPr>
              <a:t>n</a:t>
            </a:r>
            <a:r>
              <a:rPr lang="en-US" b="true" sz="2600" spc="-119" strike="noStrike" u="none">
                <a:solidFill>
                  <a:srgbClr val="000000"/>
                </a:solidFill>
                <a:latin typeface="Raleway Medium"/>
                <a:ea typeface="Raleway Medium"/>
                <a:cs typeface="Raleway Medium"/>
                <a:sym typeface="Raleway Medium"/>
              </a:rPr>
              <a:t> </a:t>
            </a:r>
            <a:r>
              <a:rPr lang="en-US" b="true" sz="2600" spc="-119" strike="noStrike" u="none">
                <a:solidFill>
                  <a:srgbClr val="000000"/>
                </a:solidFill>
                <a:latin typeface="Raleway Medium"/>
                <a:ea typeface="Raleway Medium"/>
                <a:cs typeface="Raleway Medium"/>
                <a:sym typeface="Raleway Medium"/>
              </a:rPr>
              <a:t>s</a:t>
            </a:r>
            <a:r>
              <a:rPr lang="en-US" b="true" sz="2600" spc="-119" strike="noStrike" u="none">
                <a:solidFill>
                  <a:srgbClr val="000000"/>
                </a:solidFill>
                <a:latin typeface="Raleway Medium"/>
                <a:ea typeface="Raleway Medium"/>
                <a:cs typeface="Raleway Medium"/>
                <a:sym typeface="Raleway Medium"/>
              </a:rPr>
              <a:t>at</a:t>
            </a:r>
            <a:r>
              <a:rPr lang="en-US" b="true" sz="2600" spc="-119" strike="noStrike" u="none">
                <a:solidFill>
                  <a:srgbClr val="000000"/>
                </a:solidFill>
                <a:latin typeface="Raleway Medium"/>
                <a:ea typeface="Raleway Medium"/>
                <a:cs typeface="Raleway Medium"/>
                <a:sym typeface="Raleway Medium"/>
              </a:rPr>
              <a:t>ur</a:t>
            </a:r>
            <a:r>
              <a:rPr lang="en-US" b="true" sz="2600" spc="-119" strike="noStrike" u="none">
                <a:solidFill>
                  <a:srgbClr val="000000"/>
                </a:solidFill>
                <a:latin typeface="Raleway Medium"/>
                <a:ea typeface="Raleway Medium"/>
                <a:cs typeface="Raleway Medium"/>
                <a:sym typeface="Raleway Medium"/>
              </a:rPr>
              <a:t>a</a:t>
            </a:r>
            <a:r>
              <a:rPr lang="en-US" b="true" sz="2600" spc="-119" strike="noStrike" u="none">
                <a:solidFill>
                  <a:srgbClr val="000000"/>
                </a:solidFill>
                <a:latin typeface="Raleway Medium"/>
                <a:ea typeface="Raleway Medium"/>
                <a:cs typeface="Raleway Medium"/>
                <a:sym typeface="Raleway Medium"/>
              </a:rPr>
              <a:t>r</a:t>
            </a:r>
            <a:r>
              <a:rPr lang="en-US" b="true" sz="2600" spc="-119" strike="noStrike" u="none">
                <a:solidFill>
                  <a:srgbClr val="000000"/>
                </a:solidFill>
                <a:latin typeface="Raleway Medium"/>
                <a:ea typeface="Raleway Medium"/>
                <a:cs typeface="Raleway Medium"/>
                <a:sym typeface="Raleway Medium"/>
              </a:rPr>
              <a:t> la ca</a:t>
            </a:r>
            <a:r>
              <a:rPr lang="en-US" b="true" sz="2600" spc="-119" strike="noStrike" u="none">
                <a:solidFill>
                  <a:srgbClr val="000000"/>
                </a:solidFill>
                <a:latin typeface="Raleway Medium"/>
                <a:ea typeface="Raleway Medium"/>
                <a:cs typeface="Raleway Medium"/>
                <a:sym typeface="Raleway Medium"/>
              </a:rPr>
              <a:t>p</a:t>
            </a:r>
            <a:r>
              <a:rPr lang="en-US" b="true" sz="2600" spc="-119" strike="noStrike" u="none">
                <a:solidFill>
                  <a:srgbClr val="000000"/>
                </a:solidFill>
                <a:latin typeface="Raleway Medium"/>
                <a:ea typeface="Raleway Medium"/>
                <a:cs typeface="Raleway Medium"/>
                <a:sym typeface="Raleway Medium"/>
              </a:rPr>
              <a:t>acidad de l</a:t>
            </a:r>
            <a:r>
              <a:rPr lang="en-US" b="true" sz="2600" spc="-119" strike="noStrike" u="none">
                <a:solidFill>
                  <a:srgbClr val="000000"/>
                </a:solidFill>
                <a:latin typeface="Raleway Medium"/>
                <a:ea typeface="Raleway Medium"/>
                <a:cs typeface="Raleway Medium"/>
                <a:sym typeface="Raleway Medium"/>
              </a:rPr>
              <a:t>o</a:t>
            </a:r>
            <a:r>
              <a:rPr lang="en-US" b="true" sz="2600" spc="-119" strike="noStrike" u="none">
                <a:solidFill>
                  <a:srgbClr val="000000"/>
                </a:solidFill>
                <a:latin typeface="Raleway Medium"/>
                <a:ea typeface="Raleway Medium"/>
                <a:cs typeface="Raleway Medium"/>
                <a:sym typeface="Raleway Medium"/>
              </a:rPr>
              <a:t>s</a:t>
            </a:r>
            <a:r>
              <a:rPr lang="en-US" b="true" sz="2600" spc="-119" strike="noStrike" u="none">
                <a:solidFill>
                  <a:srgbClr val="000000"/>
                </a:solidFill>
                <a:latin typeface="Raleway Medium"/>
                <a:ea typeface="Raleway Medium"/>
                <a:cs typeface="Raleway Medium"/>
                <a:sym typeface="Raleway Medium"/>
              </a:rPr>
              <a:t> </a:t>
            </a:r>
            <a:r>
              <a:rPr lang="en-US" b="true" sz="2600" spc="-119" strike="noStrike" u="none">
                <a:solidFill>
                  <a:srgbClr val="000000"/>
                </a:solidFill>
                <a:latin typeface="Raleway Medium"/>
                <a:ea typeface="Raleway Medium"/>
                <a:cs typeface="Raleway Medium"/>
                <a:sym typeface="Raleway Medium"/>
              </a:rPr>
              <a:t>talleres.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293525" y="1423380"/>
            <a:ext cx="15700950" cy="5004678"/>
          </a:xfrm>
          <a:custGeom>
            <a:avLst/>
            <a:gdLst/>
            <a:ahLst/>
            <a:cxnLst/>
            <a:rect r="r" b="b" t="t" l="l"/>
            <a:pathLst>
              <a:path h="5004678" w="15700950">
                <a:moveTo>
                  <a:pt x="0" y="0"/>
                </a:moveTo>
                <a:lnTo>
                  <a:pt x="15700950" y="0"/>
                </a:lnTo>
                <a:lnTo>
                  <a:pt x="15700950" y="5004678"/>
                </a:lnTo>
                <a:lnTo>
                  <a:pt x="0" y="5004678"/>
                </a:lnTo>
                <a:lnTo>
                  <a:pt x="0" y="0"/>
                </a:lnTo>
                <a:close/>
              </a:path>
            </a:pathLst>
          </a:custGeom>
          <a:blipFill>
            <a:blip r:embed="rId2"/>
            <a:stretch>
              <a:fillRect l="0" t="0" r="0" b="0"/>
            </a:stretch>
          </a:blipFill>
        </p:spPr>
      </p:sp>
      <p:sp>
        <p:nvSpPr>
          <p:cNvPr name="TextBox 3" id="3"/>
          <p:cNvSpPr txBox="true"/>
          <p:nvPr/>
        </p:nvSpPr>
        <p:spPr>
          <a:xfrm rot="0">
            <a:off x="3403799"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TABLA</a:t>
            </a:r>
          </a:p>
        </p:txBody>
      </p:sp>
      <p:sp>
        <p:nvSpPr>
          <p:cNvPr name="TextBox 4" id="4"/>
          <p:cNvSpPr txBox="true"/>
          <p:nvPr/>
        </p:nvSpPr>
        <p:spPr>
          <a:xfrm rot="0">
            <a:off x="2202110" y="7117004"/>
            <a:ext cx="13034395" cy="1502857"/>
          </a:xfrm>
          <a:prstGeom prst="rect">
            <a:avLst/>
          </a:prstGeom>
        </p:spPr>
        <p:txBody>
          <a:bodyPr anchor="t" rtlCol="false" tIns="0" lIns="0" bIns="0" rIns="0">
            <a:spAutoFit/>
          </a:bodyPr>
          <a:lstStyle/>
          <a:p>
            <a:pPr algn="ctr">
              <a:lnSpc>
                <a:spcPts val="2981"/>
              </a:lnSpc>
              <a:spcBef>
                <a:spcPct val="0"/>
              </a:spcBef>
            </a:pPr>
            <a:r>
              <a:rPr lang="en-US" b="true" sz="2129" spc="-97">
                <a:solidFill>
                  <a:srgbClr val="2E4D99"/>
                </a:solidFill>
                <a:latin typeface="Raleway Medium"/>
                <a:ea typeface="Raleway Medium"/>
                <a:cs typeface="Raleway Medium"/>
                <a:sym typeface="Raleway Medium"/>
              </a:rPr>
              <a:t>En la tabla, la disponibilidad de la flota comienza a estabilizarse y se acerca al objetivo marcado, mejorando significativamente. La discrepancia se reduce gradualmente, lo que indica una corrección de los problemas anteriores. Esta mejora en la disponibilidad y la disminución de la discrepancia muestran que las medidas tomadas han tenido un impacto positivo, logrando un mejor alineamiento con los objetivos a largo plazo.</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9920628" y="1906074"/>
            <a:ext cx="7240121" cy="6129782"/>
          </a:xfrm>
          <a:custGeom>
            <a:avLst/>
            <a:gdLst/>
            <a:ahLst/>
            <a:cxnLst/>
            <a:rect r="r" b="b" t="t" l="l"/>
            <a:pathLst>
              <a:path h="6129782" w="7240121">
                <a:moveTo>
                  <a:pt x="0" y="0"/>
                </a:moveTo>
                <a:lnTo>
                  <a:pt x="7240121" y="0"/>
                </a:lnTo>
                <a:lnTo>
                  <a:pt x="7240121" y="6129782"/>
                </a:lnTo>
                <a:lnTo>
                  <a:pt x="0" y="6129782"/>
                </a:lnTo>
                <a:lnTo>
                  <a:pt x="0" y="0"/>
                </a:lnTo>
                <a:close/>
              </a:path>
            </a:pathLst>
          </a:custGeom>
          <a:blipFill>
            <a:blip r:embed="rId2"/>
            <a:stretch>
              <a:fillRect l="0" t="-5986" r="0" b="0"/>
            </a:stretch>
          </a:blipFill>
        </p:spPr>
      </p:sp>
      <p:sp>
        <p:nvSpPr>
          <p:cNvPr name="Freeform 3" id="3"/>
          <p:cNvSpPr/>
          <p:nvPr/>
        </p:nvSpPr>
        <p:spPr>
          <a:xfrm flipH="false" flipV="false" rot="0">
            <a:off x="324882" y="2539783"/>
            <a:ext cx="7687532" cy="4862364"/>
          </a:xfrm>
          <a:custGeom>
            <a:avLst/>
            <a:gdLst/>
            <a:ahLst/>
            <a:cxnLst/>
            <a:rect r="r" b="b" t="t" l="l"/>
            <a:pathLst>
              <a:path h="4862364" w="7687532">
                <a:moveTo>
                  <a:pt x="0" y="0"/>
                </a:moveTo>
                <a:lnTo>
                  <a:pt x="7687532" y="0"/>
                </a:lnTo>
                <a:lnTo>
                  <a:pt x="7687532" y="4862364"/>
                </a:lnTo>
                <a:lnTo>
                  <a:pt x="0" y="4862364"/>
                </a:lnTo>
                <a:lnTo>
                  <a:pt x="0" y="0"/>
                </a:lnTo>
                <a:close/>
              </a:path>
            </a:pathLst>
          </a:custGeom>
          <a:blipFill>
            <a:blip r:embed="rId3"/>
            <a:stretch>
              <a:fillRect l="0" t="0" r="0" b="0"/>
            </a:stretch>
          </a:blipFill>
        </p:spPr>
      </p:sp>
      <p:sp>
        <p:nvSpPr>
          <p:cNvPr name="TextBox 4" id="4"/>
          <p:cNvSpPr txBox="true"/>
          <p:nvPr/>
        </p:nvSpPr>
        <p:spPr>
          <a:xfrm rot="0">
            <a:off x="3403799"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GRAFICAS</a:t>
            </a:r>
          </a:p>
        </p:txBody>
      </p:sp>
      <p:sp>
        <p:nvSpPr>
          <p:cNvPr name="TextBox 5" id="5"/>
          <p:cNvSpPr txBox="true"/>
          <p:nvPr/>
        </p:nvSpPr>
        <p:spPr>
          <a:xfrm rot="0">
            <a:off x="8718836" y="1152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despues</a:t>
            </a:r>
          </a:p>
        </p:txBody>
      </p:sp>
      <p:sp>
        <p:nvSpPr>
          <p:cNvPr name="TextBox 6" id="6"/>
          <p:cNvSpPr txBox="true"/>
          <p:nvPr/>
        </p:nvSpPr>
        <p:spPr>
          <a:xfrm rot="0">
            <a:off x="-806704" y="1533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Antes</a:t>
            </a:r>
          </a:p>
        </p:txBody>
      </p:sp>
      <p:sp>
        <p:nvSpPr>
          <p:cNvPr name="TextBox 7" id="7"/>
          <p:cNvSpPr txBox="true"/>
          <p:nvPr/>
        </p:nvSpPr>
        <p:spPr>
          <a:xfrm rot="0">
            <a:off x="8746119" y="8102531"/>
            <a:ext cx="9216766" cy="2113820"/>
          </a:xfrm>
          <a:prstGeom prst="rect">
            <a:avLst/>
          </a:prstGeom>
        </p:spPr>
        <p:txBody>
          <a:bodyPr anchor="t" rtlCol="false" tIns="0" lIns="0" bIns="0" rIns="0">
            <a:spAutoFit/>
          </a:bodyPr>
          <a:lstStyle/>
          <a:p>
            <a:pPr algn="ctr">
              <a:lnSpc>
                <a:spcPts val="2787"/>
              </a:lnSpc>
              <a:spcBef>
                <a:spcPct val="0"/>
              </a:spcBef>
            </a:pPr>
            <a:r>
              <a:rPr lang="en-US" b="true" sz="1991" spc="-91">
                <a:solidFill>
                  <a:srgbClr val="2E4D99"/>
                </a:solidFill>
                <a:latin typeface="Raleway Medium"/>
                <a:ea typeface="Raleway Medium"/>
                <a:cs typeface="Raleway Medium"/>
                <a:sym typeface="Raleway Medium"/>
              </a:rPr>
              <a:t>En la gráfica posterior, la disponibilidad de la flota comienza a estabilizarse y se acerca al objetivo marcado, mejorando significativamente. La discrepancia se reduce gradualmente, lo que indica una corrección de los problemas anteriores. Esta mejora en la disponibilidad y la disminución de la discrepancia muestran que las medidas tomadas han tenido un impacto positivo, logrando un mejor alineamiento con los objetivos a largo plazo.</a:t>
            </a:r>
          </a:p>
        </p:txBody>
      </p:sp>
      <p:sp>
        <p:nvSpPr>
          <p:cNvPr name="TextBox 8" id="8"/>
          <p:cNvSpPr txBox="true"/>
          <p:nvPr/>
        </p:nvSpPr>
        <p:spPr>
          <a:xfrm rot="0">
            <a:off x="1500581" y="7499570"/>
            <a:ext cx="5784441" cy="2518440"/>
          </a:xfrm>
          <a:prstGeom prst="rect">
            <a:avLst/>
          </a:prstGeom>
        </p:spPr>
        <p:txBody>
          <a:bodyPr anchor="t" rtlCol="false" tIns="0" lIns="0" bIns="0" rIns="0">
            <a:spAutoFit/>
          </a:bodyPr>
          <a:lstStyle/>
          <a:p>
            <a:pPr algn="ctr">
              <a:lnSpc>
                <a:spcPts val="2494"/>
              </a:lnSpc>
              <a:spcBef>
                <a:spcPct val="0"/>
              </a:spcBef>
            </a:pPr>
            <a:r>
              <a:rPr lang="en-US" b="true" sz="1781" spc="-81">
                <a:solidFill>
                  <a:srgbClr val="2E4D99"/>
                </a:solidFill>
                <a:latin typeface="Raleway Medium"/>
                <a:ea typeface="Raleway Medium"/>
                <a:cs typeface="Raleway Medium"/>
                <a:sym typeface="Raleway Medium"/>
              </a:rPr>
              <a:t>La gráfica muestra una disponibilidad de la flota que disminuye rápidamente desde un valor alto hasta cero entre los años 2016 y 2024, mientras que la discrepancia crece progresivamente en paralelo. El objetivo también se mantiene estable durante este período, sin alcanzar una mejora significativa. Esto sugiere una tendencia negativa en la gestión de la flota, donde la disponibilidad de vehículos baja sin llegar a alinearse con el objetivo establecido.</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696698" y="1273095"/>
            <a:ext cx="17240649" cy="6529896"/>
          </a:xfrm>
          <a:custGeom>
            <a:avLst/>
            <a:gdLst/>
            <a:ahLst/>
            <a:cxnLst/>
            <a:rect r="r" b="b" t="t" l="l"/>
            <a:pathLst>
              <a:path h="6529896" w="17240649">
                <a:moveTo>
                  <a:pt x="0" y="0"/>
                </a:moveTo>
                <a:lnTo>
                  <a:pt x="17240650" y="0"/>
                </a:lnTo>
                <a:lnTo>
                  <a:pt x="17240650" y="6529896"/>
                </a:lnTo>
                <a:lnTo>
                  <a:pt x="0" y="6529896"/>
                </a:lnTo>
                <a:lnTo>
                  <a:pt x="0" y="0"/>
                </a:lnTo>
                <a:close/>
              </a:path>
            </a:pathLst>
          </a:custGeom>
          <a:blipFill>
            <a:blip r:embed="rId2"/>
            <a:stretch>
              <a:fillRect l="0" t="0" r="0" b="0"/>
            </a:stretch>
          </a:blipFill>
        </p:spPr>
      </p:sp>
      <p:sp>
        <p:nvSpPr>
          <p:cNvPr name="TextBox 3" id="3"/>
          <p:cNvSpPr txBox="true"/>
          <p:nvPr/>
        </p:nvSpPr>
        <p:spPr>
          <a:xfrm rot="0">
            <a:off x="3403799"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TABLA</a:t>
            </a:r>
          </a:p>
        </p:txBody>
      </p:sp>
      <p:sp>
        <p:nvSpPr>
          <p:cNvPr name="TextBox 4" id="4"/>
          <p:cNvSpPr txBox="true"/>
          <p:nvPr/>
        </p:nvSpPr>
        <p:spPr>
          <a:xfrm rot="0">
            <a:off x="4377567" y="8003016"/>
            <a:ext cx="11030096" cy="1646628"/>
          </a:xfrm>
          <a:prstGeom prst="rect">
            <a:avLst/>
          </a:prstGeom>
        </p:spPr>
        <p:txBody>
          <a:bodyPr anchor="t" rtlCol="false" tIns="0" lIns="0" bIns="0" rIns="0">
            <a:spAutoFit/>
          </a:bodyPr>
          <a:lstStyle/>
          <a:p>
            <a:pPr algn="ctr">
              <a:lnSpc>
                <a:spcPts val="2601"/>
              </a:lnSpc>
              <a:spcBef>
                <a:spcPct val="0"/>
              </a:spcBef>
            </a:pPr>
            <a:r>
              <a:rPr lang="en-US" b="true" sz="1858" spc="-85">
                <a:solidFill>
                  <a:srgbClr val="2E4D99"/>
                </a:solidFill>
                <a:latin typeface="Raleway Medium"/>
                <a:ea typeface="Raleway Medium"/>
                <a:cs typeface="Raleway Medium"/>
                <a:sym typeface="Raleway Medium"/>
              </a:rPr>
              <a:t>En la tabla, la cantidad de vehículos en operación experimenta un aumento rápido, alcanzando niveles cercanos al objetivo establecido. La discrepancia disminuye considerablemente, lo que indica que la gestión ha logrado reducir la brecha entre la cantidad de vehículos disponibles y la meta planteada. La flota se acerca al objetivo, mejorando la eficiencia en comparación con el escenario anterior, y la tendencia muestra un alineamiento exitoso con las metas a largo plazo.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TextBox 2" id="2"/>
          <p:cNvSpPr txBox="true"/>
          <p:nvPr/>
        </p:nvSpPr>
        <p:spPr>
          <a:xfrm rot="0">
            <a:off x="5101744" y="2491890"/>
            <a:ext cx="12697122" cy="6194269"/>
          </a:xfrm>
          <a:prstGeom prst="rect">
            <a:avLst/>
          </a:prstGeom>
        </p:spPr>
        <p:txBody>
          <a:bodyPr anchor="t" rtlCol="false" tIns="0" lIns="0" bIns="0" rIns="0">
            <a:spAutoFit/>
          </a:bodyPr>
          <a:lstStyle/>
          <a:p>
            <a:pPr algn="ctr" marL="842564" indent="-421282" lvl="1">
              <a:lnSpc>
                <a:spcPts val="3512"/>
              </a:lnSpc>
              <a:buAutoNum type="arabicPeriod" startAt="1"/>
            </a:pPr>
            <a:r>
              <a:rPr lang="en-US" b="true" sz="3902" spc="-179" strike="noStrike" u="none">
                <a:solidFill>
                  <a:srgbClr val="2E4D99"/>
                </a:solidFill>
                <a:latin typeface="Raleway Medium"/>
                <a:ea typeface="Raleway Medium"/>
                <a:cs typeface="Raleway Medium"/>
                <a:sym typeface="Raleway Medium"/>
              </a:rPr>
              <a:t>Analizar el comportamiento del sistema de transporte en Lima mediante la aplicación de la dinámica de sistemas.</a:t>
            </a:r>
          </a:p>
          <a:p>
            <a:pPr algn="ctr" marL="842564" indent="-421282" lvl="1">
              <a:lnSpc>
                <a:spcPts val="3512"/>
              </a:lnSpc>
              <a:buAutoNum type="arabicPeriod" startAt="1"/>
            </a:pPr>
            <a:r>
              <a:rPr lang="en-US" b="true" sz="3902" spc="-179" strike="noStrike" u="none">
                <a:solidFill>
                  <a:srgbClr val="2E4D99"/>
                </a:solidFill>
                <a:latin typeface="Raleway Medium"/>
                <a:ea typeface="Raleway Medium"/>
                <a:cs typeface="Raleway Medium"/>
                <a:sym typeface="Raleway Medium"/>
              </a:rPr>
              <a:t>Evaluar el impacto de mejorar indicadores clave como accidentes, densidad vehicular, tiempos de viaje y uso de transporte no motorizado.</a:t>
            </a:r>
          </a:p>
          <a:p>
            <a:pPr algn="ctr" marL="842564" indent="-421282" lvl="1">
              <a:lnSpc>
                <a:spcPts val="3512"/>
              </a:lnSpc>
              <a:buAutoNum type="arabicPeriod" startAt="1"/>
            </a:pPr>
            <a:r>
              <a:rPr lang="en-US" b="true" sz="3902" spc="-179" strike="noStrike" u="none">
                <a:solidFill>
                  <a:srgbClr val="2E4D99"/>
                </a:solidFill>
                <a:latin typeface="Raleway Medium"/>
                <a:ea typeface="Raleway Medium"/>
                <a:cs typeface="Raleway Medium"/>
                <a:sym typeface="Raleway Medium"/>
              </a:rPr>
              <a:t>Implementar una base de datos en SQLite y Python para visualizar tendencias y comportamientos en un intervalo de tiempo.</a:t>
            </a:r>
          </a:p>
          <a:p>
            <a:pPr algn="ctr" marL="842564" indent="-421282" lvl="1">
              <a:lnSpc>
                <a:spcPts val="3512"/>
              </a:lnSpc>
              <a:buAutoNum type="arabicPeriod" startAt="1"/>
            </a:pPr>
            <a:r>
              <a:rPr lang="en-US" b="true" sz="3902" spc="-179" strike="noStrike" u="none">
                <a:solidFill>
                  <a:srgbClr val="2E4D99"/>
                </a:solidFill>
                <a:latin typeface="Raleway Medium"/>
                <a:ea typeface="Raleway Medium"/>
                <a:cs typeface="Raleway Medium"/>
                <a:sym typeface="Raleway Medium"/>
              </a:rPr>
              <a:t>Optimizar la asignación de recursos y la planificación de rutas a través del análisis de datos en tiempo real.</a:t>
            </a:r>
          </a:p>
          <a:p>
            <a:pPr algn="ctr" marL="842564" indent="-421282" lvl="1">
              <a:lnSpc>
                <a:spcPts val="3512"/>
              </a:lnSpc>
              <a:buAutoNum type="arabicPeriod" startAt="1"/>
            </a:pPr>
            <a:r>
              <a:rPr lang="en-US" b="true" sz="3902" spc="-179" strike="noStrike" u="none">
                <a:solidFill>
                  <a:srgbClr val="2E4D99"/>
                </a:solidFill>
                <a:latin typeface="Raleway Medium"/>
                <a:ea typeface="Raleway Medium"/>
                <a:cs typeface="Raleway Medium"/>
                <a:sym typeface="Raleway Medium"/>
              </a:rPr>
              <a:t>Reducir la congestión vehicular y mejorar la calidad del servicio público de transporte mediante la evaluación de diferentes escenarios operativos.</a:t>
            </a:r>
          </a:p>
        </p:txBody>
      </p:sp>
      <p:sp>
        <p:nvSpPr>
          <p:cNvPr name="Freeform 3" id="3"/>
          <p:cNvSpPr/>
          <p:nvPr/>
        </p:nvSpPr>
        <p:spPr>
          <a:xfrm flipH="false" flipV="false" rot="0">
            <a:off x="689073" y="2115950"/>
            <a:ext cx="4036734" cy="3027550"/>
          </a:xfrm>
          <a:custGeom>
            <a:avLst/>
            <a:gdLst/>
            <a:ahLst/>
            <a:cxnLst/>
            <a:rect r="r" b="b" t="t" l="l"/>
            <a:pathLst>
              <a:path h="3027550" w="4036734">
                <a:moveTo>
                  <a:pt x="0" y="0"/>
                </a:moveTo>
                <a:lnTo>
                  <a:pt x="4036733" y="0"/>
                </a:lnTo>
                <a:lnTo>
                  <a:pt x="4036733" y="3027550"/>
                </a:lnTo>
                <a:lnTo>
                  <a:pt x="0" y="3027550"/>
                </a:lnTo>
                <a:lnTo>
                  <a:pt x="0" y="0"/>
                </a:lnTo>
                <a:close/>
              </a:path>
            </a:pathLst>
          </a:custGeom>
          <a:blipFill>
            <a:blip r:embed="rId2"/>
            <a:stretch>
              <a:fillRect l="0" t="0" r="0" b="0"/>
            </a:stretch>
          </a:blipFill>
        </p:spPr>
      </p:sp>
      <p:sp>
        <p:nvSpPr>
          <p:cNvPr name="Freeform 4" id="4"/>
          <p:cNvSpPr/>
          <p:nvPr/>
        </p:nvSpPr>
        <p:spPr>
          <a:xfrm flipH="false" flipV="false" rot="0">
            <a:off x="689073" y="5958599"/>
            <a:ext cx="4036734" cy="2270663"/>
          </a:xfrm>
          <a:custGeom>
            <a:avLst/>
            <a:gdLst/>
            <a:ahLst/>
            <a:cxnLst/>
            <a:rect r="r" b="b" t="t" l="l"/>
            <a:pathLst>
              <a:path h="2270663" w="4036734">
                <a:moveTo>
                  <a:pt x="0" y="0"/>
                </a:moveTo>
                <a:lnTo>
                  <a:pt x="4036733" y="0"/>
                </a:lnTo>
                <a:lnTo>
                  <a:pt x="4036733" y="2270663"/>
                </a:lnTo>
                <a:lnTo>
                  <a:pt x="0" y="2270663"/>
                </a:lnTo>
                <a:lnTo>
                  <a:pt x="0" y="0"/>
                </a:lnTo>
                <a:close/>
              </a:path>
            </a:pathLst>
          </a:custGeom>
          <a:blipFill>
            <a:blip r:embed="rId3"/>
            <a:stretch>
              <a:fillRect l="0" t="0" r="0" b="0"/>
            </a:stretch>
          </a:blipFill>
        </p:spPr>
      </p:sp>
      <p:sp>
        <p:nvSpPr>
          <p:cNvPr name="TextBox 5" id="5"/>
          <p:cNvSpPr txBox="true"/>
          <p:nvPr/>
        </p:nvSpPr>
        <p:spPr>
          <a:xfrm rot="0">
            <a:off x="6009640" y="384175"/>
            <a:ext cx="6268720"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004AAD"/>
                </a:solidFill>
                <a:latin typeface="Raleway Bold"/>
                <a:ea typeface="Raleway Bold"/>
                <a:cs typeface="Raleway Bold"/>
                <a:sym typeface="Raleway Bold"/>
              </a:rPr>
              <a:t>2. Objetivos del trabajo</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0276075" y="1745659"/>
            <a:ext cx="6573781" cy="5637397"/>
          </a:xfrm>
          <a:custGeom>
            <a:avLst/>
            <a:gdLst/>
            <a:ahLst/>
            <a:cxnLst/>
            <a:rect r="r" b="b" t="t" l="l"/>
            <a:pathLst>
              <a:path h="5637397" w="6573781">
                <a:moveTo>
                  <a:pt x="0" y="0"/>
                </a:moveTo>
                <a:lnTo>
                  <a:pt x="6573781" y="0"/>
                </a:lnTo>
                <a:lnTo>
                  <a:pt x="6573781" y="5637397"/>
                </a:lnTo>
                <a:lnTo>
                  <a:pt x="0" y="5637397"/>
                </a:lnTo>
                <a:lnTo>
                  <a:pt x="0" y="0"/>
                </a:lnTo>
                <a:close/>
              </a:path>
            </a:pathLst>
          </a:custGeom>
          <a:blipFill>
            <a:blip r:embed="rId2"/>
            <a:stretch>
              <a:fillRect l="0" t="-4636" r="0" b="0"/>
            </a:stretch>
          </a:blipFill>
        </p:spPr>
      </p:sp>
      <p:sp>
        <p:nvSpPr>
          <p:cNvPr name="Freeform 3" id="3"/>
          <p:cNvSpPr/>
          <p:nvPr/>
        </p:nvSpPr>
        <p:spPr>
          <a:xfrm flipH="false" flipV="false" rot="0">
            <a:off x="194693" y="1745659"/>
            <a:ext cx="8355998" cy="5159829"/>
          </a:xfrm>
          <a:custGeom>
            <a:avLst/>
            <a:gdLst/>
            <a:ahLst/>
            <a:cxnLst/>
            <a:rect r="r" b="b" t="t" l="l"/>
            <a:pathLst>
              <a:path h="5159829" w="8355998">
                <a:moveTo>
                  <a:pt x="0" y="0"/>
                </a:moveTo>
                <a:lnTo>
                  <a:pt x="8355998" y="0"/>
                </a:lnTo>
                <a:lnTo>
                  <a:pt x="8355998" y="5159829"/>
                </a:lnTo>
                <a:lnTo>
                  <a:pt x="0" y="5159829"/>
                </a:lnTo>
                <a:lnTo>
                  <a:pt x="0" y="0"/>
                </a:lnTo>
                <a:close/>
              </a:path>
            </a:pathLst>
          </a:custGeom>
          <a:blipFill>
            <a:blip r:embed="rId3"/>
            <a:stretch>
              <a:fillRect l="0" t="0" r="0" b="0"/>
            </a:stretch>
          </a:blipFill>
        </p:spPr>
      </p:sp>
      <p:sp>
        <p:nvSpPr>
          <p:cNvPr name="TextBox 4" id="4"/>
          <p:cNvSpPr txBox="true"/>
          <p:nvPr/>
        </p:nvSpPr>
        <p:spPr>
          <a:xfrm rot="0">
            <a:off x="8793229" y="968600"/>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despues</a:t>
            </a:r>
          </a:p>
        </p:txBody>
      </p:sp>
      <p:sp>
        <p:nvSpPr>
          <p:cNvPr name="TextBox 5" id="5"/>
          <p:cNvSpPr txBox="true"/>
          <p:nvPr/>
        </p:nvSpPr>
        <p:spPr>
          <a:xfrm rot="0">
            <a:off x="-602660" y="968600"/>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Antes</a:t>
            </a:r>
          </a:p>
        </p:txBody>
      </p:sp>
      <p:sp>
        <p:nvSpPr>
          <p:cNvPr name="TextBox 6" id="6"/>
          <p:cNvSpPr txBox="true"/>
          <p:nvPr/>
        </p:nvSpPr>
        <p:spPr>
          <a:xfrm rot="0">
            <a:off x="3945264"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GRAFICAS</a:t>
            </a:r>
          </a:p>
        </p:txBody>
      </p:sp>
      <p:sp>
        <p:nvSpPr>
          <p:cNvPr name="TextBox 7" id="7"/>
          <p:cNvSpPr txBox="true"/>
          <p:nvPr/>
        </p:nvSpPr>
        <p:spPr>
          <a:xfrm rot="0">
            <a:off x="358729" y="6991213"/>
            <a:ext cx="8434499" cy="3008748"/>
          </a:xfrm>
          <a:prstGeom prst="rect">
            <a:avLst/>
          </a:prstGeom>
        </p:spPr>
        <p:txBody>
          <a:bodyPr anchor="t" rtlCol="false" tIns="0" lIns="0" bIns="0" rIns="0">
            <a:spAutoFit/>
          </a:bodyPr>
          <a:lstStyle/>
          <a:p>
            <a:pPr algn="ctr">
              <a:lnSpc>
                <a:spcPts val="2968"/>
              </a:lnSpc>
              <a:spcBef>
                <a:spcPct val="0"/>
              </a:spcBef>
            </a:pPr>
            <a:r>
              <a:rPr lang="en-US" b="true" sz="2120" spc="-97">
                <a:solidFill>
                  <a:srgbClr val="2E4D99"/>
                </a:solidFill>
                <a:latin typeface="Raleway Medium"/>
                <a:ea typeface="Raleway Medium"/>
                <a:cs typeface="Raleway Medium"/>
                <a:sym typeface="Raleway Medium"/>
              </a:rPr>
              <a:t>En la gráfica "Antes", la cantidad de vehículos en operación comienza en niveles bajos y crece de manera gradual hasta alcanzar un nivel moderado hacia 2024. La discrepancia se mantiene alta en comparación con el objetivo, lo que indica que, aunque los vehículos aumentan, no se alcanzan los estándares esperados. La curva del objetivo se mantiene constante y ligeramente por encima de la cantidad de vehículos operativos, sugiriendo que aún hay un déficit significativo en la flota con respecto a las metas.</a:t>
            </a:r>
          </a:p>
        </p:txBody>
      </p:sp>
      <p:sp>
        <p:nvSpPr>
          <p:cNvPr name="TextBox 8" id="8"/>
          <p:cNvSpPr txBox="true"/>
          <p:nvPr/>
        </p:nvSpPr>
        <p:spPr>
          <a:xfrm rot="0">
            <a:off x="9348043" y="7478306"/>
            <a:ext cx="7994330" cy="2305110"/>
          </a:xfrm>
          <a:prstGeom prst="rect">
            <a:avLst/>
          </a:prstGeom>
        </p:spPr>
        <p:txBody>
          <a:bodyPr anchor="t" rtlCol="false" tIns="0" lIns="0" bIns="0" rIns="0">
            <a:spAutoFit/>
          </a:bodyPr>
          <a:lstStyle/>
          <a:p>
            <a:pPr algn="ctr">
              <a:lnSpc>
                <a:spcPts val="2601"/>
              </a:lnSpc>
              <a:spcBef>
                <a:spcPct val="0"/>
              </a:spcBef>
            </a:pPr>
            <a:r>
              <a:rPr lang="en-US" b="true" sz="1858" spc="-85">
                <a:solidFill>
                  <a:srgbClr val="2E4D99"/>
                </a:solidFill>
                <a:latin typeface="Raleway Medium"/>
                <a:ea typeface="Raleway Medium"/>
                <a:cs typeface="Raleway Medium"/>
                <a:sym typeface="Raleway Medium"/>
              </a:rPr>
              <a:t>En la gráfica "Después", la cantidad de vehículos en operación experimenta un aumento rápido, alcanzando niveles cercanos al objetivo establecido. La discrepancia disminuye considerablemente, lo que indica que la gestión ha logrado reducir la brecha entre la cantidad de vehículos disponibles y la meta planteada. La flota se acerca al objetivo, mejorando la eficiencia en comparación con el escenario anterior, y la tendencia muestra un alineamiento exitoso con las metas a largo plazo.</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TextBox 2" id="2"/>
          <p:cNvSpPr txBox="true"/>
          <p:nvPr/>
        </p:nvSpPr>
        <p:spPr>
          <a:xfrm rot="0">
            <a:off x="3403799"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TABLA</a:t>
            </a:r>
          </a:p>
        </p:txBody>
      </p:sp>
      <p:sp>
        <p:nvSpPr>
          <p:cNvPr name="Freeform 3" id="3"/>
          <p:cNvSpPr/>
          <p:nvPr/>
        </p:nvSpPr>
        <p:spPr>
          <a:xfrm flipH="false" flipV="false" rot="0">
            <a:off x="1239438" y="909717"/>
            <a:ext cx="15809124" cy="5948183"/>
          </a:xfrm>
          <a:custGeom>
            <a:avLst/>
            <a:gdLst/>
            <a:ahLst/>
            <a:cxnLst/>
            <a:rect r="r" b="b" t="t" l="l"/>
            <a:pathLst>
              <a:path h="5948183" w="15809124">
                <a:moveTo>
                  <a:pt x="0" y="0"/>
                </a:moveTo>
                <a:lnTo>
                  <a:pt x="15809124" y="0"/>
                </a:lnTo>
                <a:lnTo>
                  <a:pt x="15809124" y="5948183"/>
                </a:lnTo>
                <a:lnTo>
                  <a:pt x="0" y="5948183"/>
                </a:lnTo>
                <a:lnTo>
                  <a:pt x="0" y="0"/>
                </a:lnTo>
                <a:close/>
              </a:path>
            </a:pathLst>
          </a:custGeom>
          <a:blipFill>
            <a:blip r:embed="rId2"/>
            <a:stretch>
              <a:fillRect l="0" t="0" r="0" b="0"/>
            </a:stretch>
          </a:blipFill>
        </p:spPr>
      </p:sp>
      <p:sp>
        <p:nvSpPr>
          <p:cNvPr name="TextBox 4" id="4"/>
          <p:cNvSpPr txBox="true"/>
          <p:nvPr/>
        </p:nvSpPr>
        <p:spPr>
          <a:xfrm rot="0">
            <a:off x="1862356" y="7272699"/>
            <a:ext cx="13599640" cy="1985601"/>
          </a:xfrm>
          <a:prstGeom prst="rect">
            <a:avLst/>
          </a:prstGeom>
        </p:spPr>
        <p:txBody>
          <a:bodyPr anchor="t" rtlCol="false" tIns="0" lIns="0" bIns="0" rIns="0">
            <a:spAutoFit/>
          </a:bodyPr>
          <a:lstStyle/>
          <a:p>
            <a:pPr algn="ctr">
              <a:lnSpc>
                <a:spcPts val="3153"/>
              </a:lnSpc>
              <a:spcBef>
                <a:spcPct val="0"/>
              </a:spcBef>
            </a:pPr>
            <a:r>
              <a:rPr lang="en-US" b="true" sz="2252" spc="-103">
                <a:solidFill>
                  <a:srgbClr val="2E4D99"/>
                </a:solidFill>
                <a:latin typeface="Raleway Medium"/>
                <a:ea typeface="Raleway Medium"/>
                <a:cs typeface="Raleway Medium"/>
                <a:sym typeface="Raleway Medium"/>
              </a:rPr>
              <a:t>En la gráfica "Después", la cantidad de fallas mecánicas tiene un comportamiento errático, pero muestra una reducción significativa en ciertos puntos, lo que sugiere que se han implementado medidas correctivas para reducir las fallas. La discrepancia disminuye considerablemente, indicando una mejora en la alineación con los objetivos establecidos. La tendencia de la gráfica muestra que, aunque hay fluctuaciones, la gestión de las fallas está en proceso de mejora, acercándose más al valor objetivo a largo plazo.</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0207897" y="1713797"/>
            <a:ext cx="6605404" cy="5604318"/>
          </a:xfrm>
          <a:custGeom>
            <a:avLst/>
            <a:gdLst/>
            <a:ahLst/>
            <a:cxnLst/>
            <a:rect r="r" b="b" t="t" l="l"/>
            <a:pathLst>
              <a:path h="5604318" w="6605404">
                <a:moveTo>
                  <a:pt x="0" y="0"/>
                </a:moveTo>
                <a:lnTo>
                  <a:pt x="6605404" y="0"/>
                </a:lnTo>
                <a:lnTo>
                  <a:pt x="6605404" y="5604318"/>
                </a:lnTo>
                <a:lnTo>
                  <a:pt x="0" y="5604318"/>
                </a:lnTo>
                <a:lnTo>
                  <a:pt x="0" y="0"/>
                </a:lnTo>
                <a:close/>
              </a:path>
            </a:pathLst>
          </a:custGeom>
          <a:blipFill>
            <a:blip r:embed="rId2"/>
            <a:stretch>
              <a:fillRect l="0" t="-5760" r="0" b="0"/>
            </a:stretch>
          </a:blipFill>
        </p:spPr>
      </p:sp>
      <p:sp>
        <p:nvSpPr>
          <p:cNvPr name="Freeform 3" id="3"/>
          <p:cNvSpPr/>
          <p:nvPr/>
        </p:nvSpPr>
        <p:spPr>
          <a:xfrm flipH="false" flipV="false" rot="0">
            <a:off x="559459" y="2641097"/>
            <a:ext cx="7975788" cy="5004807"/>
          </a:xfrm>
          <a:custGeom>
            <a:avLst/>
            <a:gdLst/>
            <a:ahLst/>
            <a:cxnLst/>
            <a:rect r="r" b="b" t="t" l="l"/>
            <a:pathLst>
              <a:path h="5004807" w="7975788">
                <a:moveTo>
                  <a:pt x="0" y="0"/>
                </a:moveTo>
                <a:lnTo>
                  <a:pt x="7975788" y="0"/>
                </a:lnTo>
                <a:lnTo>
                  <a:pt x="7975788" y="5004806"/>
                </a:lnTo>
                <a:lnTo>
                  <a:pt x="0" y="5004806"/>
                </a:lnTo>
                <a:lnTo>
                  <a:pt x="0" y="0"/>
                </a:lnTo>
                <a:close/>
              </a:path>
            </a:pathLst>
          </a:custGeom>
          <a:blipFill>
            <a:blip r:embed="rId3"/>
            <a:stretch>
              <a:fillRect l="0" t="0" r="0" b="0"/>
            </a:stretch>
          </a:blipFill>
        </p:spPr>
      </p:sp>
      <p:sp>
        <p:nvSpPr>
          <p:cNvPr name="TextBox 4" id="4"/>
          <p:cNvSpPr txBox="true"/>
          <p:nvPr/>
        </p:nvSpPr>
        <p:spPr>
          <a:xfrm rot="0">
            <a:off x="8535247" y="968600"/>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despues</a:t>
            </a:r>
          </a:p>
        </p:txBody>
      </p:sp>
      <p:sp>
        <p:nvSpPr>
          <p:cNvPr name="TextBox 5" id="5"/>
          <p:cNvSpPr txBox="true"/>
          <p:nvPr/>
        </p:nvSpPr>
        <p:spPr>
          <a:xfrm rot="0">
            <a:off x="-602660" y="968600"/>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Antes</a:t>
            </a:r>
          </a:p>
        </p:txBody>
      </p:sp>
      <p:sp>
        <p:nvSpPr>
          <p:cNvPr name="TextBox 6" id="6"/>
          <p:cNvSpPr txBox="true"/>
          <p:nvPr/>
        </p:nvSpPr>
        <p:spPr>
          <a:xfrm rot="0">
            <a:off x="3945264"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GRAFICAS</a:t>
            </a:r>
          </a:p>
        </p:txBody>
      </p:sp>
      <p:sp>
        <p:nvSpPr>
          <p:cNvPr name="TextBox 7" id="7"/>
          <p:cNvSpPr txBox="true"/>
          <p:nvPr/>
        </p:nvSpPr>
        <p:spPr>
          <a:xfrm rot="0">
            <a:off x="-17129" y="7849948"/>
            <a:ext cx="8937744" cy="2032510"/>
          </a:xfrm>
          <a:prstGeom prst="rect">
            <a:avLst/>
          </a:prstGeom>
        </p:spPr>
        <p:txBody>
          <a:bodyPr anchor="t" rtlCol="false" tIns="0" lIns="0" bIns="0" rIns="0">
            <a:spAutoFit/>
          </a:bodyPr>
          <a:lstStyle/>
          <a:p>
            <a:pPr algn="ctr">
              <a:lnSpc>
                <a:spcPts val="2678"/>
              </a:lnSpc>
              <a:spcBef>
                <a:spcPct val="0"/>
              </a:spcBef>
            </a:pPr>
            <a:r>
              <a:rPr lang="en-US" b="true" sz="1912" spc="-87">
                <a:solidFill>
                  <a:srgbClr val="2E4D99"/>
                </a:solidFill>
                <a:latin typeface="Raleway Medium"/>
                <a:ea typeface="Raleway Medium"/>
                <a:cs typeface="Raleway Medium"/>
                <a:sym typeface="Raleway Medium"/>
              </a:rPr>
              <a:t>En la gráfica "Antes", la cantidad de fallas mecánicas muestra un aumento gradual, alcanzando niveles elevados para 2024. La discrepancia sigue una tendencia ascendente, sugiriendo que las fallas no se han gestionado adecuadamente, lo que provoca un desajuste con el objetivo establecido. El objetivo permanece relativamente constante, lo que refleja que las metas de reducción de fallas no se han alcanzado. Esta situación resalta una falta de control sobre los fallos en la flota.</a:t>
            </a:r>
          </a:p>
        </p:txBody>
      </p:sp>
      <p:sp>
        <p:nvSpPr>
          <p:cNvPr name="TextBox 8" id="8"/>
          <p:cNvSpPr txBox="true"/>
          <p:nvPr/>
        </p:nvSpPr>
        <p:spPr>
          <a:xfrm rot="0">
            <a:off x="9856545" y="7598278"/>
            <a:ext cx="7308108" cy="2115206"/>
          </a:xfrm>
          <a:prstGeom prst="rect">
            <a:avLst/>
          </a:prstGeom>
        </p:spPr>
        <p:txBody>
          <a:bodyPr anchor="t" rtlCol="false" tIns="0" lIns="0" bIns="0" rIns="0">
            <a:spAutoFit/>
          </a:bodyPr>
          <a:lstStyle/>
          <a:p>
            <a:pPr algn="ctr">
              <a:lnSpc>
                <a:spcPts val="2382"/>
              </a:lnSpc>
              <a:spcBef>
                <a:spcPct val="0"/>
              </a:spcBef>
            </a:pPr>
            <a:r>
              <a:rPr lang="en-US" b="true" sz="1702" spc="-78">
                <a:solidFill>
                  <a:srgbClr val="2E4D99"/>
                </a:solidFill>
                <a:latin typeface="Raleway Medium"/>
                <a:ea typeface="Raleway Medium"/>
                <a:cs typeface="Raleway Medium"/>
                <a:sym typeface="Raleway Medium"/>
              </a:rPr>
              <a:t>En la gráfica "Después", la cantidad de fallas mecánicas tiene un comportamiento errático, pero muestra una reducción significativa en ciertos puntos, lo que sugiere que se han implementado medidas correctivas para reducir las fallas. La discrepancia disminuye considerablemente, indicando una mejora en la alineación con los objetivos establecidos. La tendencia de la gráfica muestra que, aunque hay fluctuaciones, la gestión de las fallas está en proceso de mejora, acercándose más al valor objetivo a largo plazo.</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2581068" y="1484292"/>
            <a:ext cx="12824060" cy="5273895"/>
          </a:xfrm>
          <a:custGeom>
            <a:avLst/>
            <a:gdLst/>
            <a:ahLst/>
            <a:cxnLst/>
            <a:rect r="r" b="b" t="t" l="l"/>
            <a:pathLst>
              <a:path h="5273895" w="12824060">
                <a:moveTo>
                  <a:pt x="0" y="0"/>
                </a:moveTo>
                <a:lnTo>
                  <a:pt x="12824060" y="0"/>
                </a:lnTo>
                <a:lnTo>
                  <a:pt x="12824060" y="5273894"/>
                </a:lnTo>
                <a:lnTo>
                  <a:pt x="0" y="5273894"/>
                </a:lnTo>
                <a:lnTo>
                  <a:pt x="0" y="0"/>
                </a:lnTo>
                <a:close/>
              </a:path>
            </a:pathLst>
          </a:custGeom>
          <a:blipFill>
            <a:blip r:embed="rId2"/>
            <a:stretch>
              <a:fillRect l="0" t="0" r="0" b="0"/>
            </a:stretch>
          </a:blipFill>
        </p:spPr>
      </p:sp>
      <p:sp>
        <p:nvSpPr>
          <p:cNvPr name="TextBox 3" id="3"/>
          <p:cNvSpPr txBox="true"/>
          <p:nvPr/>
        </p:nvSpPr>
        <p:spPr>
          <a:xfrm rot="0">
            <a:off x="3403799"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TABLA</a:t>
            </a:r>
          </a:p>
        </p:txBody>
      </p:sp>
      <p:sp>
        <p:nvSpPr>
          <p:cNvPr name="TextBox 4" id="4"/>
          <p:cNvSpPr txBox="true"/>
          <p:nvPr/>
        </p:nvSpPr>
        <p:spPr>
          <a:xfrm rot="0">
            <a:off x="1233182" y="7147103"/>
            <a:ext cx="14590614" cy="2416489"/>
          </a:xfrm>
          <a:prstGeom prst="rect">
            <a:avLst/>
          </a:prstGeom>
        </p:spPr>
        <p:txBody>
          <a:bodyPr anchor="t" rtlCol="false" tIns="0" lIns="0" bIns="0" rIns="0">
            <a:spAutoFit/>
          </a:bodyPr>
          <a:lstStyle/>
          <a:p>
            <a:pPr algn="ctr">
              <a:lnSpc>
                <a:spcPts val="3823"/>
              </a:lnSpc>
              <a:spcBef>
                <a:spcPct val="0"/>
              </a:spcBef>
            </a:pPr>
            <a:r>
              <a:rPr lang="en-US" b="true" sz="2730" spc="-125">
                <a:solidFill>
                  <a:srgbClr val="2E4D99"/>
                </a:solidFill>
                <a:latin typeface="Raleway Medium"/>
                <a:ea typeface="Raleway Medium"/>
                <a:cs typeface="Raleway Medium"/>
                <a:sym typeface="Raleway Medium"/>
              </a:rPr>
              <a:t>En la gráfica "Después", la disponibilidad de talleres comienza a estabilizarse y se acerca más al objetivo a medida que el tiempo avanza. La discrepancia se reduce considerablemente, lo que indica que las acciones tomadas para mejorar la capacidad de los talleres han tenido éxito. La mejora en la disponibilidad de plazas para el mantenimiento refleja una optimización en la asignación de recursos y una mejor alineación con los objetivos planteados.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0588094" y="1859106"/>
            <a:ext cx="6361108" cy="5440584"/>
          </a:xfrm>
          <a:custGeom>
            <a:avLst/>
            <a:gdLst/>
            <a:ahLst/>
            <a:cxnLst/>
            <a:rect r="r" b="b" t="t" l="l"/>
            <a:pathLst>
              <a:path h="5440584" w="6361108">
                <a:moveTo>
                  <a:pt x="0" y="0"/>
                </a:moveTo>
                <a:lnTo>
                  <a:pt x="6361108" y="0"/>
                </a:lnTo>
                <a:lnTo>
                  <a:pt x="6361108" y="5440585"/>
                </a:lnTo>
                <a:lnTo>
                  <a:pt x="0" y="5440585"/>
                </a:lnTo>
                <a:lnTo>
                  <a:pt x="0" y="0"/>
                </a:lnTo>
                <a:close/>
              </a:path>
            </a:pathLst>
          </a:custGeom>
          <a:blipFill>
            <a:blip r:embed="rId2"/>
            <a:stretch>
              <a:fillRect l="0" t="-4914" r="0" b="0"/>
            </a:stretch>
          </a:blipFill>
        </p:spPr>
      </p:sp>
      <p:sp>
        <p:nvSpPr>
          <p:cNvPr name="Freeform 3" id="3"/>
          <p:cNvSpPr/>
          <p:nvPr/>
        </p:nvSpPr>
        <p:spPr>
          <a:xfrm flipH="false" flipV="false" rot="0">
            <a:off x="240414" y="1825283"/>
            <a:ext cx="8903586" cy="5508230"/>
          </a:xfrm>
          <a:custGeom>
            <a:avLst/>
            <a:gdLst/>
            <a:ahLst/>
            <a:cxnLst/>
            <a:rect r="r" b="b" t="t" l="l"/>
            <a:pathLst>
              <a:path h="5508230" w="8903586">
                <a:moveTo>
                  <a:pt x="0" y="0"/>
                </a:moveTo>
                <a:lnTo>
                  <a:pt x="8903586" y="0"/>
                </a:lnTo>
                <a:lnTo>
                  <a:pt x="8903586" y="5508231"/>
                </a:lnTo>
                <a:lnTo>
                  <a:pt x="0" y="5508231"/>
                </a:lnTo>
                <a:lnTo>
                  <a:pt x="0" y="0"/>
                </a:lnTo>
                <a:close/>
              </a:path>
            </a:pathLst>
          </a:custGeom>
          <a:blipFill>
            <a:blip r:embed="rId3"/>
            <a:stretch>
              <a:fillRect l="0" t="-5269" r="0" b="0"/>
            </a:stretch>
          </a:blipFill>
        </p:spPr>
      </p:sp>
      <p:sp>
        <p:nvSpPr>
          <p:cNvPr name="TextBox 4" id="4"/>
          <p:cNvSpPr txBox="true"/>
          <p:nvPr/>
        </p:nvSpPr>
        <p:spPr>
          <a:xfrm rot="0">
            <a:off x="8664238" y="968600"/>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despues</a:t>
            </a:r>
          </a:p>
        </p:txBody>
      </p:sp>
      <p:sp>
        <p:nvSpPr>
          <p:cNvPr name="TextBox 5" id="5"/>
          <p:cNvSpPr txBox="true"/>
          <p:nvPr/>
        </p:nvSpPr>
        <p:spPr>
          <a:xfrm rot="0">
            <a:off x="-602660" y="968600"/>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Antes</a:t>
            </a:r>
          </a:p>
        </p:txBody>
      </p:sp>
      <p:sp>
        <p:nvSpPr>
          <p:cNvPr name="TextBox 6" id="6"/>
          <p:cNvSpPr txBox="true"/>
          <p:nvPr/>
        </p:nvSpPr>
        <p:spPr>
          <a:xfrm rot="0">
            <a:off x="3945264"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GRAFICAS</a:t>
            </a:r>
          </a:p>
        </p:txBody>
      </p:sp>
      <p:sp>
        <p:nvSpPr>
          <p:cNvPr name="TextBox 7" id="7"/>
          <p:cNvSpPr txBox="true"/>
          <p:nvPr/>
        </p:nvSpPr>
        <p:spPr>
          <a:xfrm rot="0">
            <a:off x="503477" y="7646623"/>
            <a:ext cx="8844566" cy="2230622"/>
          </a:xfrm>
          <a:prstGeom prst="rect">
            <a:avLst/>
          </a:prstGeom>
        </p:spPr>
        <p:txBody>
          <a:bodyPr anchor="t" rtlCol="false" tIns="0" lIns="0" bIns="0" rIns="0">
            <a:spAutoFit/>
          </a:bodyPr>
          <a:lstStyle/>
          <a:p>
            <a:pPr algn="ctr">
              <a:lnSpc>
                <a:spcPts val="2932"/>
              </a:lnSpc>
              <a:spcBef>
                <a:spcPct val="0"/>
              </a:spcBef>
            </a:pPr>
            <a:r>
              <a:rPr lang="en-US" b="true" sz="2094" spc="-96">
                <a:solidFill>
                  <a:srgbClr val="2E4D99"/>
                </a:solidFill>
                <a:latin typeface="Raleway Medium"/>
                <a:ea typeface="Raleway Medium"/>
                <a:cs typeface="Raleway Medium"/>
                <a:sym typeface="Raleway Medium"/>
              </a:rPr>
              <a:t>En la gráfica "Antes", la disponibilidad de talleres (plazas) muestra una disminución gradual desde niveles altos hasta valores bajos, mientras que la discrepancia crece a medida que los años avanzan. El objetivo se mantiene casi constante en todo momento, sin llegar a alinearse con la disponibilidad de talleres. Esto refleja una mala gestión en la asignación de plazas para el mantenimiento, lo que resulta en un déficit de recursos frente a la necesidad.</a:t>
            </a:r>
          </a:p>
        </p:txBody>
      </p:sp>
      <p:sp>
        <p:nvSpPr>
          <p:cNvPr name="TextBox 8" id="8"/>
          <p:cNvSpPr txBox="true"/>
          <p:nvPr/>
        </p:nvSpPr>
        <p:spPr>
          <a:xfrm rot="0">
            <a:off x="10733713" y="7575141"/>
            <a:ext cx="6215489" cy="2085847"/>
          </a:xfrm>
          <a:prstGeom prst="rect">
            <a:avLst/>
          </a:prstGeom>
        </p:spPr>
        <p:txBody>
          <a:bodyPr anchor="t" rtlCol="false" tIns="0" lIns="0" bIns="0" rIns="0">
            <a:spAutoFit/>
          </a:bodyPr>
          <a:lstStyle/>
          <a:p>
            <a:pPr algn="ctr">
              <a:lnSpc>
                <a:spcPts val="2349"/>
              </a:lnSpc>
              <a:spcBef>
                <a:spcPct val="0"/>
              </a:spcBef>
            </a:pPr>
            <a:r>
              <a:rPr lang="en-US" b="true" sz="1677" spc="-77">
                <a:solidFill>
                  <a:srgbClr val="2E4D99"/>
                </a:solidFill>
                <a:latin typeface="Raleway Medium"/>
                <a:ea typeface="Raleway Medium"/>
                <a:cs typeface="Raleway Medium"/>
                <a:sym typeface="Raleway Medium"/>
              </a:rPr>
              <a:t>En la gráfica "Después", la disponibilidad de talleres comienza a estabilizarse y se acerca más al objetivo a medida que el tiempo avanza. La discrepancia se reduce considerablemente, lo que indica que las acciones tomadas para mejorar la capacidad de los talleres han tenido éxito. La mejora en la disponibilidad de plazas para el mantenimiento refleja una optimización en la asignación de recursos y una mejor alineación con los objetivos planteados.</a:t>
            </a:r>
          </a:p>
        </p:txBody>
      </p:sp>
    </p:spTree>
  </p:cSld>
  <p:clrMapOvr>
    <a:masterClrMapping/>
  </p:clrMapOvr>
</p:sld>
</file>

<file path=ppt/slides/slide45.xml><?xml version="1.0" encoding="utf-8"?>
<p:sld xmlns:p="http://schemas.openxmlformats.org/presentationml/2006/main" xmlns:a="http://schemas.openxmlformats.org/drawingml/2006/main">
  <p:cSld>
    <p:bg>
      <p:bgPr>
        <a:solidFill>
          <a:srgbClr val="B9D6ED"/>
        </a:solidFill>
      </p:bgPr>
    </p:bg>
    <p:spTree>
      <p:nvGrpSpPr>
        <p:cNvPr id="1" name=""/>
        <p:cNvGrpSpPr/>
        <p:nvPr/>
      </p:nvGrpSpPr>
      <p:grpSpPr>
        <a:xfrm>
          <a:off x="0" y="0"/>
          <a:ext cx="0" cy="0"/>
          <a:chOff x="0" y="0"/>
          <a:chExt cx="0" cy="0"/>
        </a:xfrm>
      </p:grpSpPr>
      <p:sp>
        <p:nvSpPr>
          <p:cNvPr name="TextBox 2" id="2"/>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3" id="3"/>
          <p:cNvSpPr txBox="true"/>
          <p:nvPr/>
        </p:nvSpPr>
        <p:spPr>
          <a:xfrm rot="0">
            <a:off x="2808919" y="587112"/>
            <a:ext cx="12293370"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CONCLUSIONES</a:t>
            </a:r>
          </a:p>
        </p:txBody>
      </p:sp>
      <p:sp>
        <p:nvSpPr>
          <p:cNvPr name="TextBox 4" id="4"/>
          <p:cNvSpPr txBox="true"/>
          <p:nvPr/>
        </p:nvSpPr>
        <p:spPr>
          <a:xfrm rot="0">
            <a:off x="2808919" y="4755582"/>
            <a:ext cx="12293370"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RECOMENDACIONES</a:t>
            </a:r>
          </a:p>
        </p:txBody>
      </p:sp>
      <p:sp>
        <p:nvSpPr>
          <p:cNvPr name="TextBox 5" id="5"/>
          <p:cNvSpPr txBox="true"/>
          <p:nvPr/>
        </p:nvSpPr>
        <p:spPr>
          <a:xfrm rot="0">
            <a:off x="517519" y="5908009"/>
            <a:ext cx="16876169" cy="2174875"/>
          </a:xfrm>
          <a:prstGeom prst="rect">
            <a:avLst/>
          </a:prstGeom>
        </p:spPr>
        <p:txBody>
          <a:bodyPr anchor="t" rtlCol="false" tIns="0" lIns="0" bIns="0" rIns="0">
            <a:spAutoFit/>
          </a:bodyPr>
          <a:lstStyle/>
          <a:p>
            <a:pPr algn="l" marL="539748" indent="-269874" lvl="1">
              <a:lnSpc>
                <a:spcPts val="3499"/>
              </a:lnSpc>
              <a:buFont typeface="Arial"/>
              <a:buChar char="•"/>
            </a:pPr>
            <a:r>
              <a:rPr lang="en-US" sz="2499" spc="-114">
                <a:solidFill>
                  <a:srgbClr val="000000"/>
                </a:solidFill>
                <a:latin typeface="Open Sans"/>
                <a:ea typeface="Open Sans"/>
                <a:cs typeface="Open Sans"/>
                <a:sym typeface="Open Sans"/>
              </a:rPr>
              <a:t>E</a:t>
            </a:r>
            <a:r>
              <a:rPr lang="en-US" sz="2499" spc="-114">
                <a:solidFill>
                  <a:srgbClr val="000000"/>
                </a:solidFill>
                <a:latin typeface="Open Sans"/>
                <a:ea typeface="Open Sans"/>
                <a:cs typeface="Open Sans"/>
                <a:sym typeface="Open Sans"/>
              </a:rPr>
              <a:t>s fundamental fortalecer el mantenimiento, ya que reduce la frecuencia de fallas mecánicas y, con ello, la carga sobre el sistema de talleres. Asimismo, debe incrementarse la capacidad operativa mediante la ampliación del número de plazas disponibles y la mejora en la eficiencia del uso de talleres, reduciendo así los tiempos promedio de mantenimiento. Es recomendable optimizar la tasa de asignación de vehículos considerando la disponibilidad real de la flota, para evitar sobreexigir recursos operativos que generan mayor desgaste.</a:t>
            </a:r>
          </a:p>
        </p:txBody>
      </p:sp>
      <p:sp>
        <p:nvSpPr>
          <p:cNvPr name="TextBox 6" id="6"/>
          <p:cNvSpPr txBox="true"/>
          <p:nvPr/>
        </p:nvSpPr>
        <p:spPr>
          <a:xfrm rot="0">
            <a:off x="840304" y="1394170"/>
            <a:ext cx="16553385" cy="2825750"/>
          </a:xfrm>
          <a:prstGeom prst="rect">
            <a:avLst/>
          </a:prstGeom>
        </p:spPr>
        <p:txBody>
          <a:bodyPr anchor="t" rtlCol="false" tIns="0" lIns="0" bIns="0" rIns="0">
            <a:spAutoFit/>
          </a:bodyPr>
          <a:lstStyle/>
          <a:p>
            <a:pPr algn="just">
              <a:lnSpc>
                <a:spcPts val="2800"/>
              </a:lnSpc>
              <a:spcBef>
                <a:spcPct val="0"/>
              </a:spcBef>
            </a:pPr>
            <a:r>
              <a:rPr lang="en-US" b="true" sz="2000" spc="-92">
                <a:solidFill>
                  <a:srgbClr val="000000"/>
                </a:solidFill>
                <a:latin typeface="Raleway Medium"/>
                <a:ea typeface="Raleway Medium"/>
                <a:cs typeface="Raleway Medium"/>
                <a:sym typeface="Raleway Medium"/>
              </a:rPr>
              <a:t>Este modelo Forrester representa la dinámica de un sistema de transporte centrado en el mantenimiento vehicular, donde variables como la disponibilidad de la flota, la cantidad de vehículos en operación, las fallas mecánicas y la capacidad de los talleres interactúan a través de bucles de retroalimentación. Se observa que la operación de la flota incrementa la probabilidad de fallas, lo que a su vez eleva la demanda de mantenimiento y reduce la disponibilidad operativa, configurando un ciclo reforzador de deterioro. Al mismo tiempo, existen mecanismos balanceadores como la reparación de fallas y el mantenimiento preventivo que buscan estabilizar el sistema. La disponibilidad de plazas y talleres, junto con la tasa de asignación y retorno de vehículos, determinan los tiempos de inactividad y el desempeño global del sistema. El modelo evidencia la interdependencia entre operación, mantenimiento y capacidad técnica, y sugiere que la mejora en procesos preventivos y en la infraestructura de atención es clave para garantizar la sostenibilidad y eficiencia del sistema de transporte.</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434488" y="-783256"/>
            <a:ext cx="11853512" cy="11853512"/>
          </a:xfrm>
          <a:custGeom>
            <a:avLst/>
            <a:gdLst/>
            <a:ahLst/>
            <a:cxnLst/>
            <a:rect r="r" b="b" t="t" l="l"/>
            <a:pathLst>
              <a:path h="11853512" w="11853512">
                <a:moveTo>
                  <a:pt x="0" y="0"/>
                </a:moveTo>
                <a:lnTo>
                  <a:pt x="11853512" y="0"/>
                </a:lnTo>
                <a:lnTo>
                  <a:pt x="11853512"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2801" y="1369281"/>
            <a:ext cx="7913236" cy="6603955"/>
          </a:xfrm>
          <a:custGeom>
            <a:avLst/>
            <a:gdLst/>
            <a:ahLst/>
            <a:cxnLst/>
            <a:rect r="r" b="b" t="t" l="l"/>
            <a:pathLst>
              <a:path h="6603955" w="7913236">
                <a:moveTo>
                  <a:pt x="0" y="0"/>
                </a:moveTo>
                <a:lnTo>
                  <a:pt x="7913236" y="0"/>
                </a:lnTo>
                <a:lnTo>
                  <a:pt x="7913236" y="6603955"/>
                </a:lnTo>
                <a:lnTo>
                  <a:pt x="0" y="66039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7959323" y="8006050"/>
            <a:ext cx="13396741" cy="1238249"/>
          </a:xfrm>
          <a:prstGeom prst="rect">
            <a:avLst/>
          </a:prstGeom>
        </p:spPr>
        <p:txBody>
          <a:bodyPr anchor="t" rtlCol="false" tIns="0" lIns="0" bIns="0" rIns="0">
            <a:spAutoFit/>
          </a:bodyPr>
          <a:lstStyle/>
          <a:p>
            <a:pPr algn="l" marL="0" indent="0" lvl="1">
              <a:lnSpc>
                <a:spcPts val="8999"/>
              </a:lnSpc>
            </a:pPr>
            <a:r>
              <a:rPr lang="en-US" b="true" sz="9999" spc="-459">
                <a:solidFill>
                  <a:srgbClr val="FFFFFF"/>
                </a:solidFill>
                <a:latin typeface="Raleway Medium"/>
                <a:ea typeface="Raleway Medium"/>
                <a:cs typeface="Raleway Medium"/>
                <a:sym typeface="Raleway Medium"/>
              </a:rPr>
              <a:t>SEGURIDAD VIAL</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grpSp>
        <p:nvGrpSpPr>
          <p:cNvPr name="Group 2" id="2"/>
          <p:cNvGrpSpPr/>
          <p:nvPr/>
        </p:nvGrpSpPr>
        <p:grpSpPr>
          <a:xfrm rot="0">
            <a:off x="813497" y="1955774"/>
            <a:ext cx="16221623" cy="8138996"/>
            <a:chOff x="0" y="0"/>
            <a:chExt cx="1659157" cy="832461"/>
          </a:xfrm>
        </p:grpSpPr>
        <p:sp>
          <p:nvSpPr>
            <p:cNvPr name="Freeform 3" id="3"/>
            <p:cNvSpPr/>
            <p:nvPr/>
          </p:nvSpPr>
          <p:spPr>
            <a:xfrm flipH="false" flipV="false" rot="0">
              <a:off x="0" y="0"/>
              <a:ext cx="1659157" cy="832461"/>
            </a:xfrm>
            <a:custGeom>
              <a:avLst/>
              <a:gdLst/>
              <a:ahLst/>
              <a:cxnLst/>
              <a:rect r="r" b="b" t="t" l="l"/>
              <a:pathLst>
                <a:path h="832461" w="1659157">
                  <a:moveTo>
                    <a:pt x="829579" y="0"/>
                  </a:moveTo>
                  <a:cubicBezTo>
                    <a:pt x="371415" y="0"/>
                    <a:pt x="0" y="186353"/>
                    <a:pt x="0" y="416231"/>
                  </a:cubicBezTo>
                  <a:cubicBezTo>
                    <a:pt x="0" y="646109"/>
                    <a:pt x="371415" y="832461"/>
                    <a:pt x="829579" y="832461"/>
                  </a:cubicBezTo>
                  <a:cubicBezTo>
                    <a:pt x="1287742" y="832461"/>
                    <a:pt x="1659157" y="646109"/>
                    <a:pt x="1659157" y="416231"/>
                  </a:cubicBezTo>
                  <a:cubicBezTo>
                    <a:pt x="1659157" y="186353"/>
                    <a:pt x="1287742" y="0"/>
                    <a:pt x="829579" y="0"/>
                  </a:cubicBezTo>
                  <a:close/>
                </a:path>
              </a:pathLst>
            </a:custGeom>
            <a:solidFill>
              <a:srgbClr val="2E4D99"/>
            </a:solidFill>
          </p:spPr>
        </p:sp>
        <p:sp>
          <p:nvSpPr>
            <p:cNvPr name="TextBox 4" id="4"/>
            <p:cNvSpPr txBox="true"/>
            <p:nvPr/>
          </p:nvSpPr>
          <p:spPr>
            <a:xfrm>
              <a:off x="155546" y="39943"/>
              <a:ext cx="1348065" cy="71447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763831" y="3156727"/>
            <a:ext cx="2618043" cy="2618043"/>
          </a:xfrm>
          <a:custGeom>
            <a:avLst/>
            <a:gdLst/>
            <a:ahLst/>
            <a:cxnLst/>
            <a:rect r="r" b="b" t="t" l="l"/>
            <a:pathLst>
              <a:path h="2618043" w="2618043">
                <a:moveTo>
                  <a:pt x="0" y="0"/>
                </a:moveTo>
                <a:lnTo>
                  <a:pt x="2618044" y="0"/>
                </a:lnTo>
                <a:lnTo>
                  <a:pt x="2618044" y="2618043"/>
                </a:lnTo>
                <a:lnTo>
                  <a:pt x="0" y="2618043"/>
                </a:lnTo>
                <a:lnTo>
                  <a:pt x="0" y="0"/>
                </a:lnTo>
                <a:close/>
              </a:path>
            </a:pathLst>
          </a:custGeom>
          <a:blipFill>
            <a:blip r:embed="rId2"/>
            <a:stretch>
              <a:fillRect l="0" t="0" r="0" b="0"/>
            </a:stretch>
          </a:blipFill>
        </p:spPr>
      </p:sp>
      <p:sp>
        <p:nvSpPr>
          <p:cNvPr name="Freeform 6" id="6"/>
          <p:cNvSpPr/>
          <p:nvPr/>
        </p:nvSpPr>
        <p:spPr>
          <a:xfrm flipH="false" flipV="false" rot="0">
            <a:off x="9674133" y="3156727"/>
            <a:ext cx="2618043" cy="2618043"/>
          </a:xfrm>
          <a:custGeom>
            <a:avLst/>
            <a:gdLst/>
            <a:ahLst/>
            <a:cxnLst/>
            <a:rect r="r" b="b" t="t" l="l"/>
            <a:pathLst>
              <a:path h="2618043" w="2618043">
                <a:moveTo>
                  <a:pt x="0" y="0"/>
                </a:moveTo>
                <a:lnTo>
                  <a:pt x="2618043" y="0"/>
                </a:lnTo>
                <a:lnTo>
                  <a:pt x="2618043" y="2618043"/>
                </a:lnTo>
                <a:lnTo>
                  <a:pt x="0" y="2618043"/>
                </a:lnTo>
                <a:lnTo>
                  <a:pt x="0" y="0"/>
                </a:lnTo>
                <a:close/>
              </a:path>
            </a:pathLst>
          </a:custGeom>
          <a:blipFill>
            <a:blip r:embed="rId3"/>
            <a:stretch>
              <a:fillRect l="0" t="0" r="0" b="0"/>
            </a:stretch>
          </a:blipFill>
        </p:spPr>
      </p:sp>
      <p:sp>
        <p:nvSpPr>
          <p:cNvPr name="Freeform 7" id="7"/>
          <p:cNvSpPr/>
          <p:nvPr/>
        </p:nvSpPr>
        <p:spPr>
          <a:xfrm flipH="false" flipV="false" rot="0">
            <a:off x="2688155" y="6292959"/>
            <a:ext cx="1993041" cy="2277762"/>
          </a:xfrm>
          <a:custGeom>
            <a:avLst/>
            <a:gdLst/>
            <a:ahLst/>
            <a:cxnLst/>
            <a:rect r="r" b="b" t="t" l="l"/>
            <a:pathLst>
              <a:path h="2277762" w="1993041">
                <a:moveTo>
                  <a:pt x="0" y="0"/>
                </a:moveTo>
                <a:lnTo>
                  <a:pt x="1993042" y="0"/>
                </a:lnTo>
                <a:lnTo>
                  <a:pt x="1993042" y="2277761"/>
                </a:lnTo>
                <a:lnTo>
                  <a:pt x="0" y="2277761"/>
                </a:lnTo>
                <a:lnTo>
                  <a:pt x="0" y="0"/>
                </a:lnTo>
                <a:close/>
              </a:path>
            </a:pathLst>
          </a:custGeom>
          <a:blipFill>
            <a:blip r:embed="rId4"/>
            <a:stretch>
              <a:fillRect l="0" t="0" r="0" b="0"/>
            </a:stretch>
          </a:blipFill>
        </p:spPr>
      </p:sp>
      <p:sp>
        <p:nvSpPr>
          <p:cNvPr name="Freeform 8" id="8"/>
          <p:cNvSpPr/>
          <p:nvPr/>
        </p:nvSpPr>
        <p:spPr>
          <a:xfrm flipH="false" flipV="false" rot="0">
            <a:off x="6351055" y="7232095"/>
            <a:ext cx="2381025" cy="2381025"/>
          </a:xfrm>
          <a:custGeom>
            <a:avLst/>
            <a:gdLst/>
            <a:ahLst/>
            <a:cxnLst/>
            <a:rect r="r" b="b" t="t" l="l"/>
            <a:pathLst>
              <a:path h="2381025" w="2381025">
                <a:moveTo>
                  <a:pt x="0" y="0"/>
                </a:moveTo>
                <a:lnTo>
                  <a:pt x="2381024" y="0"/>
                </a:lnTo>
                <a:lnTo>
                  <a:pt x="2381024" y="2381025"/>
                </a:lnTo>
                <a:lnTo>
                  <a:pt x="0" y="2381025"/>
                </a:lnTo>
                <a:lnTo>
                  <a:pt x="0" y="0"/>
                </a:lnTo>
                <a:close/>
              </a:path>
            </a:pathLst>
          </a:custGeom>
          <a:blipFill>
            <a:blip r:embed="rId5"/>
            <a:stretch>
              <a:fillRect l="0" t="0" r="0" b="0"/>
            </a:stretch>
          </a:blipFill>
        </p:spPr>
      </p:sp>
      <p:sp>
        <p:nvSpPr>
          <p:cNvPr name="Freeform 9" id="9"/>
          <p:cNvSpPr/>
          <p:nvPr/>
        </p:nvSpPr>
        <p:spPr>
          <a:xfrm flipH="false" flipV="false" rot="0">
            <a:off x="10652206" y="6642830"/>
            <a:ext cx="2765644" cy="2765644"/>
          </a:xfrm>
          <a:custGeom>
            <a:avLst/>
            <a:gdLst/>
            <a:ahLst/>
            <a:cxnLst/>
            <a:rect r="r" b="b" t="t" l="l"/>
            <a:pathLst>
              <a:path h="2765644" w="2765644">
                <a:moveTo>
                  <a:pt x="0" y="0"/>
                </a:moveTo>
                <a:lnTo>
                  <a:pt x="2765644" y="0"/>
                </a:lnTo>
                <a:lnTo>
                  <a:pt x="2765644" y="2765644"/>
                </a:lnTo>
                <a:lnTo>
                  <a:pt x="0" y="2765644"/>
                </a:lnTo>
                <a:lnTo>
                  <a:pt x="0" y="0"/>
                </a:lnTo>
                <a:close/>
              </a:path>
            </a:pathLst>
          </a:custGeom>
          <a:blipFill>
            <a:blip r:embed="rId6"/>
            <a:stretch>
              <a:fillRect l="0" t="0" r="0" b="0"/>
            </a:stretch>
          </a:blipFill>
        </p:spPr>
      </p:sp>
      <p:sp>
        <p:nvSpPr>
          <p:cNvPr name="TextBox 10" id="10"/>
          <p:cNvSpPr txBox="true"/>
          <p:nvPr/>
        </p:nvSpPr>
        <p:spPr>
          <a:xfrm rot="0">
            <a:off x="4168648" y="390525"/>
            <a:ext cx="9950704" cy="638175"/>
          </a:xfrm>
          <a:prstGeom prst="rect">
            <a:avLst/>
          </a:prstGeom>
        </p:spPr>
        <p:txBody>
          <a:bodyPr anchor="t" rtlCol="false" tIns="0" lIns="0" bIns="0" rIns="0">
            <a:spAutoFit/>
          </a:bodyPr>
          <a:lstStyle/>
          <a:p>
            <a:pPr algn="ctr">
              <a:lnSpc>
                <a:spcPts val="4500"/>
              </a:lnSpc>
            </a:pPr>
            <a:r>
              <a:rPr lang="en-US" b="true" sz="5000" spc="-230">
                <a:solidFill>
                  <a:srgbClr val="2E4D99"/>
                </a:solidFill>
                <a:latin typeface="Raleway Medium"/>
                <a:ea typeface="Raleway Medium"/>
                <a:cs typeface="Raleway Medium"/>
                <a:sym typeface="Raleway Medium"/>
              </a:rPr>
              <a:t>TGS</a:t>
            </a:r>
          </a:p>
        </p:txBody>
      </p:sp>
      <p:sp>
        <p:nvSpPr>
          <p:cNvPr name="TextBox 11" id="11"/>
          <p:cNvSpPr txBox="true"/>
          <p:nvPr/>
        </p:nvSpPr>
        <p:spPr>
          <a:xfrm rot="0">
            <a:off x="5379372" y="942975"/>
            <a:ext cx="7089874" cy="755015"/>
          </a:xfrm>
          <a:prstGeom prst="rect">
            <a:avLst/>
          </a:prstGeom>
        </p:spPr>
        <p:txBody>
          <a:bodyPr anchor="t" rtlCol="false" tIns="0" lIns="0" bIns="0" rIns="0">
            <a:spAutoFit/>
          </a:bodyPr>
          <a:lstStyle/>
          <a:p>
            <a:pPr algn="ctr">
              <a:lnSpc>
                <a:spcPts val="6160"/>
              </a:lnSpc>
            </a:pPr>
            <a:r>
              <a:rPr lang="en-US" sz="4400" b="true">
                <a:solidFill>
                  <a:srgbClr val="000000"/>
                </a:solidFill>
                <a:latin typeface="Open Sans Bold"/>
                <a:ea typeface="Open Sans Bold"/>
                <a:cs typeface="Open Sans Bold"/>
                <a:sym typeface="Open Sans Bold"/>
              </a:rPr>
              <a:t>Sistema de seguridad vial</a:t>
            </a:r>
          </a:p>
        </p:txBody>
      </p:sp>
      <p:sp>
        <p:nvSpPr>
          <p:cNvPr name="TextBox 12" id="12"/>
          <p:cNvSpPr txBox="true"/>
          <p:nvPr/>
        </p:nvSpPr>
        <p:spPr>
          <a:xfrm rot="0">
            <a:off x="5379372" y="2476624"/>
            <a:ext cx="2618043"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Conductores</a:t>
            </a:r>
          </a:p>
        </p:txBody>
      </p:sp>
      <p:sp>
        <p:nvSpPr>
          <p:cNvPr name="TextBox 13" id="13"/>
          <p:cNvSpPr txBox="true"/>
          <p:nvPr/>
        </p:nvSpPr>
        <p:spPr>
          <a:xfrm rot="0">
            <a:off x="9674133" y="2476624"/>
            <a:ext cx="2618043"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Vehículos</a:t>
            </a:r>
          </a:p>
        </p:txBody>
      </p:sp>
      <p:sp>
        <p:nvSpPr>
          <p:cNvPr name="TextBox 14" id="14"/>
          <p:cNvSpPr txBox="true"/>
          <p:nvPr/>
        </p:nvSpPr>
        <p:spPr>
          <a:xfrm rot="0">
            <a:off x="1210724" y="5540997"/>
            <a:ext cx="4168648"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Señales de tránsito</a:t>
            </a:r>
          </a:p>
        </p:txBody>
      </p:sp>
      <p:sp>
        <p:nvSpPr>
          <p:cNvPr name="TextBox 15" id="15"/>
          <p:cNvSpPr txBox="true"/>
          <p:nvPr/>
        </p:nvSpPr>
        <p:spPr>
          <a:xfrm rot="0">
            <a:off x="5505485" y="6226284"/>
            <a:ext cx="4168648"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Infraestructura vial</a:t>
            </a:r>
          </a:p>
        </p:txBody>
      </p:sp>
      <p:sp>
        <p:nvSpPr>
          <p:cNvPr name="TextBox 16" id="16"/>
          <p:cNvSpPr txBox="true"/>
          <p:nvPr/>
        </p:nvSpPr>
        <p:spPr>
          <a:xfrm rot="0">
            <a:off x="9950704" y="5967190"/>
            <a:ext cx="4168648"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Policía de tránsito</a:t>
            </a:r>
          </a:p>
        </p:txBody>
      </p:sp>
      <p:sp>
        <p:nvSpPr>
          <p:cNvPr name="AutoShape 17" id="17"/>
          <p:cNvSpPr/>
          <p:nvPr/>
        </p:nvSpPr>
        <p:spPr>
          <a:xfrm flipV="true">
            <a:off x="3295048" y="4486698"/>
            <a:ext cx="2356163" cy="1825311"/>
          </a:xfrm>
          <a:prstGeom prst="line">
            <a:avLst/>
          </a:prstGeom>
          <a:ln cap="flat" w="38100">
            <a:solidFill>
              <a:srgbClr val="000000"/>
            </a:solidFill>
            <a:prstDash val="solid"/>
            <a:headEnd type="none" len="sm" w="sm"/>
            <a:tailEnd type="arrow" len="sm" w="med"/>
          </a:ln>
        </p:spPr>
      </p:sp>
      <p:sp>
        <p:nvSpPr>
          <p:cNvPr name="AutoShape 18" id="18"/>
          <p:cNvSpPr/>
          <p:nvPr/>
        </p:nvSpPr>
        <p:spPr>
          <a:xfrm>
            <a:off x="4787303" y="7629501"/>
            <a:ext cx="1563751" cy="38836"/>
          </a:xfrm>
          <a:prstGeom prst="line">
            <a:avLst/>
          </a:prstGeom>
          <a:ln cap="flat" w="38100">
            <a:solidFill>
              <a:srgbClr val="000000"/>
            </a:solidFill>
            <a:prstDash val="solid"/>
            <a:headEnd type="none" len="sm" w="sm"/>
            <a:tailEnd type="arrow" len="sm" w="med"/>
          </a:ln>
        </p:spPr>
      </p:sp>
      <p:sp>
        <p:nvSpPr>
          <p:cNvPr name="AutoShape 19" id="19"/>
          <p:cNvSpPr/>
          <p:nvPr/>
        </p:nvSpPr>
        <p:spPr>
          <a:xfrm flipV="true">
            <a:off x="8732552" y="7773589"/>
            <a:ext cx="1855024" cy="194182"/>
          </a:xfrm>
          <a:prstGeom prst="line">
            <a:avLst/>
          </a:prstGeom>
          <a:ln cap="flat" w="38100">
            <a:solidFill>
              <a:srgbClr val="000000"/>
            </a:solidFill>
            <a:prstDash val="solid"/>
            <a:headEnd type="none" len="sm" w="sm"/>
            <a:tailEnd type="arrow" len="sm" w="med"/>
          </a:ln>
        </p:spPr>
      </p:sp>
      <p:sp>
        <p:nvSpPr>
          <p:cNvPr name="AutoShape 20" id="20"/>
          <p:cNvSpPr/>
          <p:nvPr/>
        </p:nvSpPr>
        <p:spPr>
          <a:xfrm flipH="true" flipV="true">
            <a:off x="10981171" y="5793717"/>
            <a:ext cx="1053856" cy="912655"/>
          </a:xfrm>
          <a:prstGeom prst="line">
            <a:avLst/>
          </a:prstGeom>
          <a:ln cap="flat" w="38100">
            <a:solidFill>
              <a:srgbClr val="000000"/>
            </a:solidFill>
            <a:prstDash val="solid"/>
            <a:headEnd type="none" len="sm" w="sm"/>
            <a:tailEnd type="arrow" len="sm" w="med"/>
          </a:ln>
        </p:spPr>
      </p:sp>
      <p:sp>
        <p:nvSpPr>
          <p:cNvPr name="AutoShape 21" id="21"/>
          <p:cNvSpPr/>
          <p:nvPr/>
        </p:nvSpPr>
        <p:spPr>
          <a:xfrm flipH="true" flipV="true">
            <a:off x="8394346" y="4009421"/>
            <a:ext cx="1279787" cy="728466"/>
          </a:xfrm>
          <a:prstGeom prst="line">
            <a:avLst/>
          </a:prstGeom>
          <a:ln cap="flat" w="38100">
            <a:solidFill>
              <a:srgbClr val="000000"/>
            </a:solidFill>
            <a:prstDash val="solid"/>
            <a:headEnd type="none" len="sm" w="sm"/>
            <a:tailEnd type="arrow" len="sm" w="med"/>
          </a:ln>
        </p:spPr>
      </p:sp>
      <p:sp>
        <p:nvSpPr>
          <p:cNvPr name="AutoShape 22" id="22"/>
          <p:cNvSpPr/>
          <p:nvPr/>
        </p:nvSpPr>
        <p:spPr>
          <a:xfrm flipH="true">
            <a:off x="8605000" y="5744688"/>
            <a:ext cx="1221533" cy="1487408"/>
          </a:xfrm>
          <a:prstGeom prst="line">
            <a:avLst/>
          </a:prstGeom>
          <a:ln cap="flat" w="38100">
            <a:solidFill>
              <a:srgbClr val="000000"/>
            </a:solidFill>
            <a:prstDash val="solid"/>
            <a:headEnd type="none" len="sm" w="sm"/>
            <a:tailEnd type="arrow" len="sm" w="med"/>
          </a:ln>
        </p:spPr>
      </p:sp>
      <p:sp>
        <p:nvSpPr>
          <p:cNvPr name="AutoShape 23" id="23"/>
          <p:cNvSpPr/>
          <p:nvPr/>
        </p:nvSpPr>
        <p:spPr>
          <a:xfrm>
            <a:off x="7072853" y="5774770"/>
            <a:ext cx="305855" cy="1337870"/>
          </a:xfrm>
          <a:prstGeom prst="line">
            <a:avLst/>
          </a:prstGeom>
          <a:ln cap="flat" w="38100">
            <a:solidFill>
              <a:srgbClr val="000000"/>
            </a:solidFill>
            <a:prstDash val="solid"/>
            <a:headEnd type="none" len="sm" w="sm"/>
            <a:tailEnd type="arrow" len="sm" w="med"/>
          </a:ln>
        </p:spPr>
      </p:sp>
      <p:sp>
        <p:nvSpPr>
          <p:cNvPr name="AutoShape 24" id="24"/>
          <p:cNvSpPr/>
          <p:nvPr/>
        </p:nvSpPr>
        <p:spPr>
          <a:xfrm>
            <a:off x="8412916" y="5779016"/>
            <a:ext cx="2111748" cy="1629143"/>
          </a:xfrm>
          <a:prstGeom prst="line">
            <a:avLst/>
          </a:prstGeom>
          <a:ln cap="flat" w="38100">
            <a:solidFill>
              <a:srgbClr val="000000"/>
            </a:solidFill>
            <a:prstDash val="solid"/>
            <a:headEnd type="none" len="sm" w="sm"/>
            <a:tailEnd type="arrow" len="sm" w="med"/>
          </a:ln>
        </p:spPr>
      </p:sp>
      <p:sp>
        <p:nvSpPr>
          <p:cNvPr name="AutoShape 25" id="25"/>
          <p:cNvSpPr/>
          <p:nvPr/>
        </p:nvSpPr>
        <p:spPr>
          <a:xfrm flipV="true">
            <a:off x="4707957" y="5607672"/>
            <a:ext cx="5005059" cy="1050241"/>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205890" y="1316874"/>
            <a:ext cx="6419456" cy="4007559"/>
          </a:xfrm>
          <a:custGeom>
            <a:avLst/>
            <a:gdLst/>
            <a:ahLst/>
            <a:cxnLst/>
            <a:rect r="r" b="b" t="t" l="l"/>
            <a:pathLst>
              <a:path h="4007559" w="6419456">
                <a:moveTo>
                  <a:pt x="0" y="0"/>
                </a:moveTo>
                <a:lnTo>
                  <a:pt x="6419457" y="0"/>
                </a:lnTo>
                <a:lnTo>
                  <a:pt x="6419457" y="4007559"/>
                </a:lnTo>
                <a:lnTo>
                  <a:pt x="0" y="4007559"/>
                </a:lnTo>
                <a:lnTo>
                  <a:pt x="0" y="0"/>
                </a:lnTo>
                <a:close/>
              </a:path>
            </a:pathLst>
          </a:custGeom>
          <a:blipFill>
            <a:blip r:embed="rId2"/>
            <a:stretch>
              <a:fillRect l="0" t="0" r="0" b="-11728"/>
            </a:stretch>
          </a:blipFill>
        </p:spPr>
      </p:sp>
      <p:sp>
        <p:nvSpPr>
          <p:cNvPr name="Freeform 3" id="3"/>
          <p:cNvSpPr/>
          <p:nvPr/>
        </p:nvSpPr>
        <p:spPr>
          <a:xfrm flipH="false" flipV="false" rot="0">
            <a:off x="205890" y="5923087"/>
            <a:ext cx="6419456" cy="3150341"/>
          </a:xfrm>
          <a:custGeom>
            <a:avLst/>
            <a:gdLst/>
            <a:ahLst/>
            <a:cxnLst/>
            <a:rect r="r" b="b" t="t" l="l"/>
            <a:pathLst>
              <a:path h="3150341" w="6419456">
                <a:moveTo>
                  <a:pt x="0" y="0"/>
                </a:moveTo>
                <a:lnTo>
                  <a:pt x="6419457" y="0"/>
                </a:lnTo>
                <a:lnTo>
                  <a:pt x="6419457" y="3150341"/>
                </a:lnTo>
                <a:lnTo>
                  <a:pt x="0" y="3150341"/>
                </a:lnTo>
                <a:lnTo>
                  <a:pt x="0" y="0"/>
                </a:lnTo>
                <a:close/>
              </a:path>
            </a:pathLst>
          </a:custGeom>
          <a:blipFill>
            <a:blip r:embed="rId3"/>
            <a:stretch>
              <a:fillRect l="0" t="0" r="0" b="-9722"/>
            </a:stretch>
          </a:blipFill>
        </p:spPr>
      </p:sp>
      <p:sp>
        <p:nvSpPr>
          <p:cNvPr name="TextBox 4" id="4"/>
          <p:cNvSpPr txBox="true"/>
          <p:nvPr/>
        </p:nvSpPr>
        <p:spPr>
          <a:xfrm rot="0">
            <a:off x="7109101" y="1194914"/>
            <a:ext cx="10598898" cy="8959213"/>
          </a:xfrm>
          <a:prstGeom prst="rect">
            <a:avLst/>
          </a:prstGeom>
        </p:spPr>
        <p:txBody>
          <a:bodyPr anchor="t" rtlCol="false" tIns="0" lIns="0" bIns="0" rIns="0">
            <a:spAutoFit/>
          </a:bodyPr>
          <a:lstStyle/>
          <a:p>
            <a:pPr algn="ctr">
              <a:lnSpc>
                <a:spcPts val="3959"/>
              </a:lnSpc>
              <a:spcBef>
                <a:spcPct val="0"/>
              </a:spcBef>
            </a:pPr>
            <a:r>
              <a:rPr lang="en-US" b="true" sz="4399" spc="-202">
                <a:solidFill>
                  <a:srgbClr val="2E4D99"/>
                </a:solidFill>
                <a:latin typeface="Raleway Medium"/>
                <a:ea typeface="Raleway Medium"/>
                <a:cs typeface="Raleway Medium"/>
                <a:sym typeface="Raleway Medium"/>
              </a:rPr>
              <a:t>La implement</a:t>
            </a:r>
            <a:r>
              <a:rPr lang="en-US" b="true" sz="4399" spc="-202" strike="noStrike" u="none">
                <a:solidFill>
                  <a:srgbClr val="2E4D99"/>
                </a:solidFill>
                <a:latin typeface="Raleway Medium"/>
                <a:ea typeface="Raleway Medium"/>
                <a:cs typeface="Raleway Medium"/>
                <a:sym typeface="Raleway Medium"/>
              </a:rPr>
              <a:t>ación del indicador </a:t>
            </a:r>
            <a:r>
              <a:rPr lang="en-US" b="true" sz="4399" spc="-202" strike="noStrike" u="none">
                <a:solidFill>
                  <a:srgbClr val="2E4D99"/>
                </a:solidFill>
                <a:latin typeface="Raleway Bold"/>
                <a:ea typeface="Raleway Bold"/>
                <a:cs typeface="Raleway Bold"/>
                <a:sym typeface="Raleway Bold"/>
              </a:rPr>
              <a:t>seg</a:t>
            </a:r>
            <a:r>
              <a:rPr lang="en-US" b="true" sz="4399" spc="-202" strike="noStrike" u="none">
                <a:solidFill>
                  <a:srgbClr val="2E4D99"/>
                </a:solidFill>
                <a:latin typeface="Raleway Bold"/>
                <a:ea typeface="Raleway Bold"/>
                <a:cs typeface="Raleway Bold"/>
                <a:sym typeface="Raleway Bold"/>
              </a:rPr>
              <a:t>uridad vial</a:t>
            </a:r>
            <a:r>
              <a:rPr lang="en-US" b="true" sz="4399" spc="-202" strike="noStrike" u="none">
                <a:solidFill>
                  <a:srgbClr val="2E4D99"/>
                </a:solidFill>
                <a:latin typeface="Raleway Medium"/>
                <a:ea typeface="Raleway Medium"/>
                <a:cs typeface="Raleway Medium"/>
                <a:sym typeface="Raleway Medium"/>
              </a:rPr>
              <a:t> en un proyecto de monitoreo de la gestión de transporte municipal es esencial porque </a:t>
            </a:r>
            <a:r>
              <a:rPr lang="en-US" b="true" sz="4399" spc="-202" strike="noStrike" u="none">
                <a:solidFill>
                  <a:srgbClr val="2E4D99"/>
                </a:solidFill>
                <a:latin typeface="Raleway Bold"/>
                <a:ea typeface="Raleway Bold"/>
                <a:cs typeface="Raleway Bold"/>
                <a:sym typeface="Raleway Bold"/>
              </a:rPr>
              <a:t>permite evaluar y controlar los niveles de riesgo en las vías</a:t>
            </a:r>
            <a:r>
              <a:rPr lang="en-US" b="true" sz="4399" spc="-202" strike="noStrike" u="none">
                <a:solidFill>
                  <a:srgbClr val="2E4D99"/>
                </a:solidFill>
                <a:latin typeface="Raleway Medium"/>
                <a:ea typeface="Raleway Medium"/>
                <a:cs typeface="Raleway Medium"/>
                <a:sym typeface="Raleway Medium"/>
              </a:rPr>
              <a:t>, así como la eficacia de las medidas im</a:t>
            </a:r>
            <a:r>
              <a:rPr lang="en-US" b="true" sz="4399" spc="-202" strike="noStrike" u="none">
                <a:solidFill>
                  <a:srgbClr val="2E4D99"/>
                </a:solidFill>
                <a:latin typeface="Raleway Medium"/>
                <a:ea typeface="Raleway Medium"/>
                <a:cs typeface="Raleway Medium"/>
                <a:sym typeface="Raleway Medium"/>
              </a:rPr>
              <a:t>pl</a:t>
            </a:r>
            <a:r>
              <a:rPr lang="en-US" b="true" sz="4399" spc="-202" strike="noStrike" u="none">
                <a:solidFill>
                  <a:srgbClr val="2E4D99"/>
                </a:solidFill>
                <a:latin typeface="Raleway Medium"/>
                <a:ea typeface="Raleway Medium"/>
                <a:cs typeface="Raleway Medium"/>
                <a:sym typeface="Raleway Medium"/>
              </a:rPr>
              <a:t>ementadas para prevenir accidentes de</a:t>
            </a:r>
            <a:r>
              <a:rPr lang="en-US" b="true" sz="4399" spc="-202" strike="noStrike" u="none">
                <a:solidFill>
                  <a:srgbClr val="2E4D99"/>
                </a:solidFill>
                <a:latin typeface="Raleway Medium"/>
                <a:ea typeface="Raleway Medium"/>
                <a:cs typeface="Raleway Medium"/>
                <a:sym typeface="Raleway Medium"/>
              </a:rPr>
              <a:t> t</a:t>
            </a:r>
            <a:r>
              <a:rPr lang="en-US" b="true" sz="4399" spc="-202" strike="noStrike" u="none">
                <a:solidFill>
                  <a:srgbClr val="2E4D99"/>
                </a:solidFill>
                <a:latin typeface="Raleway Medium"/>
                <a:ea typeface="Raleway Medium"/>
                <a:cs typeface="Raleway Medium"/>
                <a:sym typeface="Raleway Medium"/>
              </a:rPr>
              <a:t>ránsito. Es</a:t>
            </a:r>
            <a:r>
              <a:rPr lang="en-US" b="true" sz="4399" spc="-202" strike="noStrike" u="none">
                <a:solidFill>
                  <a:srgbClr val="2E4D99"/>
                </a:solidFill>
                <a:latin typeface="Raleway Medium"/>
                <a:ea typeface="Raleway Medium"/>
                <a:cs typeface="Raleway Medium"/>
                <a:sym typeface="Raleway Medium"/>
              </a:rPr>
              <a:t>t</a:t>
            </a:r>
            <a:r>
              <a:rPr lang="en-US" b="true" sz="4399" spc="-202" strike="noStrike" u="none">
                <a:solidFill>
                  <a:srgbClr val="2E4D99"/>
                </a:solidFill>
                <a:latin typeface="Raleway Medium"/>
                <a:ea typeface="Raleway Medium"/>
                <a:cs typeface="Raleway Medium"/>
                <a:sym typeface="Raleway Medium"/>
              </a:rPr>
              <a:t>e in</a:t>
            </a:r>
            <a:r>
              <a:rPr lang="en-US" b="true" sz="4399" spc="-202" strike="noStrike" u="none">
                <a:solidFill>
                  <a:srgbClr val="2E4D99"/>
                </a:solidFill>
                <a:latin typeface="Raleway Medium"/>
                <a:ea typeface="Raleway Medium"/>
                <a:cs typeface="Raleway Medium"/>
                <a:sym typeface="Raleway Medium"/>
              </a:rPr>
              <a:t>di</a:t>
            </a:r>
            <a:r>
              <a:rPr lang="en-US" b="true" sz="4399" spc="-202" strike="noStrike" u="none">
                <a:solidFill>
                  <a:srgbClr val="2E4D99"/>
                </a:solidFill>
                <a:latin typeface="Raleway Medium"/>
                <a:ea typeface="Raleway Medium"/>
                <a:cs typeface="Raleway Medium"/>
                <a:sym typeface="Raleway Medium"/>
              </a:rPr>
              <a:t>cador facilita la identificación de puntos críticos, la planificación de intervenciones en infraestructura y la promoción de comportamientos s</a:t>
            </a:r>
            <a:r>
              <a:rPr lang="en-US" b="true" sz="4399" spc="-202" strike="noStrike" u="none">
                <a:solidFill>
                  <a:srgbClr val="2E4D99"/>
                </a:solidFill>
                <a:latin typeface="Raleway Medium"/>
                <a:ea typeface="Raleway Medium"/>
                <a:cs typeface="Raleway Medium"/>
                <a:sym typeface="Raleway Medium"/>
              </a:rPr>
              <a:t>eguros en</a:t>
            </a:r>
            <a:r>
              <a:rPr lang="en-US" b="true" sz="4399" spc="-202" strike="noStrike" u="none">
                <a:solidFill>
                  <a:srgbClr val="2E4D99"/>
                </a:solidFill>
                <a:latin typeface="Raleway Medium"/>
                <a:ea typeface="Raleway Medium"/>
                <a:cs typeface="Raleway Medium"/>
                <a:sym typeface="Raleway Medium"/>
              </a:rPr>
              <a:t>tre cond</a:t>
            </a:r>
            <a:r>
              <a:rPr lang="en-US" b="true" sz="4399" spc="-202" strike="noStrike" u="none">
                <a:solidFill>
                  <a:srgbClr val="2E4D99"/>
                </a:solidFill>
                <a:latin typeface="Raleway Medium"/>
                <a:ea typeface="Raleway Medium"/>
                <a:cs typeface="Raleway Medium"/>
                <a:sym typeface="Raleway Medium"/>
              </a:rPr>
              <a:t>u</a:t>
            </a:r>
            <a:r>
              <a:rPr lang="en-US" b="true" sz="4399" spc="-202" strike="noStrike" u="none">
                <a:solidFill>
                  <a:srgbClr val="2E4D99"/>
                </a:solidFill>
                <a:latin typeface="Raleway Medium"/>
                <a:ea typeface="Raleway Medium"/>
                <a:cs typeface="Raleway Medium"/>
                <a:sym typeface="Raleway Medium"/>
              </a:rPr>
              <a:t>c</a:t>
            </a:r>
            <a:r>
              <a:rPr lang="en-US" b="true" sz="4399" spc="-202" strike="noStrike" u="none">
                <a:solidFill>
                  <a:srgbClr val="2E4D99"/>
                </a:solidFill>
                <a:latin typeface="Raleway Medium"/>
                <a:ea typeface="Raleway Medium"/>
                <a:cs typeface="Raleway Medium"/>
                <a:sym typeface="Raleway Medium"/>
              </a:rPr>
              <a:t>t</a:t>
            </a:r>
            <a:r>
              <a:rPr lang="en-US" b="true" sz="4399" spc="-202" strike="noStrike" u="none">
                <a:solidFill>
                  <a:srgbClr val="2E4D99"/>
                </a:solidFill>
                <a:latin typeface="Raleway Medium"/>
                <a:ea typeface="Raleway Medium"/>
                <a:cs typeface="Raleway Medium"/>
                <a:sym typeface="Raleway Medium"/>
              </a:rPr>
              <a:t>ores y p</a:t>
            </a:r>
            <a:r>
              <a:rPr lang="en-US" b="true" sz="4399" spc="-202" strike="noStrike" u="none">
                <a:solidFill>
                  <a:srgbClr val="2E4D99"/>
                </a:solidFill>
                <a:latin typeface="Raleway Medium"/>
                <a:ea typeface="Raleway Medium"/>
                <a:cs typeface="Raleway Medium"/>
                <a:sym typeface="Raleway Medium"/>
              </a:rPr>
              <a:t>e</a:t>
            </a:r>
            <a:r>
              <a:rPr lang="en-US" b="true" sz="4399" spc="-202" strike="noStrike" u="none">
                <a:solidFill>
                  <a:srgbClr val="2E4D99"/>
                </a:solidFill>
                <a:latin typeface="Raleway Medium"/>
                <a:ea typeface="Raleway Medium"/>
                <a:cs typeface="Raleway Medium"/>
                <a:sym typeface="Raleway Medium"/>
              </a:rPr>
              <a:t>atones. Además, </a:t>
            </a:r>
            <a:r>
              <a:rPr lang="en-US" b="true" sz="4399" spc="-202" strike="noStrike" u="none">
                <a:solidFill>
                  <a:srgbClr val="2E4D99"/>
                </a:solidFill>
                <a:latin typeface="Raleway Medium"/>
                <a:ea typeface="Raleway Medium"/>
                <a:cs typeface="Raleway Medium"/>
                <a:sym typeface="Raleway Medium"/>
              </a:rPr>
              <a:t>c</a:t>
            </a:r>
            <a:r>
              <a:rPr lang="en-US" b="true" sz="4399" spc="-202" strike="noStrike" u="none">
                <a:solidFill>
                  <a:srgbClr val="2E4D99"/>
                </a:solidFill>
                <a:latin typeface="Raleway Medium"/>
                <a:ea typeface="Raleway Medium"/>
                <a:cs typeface="Raleway Medium"/>
                <a:sym typeface="Raleway Medium"/>
              </a:rPr>
              <a:t>ontribuye directamente a la protección de la vida humana, mejora</a:t>
            </a:r>
            <a:r>
              <a:rPr lang="en-US" b="true" sz="4399" spc="-202" strike="noStrike" u="none">
                <a:solidFill>
                  <a:srgbClr val="2E4D99"/>
                </a:solidFill>
                <a:latin typeface="Raleway Medium"/>
                <a:ea typeface="Raleway Medium"/>
                <a:cs typeface="Raleway Medium"/>
                <a:sym typeface="Raleway Medium"/>
              </a:rPr>
              <a:t> l</a:t>
            </a:r>
            <a:r>
              <a:rPr lang="en-US" b="true" sz="4399" spc="-202" strike="noStrike" u="none">
                <a:solidFill>
                  <a:srgbClr val="2E4D99"/>
                </a:solidFill>
                <a:latin typeface="Raleway Medium"/>
                <a:ea typeface="Raleway Medium"/>
                <a:cs typeface="Raleway Medium"/>
                <a:sym typeface="Raleway Medium"/>
              </a:rPr>
              <a:t>a calida</a:t>
            </a:r>
            <a:r>
              <a:rPr lang="en-US" b="true" sz="4399" spc="-202" strike="noStrike" u="none">
                <a:solidFill>
                  <a:srgbClr val="2E4D99"/>
                </a:solidFill>
                <a:latin typeface="Raleway Medium"/>
                <a:ea typeface="Raleway Medium"/>
                <a:cs typeface="Raleway Medium"/>
                <a:sym typeface="Raleway Medium"/>
              </a:rPr>
              <a:t>d</a:t>
            </a:r>
            <a:r>
              <a:rPr lang="en-US" b="true" sz="4399" spc="-202" strike="noStrike" u="none">
                <a:solidFill>
                  <a:srgbClr val="2E4D99"/>
                </a:solidFill>
                <a:latin typeface="Raleway Medium"/>
                <a:ea typeface="Raleway Medium"/>
                <a:cs typeface="Raleway Medium"/>
                <a:sym typeface="Raleway Medium"/>
              </a:rPr>
              <a:t> del servicio de transporte y refuerza la confianza pública en la gestión municipal, posicionando la seguridad como un eje central en la toma de decisiones.</a:t>
            </a:r>
          </a:p>
        </p:txBody>
      </p:sp>
      <p:sp>
        <p:nvSpPr>
          <p:cNvPr name="TextBox 5" id="5"/>
          <p:cNvSpPr txBox="true"/>
          <p:nvPr/>
        </p:nvSpPr>
        <p:spPr>
          <a:xfrm rot="0">
            <a:off x="6095352" y="155575"/>
            <a:ext cx="4338955"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004AAD"/>
                </a:solidFill>
                <a:latin typeface="Raleway Bold"/>
                <a:ea typeface="Raleway Bold"/>
                <a:cs typeface="Raleway Bold"/>
                <a:sym typeface="Raleway Bold"/>
              </a:rPr>
              <a:t>JUSTIFICACION</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281096" y="1552030"/>
            <a:ext cx="15725808" cy="8177420"/>
          </a:xfrm>
          <a:custGeom>
            <a:avLst/>
            <a:gdLst/>
            <a:ahLst/>
            <a:cxnLst/>
            <a:rect r="r" b="b" t="t" l="l"/>
            <a:pathLst>
              <a:path h="8177420" w="15725808">
                <a:moveTo>
                  <a:pt x="0" y="0"/>
                </a:moveTo>
                <a:lnTo>
                  <a:pt x="15725808" y="0"/>
                </a:lnTo>
                <a:lnTo>
                  <a:pt x="15725808" y="8177420"/>
                </a:lnTo>
                <a:lnTo>
                  <a:pt x="0" y="8177420"/>
                </a:lnTo>
                <a:lnTo>
                  <a:pt x="0" y="0"/>
                </a:lnTo>
                <a:close/>
              </a:path>
            </a:pathLst>
          </a:custGeom>
          <a:blipFill>
            <a:blip r:embed="rId2"/>
            <a:stretch>
              <a:fillRect l="0" t="0" r="0" b="0"/>
            </a:stretch>
          </a:blipFill>
        </p:spPr>
      </p:sp>
      <p:sp>
        <p:nvSpPr>
          <p:cNvPr name="TextBox 3" id="3"/>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Diagrama Causal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627264" y="1615390"/>
            <a:ext cx="5786942" cy="3226220"/>
          </a:xfrm>
          <a:custGeom>
            <a:avLst/>
            <a:gdLst/>
            <a:ahLst/>
            <a:cxnLst/>
            <a:rect r="r" b="b" t="t" l="l"/>
            <a:pathLst>
              <a:path h="3226220" w="5786942">
                <a:moveTo>
                  <a:pt x="0" y="0"/>
                </a:moveTo>
                <a:lnTo>
                  <a:pt x="5786942" y="0"/>
                </a:lnTo>
                <a:lnTo>
                  <a:pt x="5786942" y="3226221"/>
                </a:lnTo>
                <a:lnTo>
                  <a:pt x="0" y="3226221"/>
                </a:lnTo>
                <a:lnTo>
                  <a:pt x="0" y="0"/>
                </a:lnTo>
                <a:close/>
              </a:path>
            </a:pathLst>
          </a:custGeom>
          <a:blipFill>
            <a:blip r:embed="rId2"/>
            <a:stretch>
              <a:fillRect l="0" t="0" r="0" b="0"/>
            </a:stretch>
          </a:blipFill>
        </p:spPr>
      </p:sp>
      <p:sp>
        <p:nvSpPr>
          <p:cNvPr name="Freeform 3" id="3"/>
          <p:cNvSpPr/>
          <p:nvPr/>
        </p:nvSpPr>
        <p:spPr>
          <a:xfrm flipH="false" flipV="false" rot="0">
            <a:off x="627264" y="5865698"/>
            <a:ext cx="5786942" cy="3639844"/>
          </a:xfrm>
          <a:custGeom>
            <a:avLst/>
            <a:gdLst/>
            <a:ahLst/>
            <a:cxnLst/>
            <a:rect r="r" b="b" t="t" l="l"/>
            <a:pathLst>
              <a:path h="3639844" w="5786942">
                <a:moveTo>
                  <a:pt x="0" y="0"/>
                </a:moveTo>
                <a:lnTo>
                  <a:pt x="5786942" y="0"/>
                </a:lnTo>
                <a:lnTo>
                  <a:pt x="5786942" y="3639843"/>
                </a:lnTo>
                <a:lnTo>
                  <a:pt x="0" y="3639843"/>
                </a:lnTo>
                <a:lnTo>
                  <a:pt x="0" y="0"/>
                </a:lnTo>
                <a:close/>
              </a:path>
            </a:pathLst>
          </a:custGeom>
          <a:blipFill>
            <a:blip r:embed="rId3"/>
            <a:stretch>
              <a:fillRect l="0" t="0" r="0" b="0"/>
            </a:stretch>
          </a:blipFill>
        </p:spPr>
      </p:sp>
      <p:sp>
        <p:nvSpPr>
          <p:cNvPr name="TextBox 4" id="4"/>
          <p:cNvSpPr txBox="true"/>
          <p:nvPr/>
        </p:nvSpPr>
        <p:spPr>
          <a:xfrm rot="0">
            <a:off x="7127806" y="1943304"/>
            <a:ext cx="10598898" cy="7968613"/>
          </a:xfrm>
          <a:prstGeom prst="rect">
            <a:avLst/>
          </a:prstGeom>
        </p:spPr>
        <p:txBody>
          <a:bodyPr anchor="t" rtlCol="false" tIns="0" lIns="0" bIns="0" rIns="0">
            <a:spAutoFit/>
          </a:bodyPr>
          <a:lstStyle/>
          <a:p>
            <a:pPr algn="ctr" marL="0" indent="0" lvl="1">
              <a:lnSpc>
                <a:spcPts val="3959"/>
              </a:lnSpc>
              <a:spcBef>
                <a:spcPct val="0"/>
              </a:spcBef>
            </a:pPr>
            <a:r>
              <a:rPr lang="en-US" b="true" sz="4399" spc="-202" strike="noStrike" u="none">
                <a:solidFill>
                  <a:srgbClr val="2E4D99"/>
                </a:solidFill>
                <a:latin typeface="Raleway Medium"/>
                <a:ea typeface="Raleway Medium"/>
                <a:cs typeface="Raleway Medium"/>
                <a:sym typeface="Raleway Medium"/>
              </a:rPr>
              <a:t>La optimización del sistema de transporte público es crucial para las ciudades que enfrentan crecientes desafíos de congestión y satisfacción ciudadana. A través de la implementación de un sistema multiplataforma, es posible capturar y analizar en tiempo real variables clave como la puntualidad, la capacidad de las rutas y la demanda de los usuarios. Este enfoque no solo contribuye a una mejor distribución de los recursos disponibles, sino que también mejora la calidad de vida de los ciudadanos al reducir los tiempos de espera, los costos operativos y aumentar la seguridad vial, fomentando un entorno urbano más eficiente y sostenible.</a:t>
            </a:r>
          </a:p>
        </p:txBody>
      </p:sp>
      <p:sp>
        <p:nvSpPr>
          <p:cNvPr name="TextBox 5" id="5"/>
          <p:cNvSpPr txBox="true"/>
          <p:nvPr/>
        </p:nvSpPr>
        <p:spPr>
          <a:xfrm rot="0">
            <a:off x="5599747" y="384175"/>
            <a:ext cx="7088505"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004AAD"/>
                </a:solidFill>
                <a:latin typeface="Raleway Bold"/>
                <a:ea typeface="Raleway Bold"/>
                <a:cs typeface="Raleway Bold"/>
                <a:sym typeface="Raleway Bold"/>
              </a:rPr>
              <a:t>3. Justificación del trabajo</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4267602" y="2309093"/>
            <a:ext cx="9752797" cy="5668813"/>
          </a:xfrm>
          <a:custGeom>
            <a:avLst/>
            <a:gdLst/>
            <a:ahLst/>
            <a:cxnLst/>
            <a:rect r="r" b="b" t="t" l="l"/>
            <a:pathLst>
              <a:path h="5668813" w="9752797">
                <a:moveTo>
                  <a:pt x="0" y="0"/>
                </a:moveTo>
                <a:lnTo>
                  <a:pt x="9752796" y="0"/>
                </a:lnTo>
                <a:lnTo>
                  <a:pt x="9752796" y="5668814"/>
                </a:lnTo>
                <a:lnTo>
                  <a:pt x="0" y="5668814"/>
                </a:lnTo>
                <a:lnTo>
                  <a:pt x="0" y="0"/>
                </a:lnTo>
                <a:close/>
              </a:path>
            </a:pathLst>
          </a:custGeom>
          <a:blipFill>
            <a:blip r:embed="rId2"/>
            <a:stretch>
              <a:fillRect l="0" t="0" r="0" b="0"/>
            </a:stretch>
          </a:blipFill>
        </p:spPr>
      </p:sp>
      <p:sp>
        <p:nvSpPr>
          <p:cNvPr name="TextBox 3" id="3"/>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SIMIL HIDRONÁMICO</a:t>
            </a:r>
          </a:p>
        </p:txBody>
      </p:sp>
      <p:sp>
        <p:nvSpPr>
          <p:cNvPr name="TextBox 4" id="4"/>
          <p:cNvSpPr txBox="true"/>
          <p:nvPr/>
        </p:nvSpPr>
        <p:spPr>
          <a:xfrm rot="0">
            <a:off x="485455" y="2312217"/>
            <a:ext cx="3549586" cy="1921509"/>
          </a:xfrm>
          <a:prstGeom prst="rect">
            <a:avLst/>
          </a:prstGeom>
        </p:spPr>
        <p:txBody>
          <a:bodyPr anchor="t" rtlCol="false" tIns="0" lIns="0" bIns="0" rIns="0">
            <a:spAutoFit/>
          </a:bodyPr>
          <a:lstStyle/>
          <a:p>
            <a:pPr algn="ctr">
              <a:lnSpc>
                <a:spcPts val="2240"/>
              </a:lnSpc>
            </a:pPr>
            <a:r>
              <a:rPr lang="en-US" sz="1600" b="true">
                <a:solidFill>
                  <a:srgbClr val="2E4D99"/>
                </a:solidFill>
                <a:latin typeface="Open Sans Bold"/>
                <a:ea typeface="Open Sans Bold"/>
                <a:cs typeface="Open Sans Bold"/>
                <a:sym typeface="Open Sans Bold"/>
              </a:rPr>
              <a:t>Objetivo:</a:t>
            </a:r>
          </a:p>
          <a:p>
            <a:pPr algn="ctr">
              <a:lnSpc>
                <a:spcPts val="2240"/>
              </a:lnSpc>
            </a:pPr>
            <a:r>
              <a:rPr lang="en-US" sz="1600">
                <a:solidFill>
                  <a:srgbClr val="2E4D99"/>
                </a:solidFill>
                <a:latin typeface="Open Sans"/>
                <a:ea typeface="Open Sans"/>
                <a:cs typeface="Open Sans"/>
                <a:sym typeface="Open Sans"/>
              </a:rPr>
              <a:t>Reducir la cantidad de accidentes viales a través de políticas de seguridad vial eficaces y la implementación de dispositivos de seguridad que minimicen los factores de riesgo en las carreteras.</a:t>
            </a:r>
          </a:p>
        </p:txBody>
      </p:sp>
      <p:sp>
        <p:nvSpPr>
          <p:cNvPr name="TextBox 5" id="5"/>
          <p:cNvSpPr txBox="true"/>
          <p:nvPr/>
        </p:nvSpPr>
        <p:spPr>
          <a:xfrm rot="0">
            <a:off x="14252702" y="736398"/>
            <a:ext cx="3549586" cy="2347595"/>
          </a:xfrm>
          <a:prstGeom prst="rect">
            <a:avLst/>
          </a:prstGeom>
        </p:spPr>
        <p:txBody>
          <a:bodyPr anchor="t" rtlCol="false" tIns="0" lIns="0" bIns="0" rIns="0">
            <a:spAutoFit/>
          </a:bodyPr>
          <a:lstStyle/>
          <a:p>
            <a:pPr algn="ctr">
              <a:lnSpc>
                <a:spcPts val="2380"/>
              </a:lnSpc>
            </a:pPr>
            <a:r>
              <a:rPr lang="en-US" sz="1700" b="true">
                <a:solidFill>
                  <a:srgbClr val="2E4D99"/>
                </a:solidFill>
                <a:latin typeface="Open Sans Bold"/>
                <a:ea typeface="Open Sans Bold"/>
                <a:cs typeface="Open Sans Bold"/>
                <a:sym typeface="Open Sans Bold"/>
              </a:rPr>
              <a:t>Objetivo:</a:t>
            </a:r>
          </a:p>
          <a:p>
            <a:pPr algn="ctr">
              <a:lnSpc>
                <a:spcPts val="2380"/>
              </a:lnSpc>
            </a:pPr>
            <a:r>
              <a:rPr lang="en-US" sz="1700">
                <a:solidFill>
                  <a:srgbClr val="2E4D99"/>
                </a:solidFill>
                <a:latin typeface="Open Sans"/>
                <a:ea typeface="Open Sans"/>
                <a:cs typeface="Open Sans"/>
                <a:sym typeface="Open Sans"/>
              </a:rPr>
              <a:t>Mejorar la infraestructura vial funcional asegurando su mantenimiento adecuado y aumentando la inversión en infraestructura, lo que resultará en una mayor seguridad en las carreteras y menos accidentes.</a:t>
            </a:r>
          </a:p>
        </p:txBody>
      </p:sp>
      <p:sp>
        <p:nvSpPr>
          <p:cNvPr name="TextBox 6" id="6"/>
          <p:cNvSpPr txBox="true"/>
          <p:nvPr/>
        </p:nvSpPr>
        <p:spPr>
          <a:xfrm rot="0">
            <a:off x="288327" y="5114925"/>
            <a:ext cx="3549586" cy="2347595"/>
          </a:xfrm>
          <a:prstGeom prst="rect">
            <a:avLst/>
          </a:prstGeom>
        </p:spPr>
        <p:txBody>
          <a:bodyPr anchor="t" rtlCol="false" tIns="0" lIns="0" bIns="0" rIns="0">
            <a:spAutoFit/>
          </a:bodyPr>
          <a:lstStyle/>
          <a:p>
            <a:pPr algn="ctr">
              <a:lnSpc>
                <a:spcPts val="2380"/>
              </a:lnSpc>
            </a:pPr>
            <a:r>
              <a:rPr lang="en-US" sz="1700" b="true">
                <a:solidFill>
                  <a:srgbClr val="2E4D99"/>
                </a:solidFill>
                <a:latin typeface="Open Sans Bold"/>
                <a:ea typeface="Open Sans Bold"/>
                <a:cs typeface="Open Sans Bold"/>
                <a:sym typeface="Open Sans Bold"/>
              </a:rPr>
              <a:t>Objetivo:</a:t>
            </a:r>
          </a:p>
          <a:p>
            <a:pPr algn="ctr">
              <a:lnSpc>
                <a:spcPts val="2380"/>
              </a:lnSpc>
            </a:pPr>
            <a:r>
              <a:rPr lang="en-US" sz="1700">
                <a:solidFill>
                  <a:srgbClr val="2E4D99"/>
                </a:solidFill>
                <a:latin typeface="Open Sans"/>
                <a:ea typeface="Open Sans"/>
                <a:cs typeface="Open Sans"/>
                <a:sym typeface="Open Sans"/>
              </a:rPr>
              <a:t>Regular la cantidad de vehículos en circulación mediante control de ingresos y renovación del parque vehicular, evitando congestión excesiva y reduciendo el riesgo de accidentes viales.</a:t>
            </a:r>
          </a:p>
          <a:p>
            <a:pPr algn="ctr">
              <a:lnSpc>
                <a:spcPts val="2380"/>
              </a:lnSpc>
            </a:pPr>
          </a:p>
        </p:txBody>
      </p:sp>
      <p:sp>
        <p:nvSpPr>
          <p:cNvPr name="TextBox 7" id="7"/>
          <p:cNvSpPr txBox="true"/>
          <p:nvPr/>
        </p:nvSpPr>
        <p:spPr>
          <a:xfrm rot="0">
            <a:off x="14449023" y="3471418"/>
            <a:ext cx="3549586" cy="2347595"/>
          </a:xfrm>
          <a:prstGeom prst="rect">
            <a:avLst/>
          </a:prstGeom>
        </p:spPr>
        <p:txBody>
          <a:bodyPr anchor="t" rtlCol="false" tIns="0" lIns="0" bIns="0" rIns="0">
            <a:spAutoFit/>
          </a:bodyPr>
          <a:lstStyle/>
          <a:p>
            <a:pPr algn="ctr">
              <a:lnSpc>
                <a:spcPts val="2380"/>
              </a:lnSpc>
            </a:pPr>
            <a:r>
              <a:rPr lang="en-US" sz="1700" b="true">
                <a:solidFill>
                  <a:srgbClr val="2E4D99"/>
                </a:solidFill>
                <a:latin typeface="Open Sans Bold"/>
                <a:ea typeface="Open Sans Bold"/>
                <a:cs typeface="Open Sans Bold"/>
                <a:sym typeface="Open Sans Bold"/>
              </a:rPr>
              <a:t>Objetivo:</a:t>
            </a:r>
          </a:p>
          <a:p>
            <a:pPr algn="ctr">
              <a:lnSpc>
                <a:spcPts val="2380"/>
              </a:lnSpc>
            </a:pPr>
            <a:r>
              <a:rPr lang="en-US" sz="1700">
                <a:solidFill>
                  <a:srgbClr val="2E4D99"/>
                </a:solidFill>
                <a:latin typeface="Open Sans"/>
                <a:ea typeface="Open Sans"/>
                <a:cs typeface="Open Sans"/>
                <a:sym typeface="Open Sans"/>
              </a:rPr>
              <a:t>Incrementar y mantener operativos los dispositivos de seguridad vial (como señales, semáforos, reductores, cámaras), a fin de prevenir incidentes y orientar adecuadamente el flujo vehicular.</a:t>
            </a:r>
          </a:p>
        </p:txBody>
      </p:sp>
      <p:sp>
        <p:nvSpPr>
          <p:cNvPr name="TextBox 8" id="8"/>
          <p:cNvSpPr txBox="true"/>
          <p:nvPr/>
        </p:nvSpPr>
        <p:spPr>
          <a:xfrm rot="0">
            <a:off x="14449023" y="6274435"/>
            <a:ext cx="3549586" cy="2052320"/>
          </a:xfrm>
          <a:prstGeom prst="rect">
            <a:avLst/>
          </a:prstGeom>
        </p:spPr>
        <p:txBody>
          <a:bodyPr anchor="t" rtlCol="false" tIns="0" lIns="0" bIns="0" rIns="0">
            <a:spAutoFit/>
          </a:bodyPr>
          <a:lstStyle/>
          <a:p>
            <a:pPr algn="ctr">
              <a:lnSpc>
                <a:spcPts val="2380"/>
              </a:lnSpc>
            </a:pPr>
            <a:r>
              <a:rPr lang="en-US" sz="1700" b="true">
                <a:solidFill>
                  <a:srgbClr val="2E4D99"/>
                </a:solidFill>
                <a:latin typeface="Open Sans Bold"/>
                <a:ea typeface="Open Sans Bold"/>
                <a:cs typeface="Open Sans Bold"/>
                <a:sym typeface="Open Sans Bold"/>
              </a:rPr>
              <a:t>Objetivo:</a:t>
            </a:r>
          </a:p>
          <a:p>
            <a:pPr algn="ctr">
              <a:lnSpc>
                <a:spcPts val="2380"/>
              </a:lnSpc>
            </a:pPr>
            <a:r>
              <a:rPr lang="en-US" sz="1700">
                <a:solidFill>
                  <a:srgbClr val="2E4D99"/>
                </a:solidFill>
                <a:latin typeface="Open Sans"/>
                <a:ea typeface="Open Sans"/>
                <a:cs typeface="Open Sans"/>
                <a:sym typeface="Open Sans"/>
              </a:rPr>
              <a:t>Asegurar una adecuada cobertura del mantenimiento de infraestructura vial para preservar su funcionalidad, prevenir el deterioro y contribuir a la reducción de accidentes..</a:t>
            </a:r>
          </a:p>
        </p:txBody>
      </p:sp>
      <p:sp>
        <p:nvSpPr>
          <p:cNvPr name="TextBox 9" id="9"/>
          <p:cNvSpPr txBox="true"/>
          <p:nvPr/>
        </p:nvSpPr>
        <p:spPr>
          <a:xfrm rot="0">
            <a:off x="8290508" y="8085259"/>
            <a:ext cx="3918532" cy="2052320"/>
          </a:xfrm>
          <a:prstGeom prst="rect">
            <a:avLst/>
          </a:prstGeom>
        </p:spPr>
        <p:txBody>
          <a:bodyPr anchor="t" rtlCol="false" tIns="0" lIns="0" bIns="0" rIns="0">
            <a:spAutoFit/>
          </a:bodyPr>
          <a:lstStyle/>
          <a:p>
            <a:pPr algn="ctr">
              <a:lnSpc>
                <a:spcPts val="2380"/>
              </a:lnSpc>
            </a:pPr>
            <a:r>
              <a:rPr lang="en-US" sz="1700" b="true">
                <a:solidFill>
                  <a:srgbClr val="2E4D99"/>
                </a:solidFill>
                <a:latin typeface="Open Sans Bold"/>
                <a:ea typeface="Open Sans Bold"/>
                <a:cs typeface="Open Sans Bold"/>
                <a:sym typeface="Open Sans Bold"/>
              </a:rPr>
              <a:t>Objetivo:</a:t>
            </a:r>
          </a:p>
          <a:p>
            <a:pPr algn="ctr">
              <a:lnSpc>
                <a:spcPts val="2380"/>
              </a:lnSpc>
            </a:pPr>
            <a:r>
              <a:rPr lang="en-US" sz="1700">
                <a:solidFill>
                  <a:srgbClr val="2E4D99"/>
                </a:solidFill>
                <a:latin typeface="Open Sans"/>
                <a:ea typeface="Open Sans"/>
                <a:cs typeface="Open Sans"/>
                <a:sym typeface="Open Sans"/>
              </a:rPr>
              <a:t>Garantizar la disponibilidad sostenida de fondos para infraestructura vial funcional, asegurando la inversión continua en mantenimiento, reparación e implementación de mejoras para la seguridad vial.</a:t>
            </a:r>
          </a:p>
        </p:txBody>
      </p:sp>
      <p:sp>
        <p:nvSpPr>
          <p:cNvPr name="AutoShape 10" id="10"/>
          <p:cNvSpPr/>
          <p:nvPr/>
        </p:nvSpPr>
        <p:spPr>
          <a:xfrm flipH="true" flipV="true">
            <a:off x="3837914" y="5764882"/>
            <a:ext cx="2759022" cy="54130"/>
          </a:xfrm>
          <a:prstGeom prst="line">
            <a:avLst/>
          </a:prstGeom>
          <a:ln cap="flat" w="38100">
            <a:solidFill>
              <a:srgbClr val="000000"/>
            </a:solidFill>
            <a:prstDash val="solid"/>
            <a:headEnd type="none" len="sm" w="sm"/>
            <a:tailEnd type="arrow" len="sm" w="med"/>
          </a:ln>
        </p:spPr>
      </p:sp>
      <p:sp>
        <p:nvSpPr>
          <p:cNvPr name="AutoShape 11" id="11"/>
          <p:cNvSpPr/>
          <p:nvPr/>
        </p:nvSpPr>
        <p:spPr>
          <a:xfrm flipH="true" flipV="true">
            <a:off x="3837540" y="2557934"/>
            <a:ext cx="2759022" cy="54130"/>
          </a:xfrm>
          <a:prstGeom prst="line">
            <a:avLst/>
          </a:prstGeom>
          <a:ln cap="flat" w="38100">
            <a:solidFill>
              <a:srgbClr val="000000"/>
            </a:solidFill>
            <a:prstDash val="solid"/>
            <a:headEnd type="none" len="sm" w="sm"/>
            <a:tailEnd type="arrow" len="sm" w="med"/>
          </a:ln>
        </p:spPr>
      </p:sp>
      <p:sp>
        <p:nvSpPr>
          <p:cNvPr name="AutoShape 12" id="12"/>
          <p:cNvSpPr/>
          <p:nvPr/>
        </p:nvSpPr>
        <p:spPr>
          <a:xfrm flipH="true">
            <a:off x="8930819" y="6026659"/>
            <a:ext cx="213181" cy="2300095"/>
          </a:xfrm>
          <a:prstGeom prst="line">
            <a:avLst/>
          </a:prstGeom>
          <a:ln cap="flat" w="38100">
            <a:solidFill>
              <a:srgbClr val="000000"/>
            </a:solidFill>
            <a:prstDash val="solid"/>
            <a:headEnd type="none" len="sm" w="sm"/>
            <a:tailEnd type="arrow" len="sm" w="med"/>
          </a:ln>
        </p:spPr>
      </p:sp>
      <p:sp>
        <p:nvSpPr>
          <p:cNvPr name="AutoShape 13" id="13"/>
          <p:cNvSpPr/>
          <p:nvPr/>
        </p:nvSpPr>
        <p:spPr>
          <a:xfrm>
            <a:off x="11912586" y="5676053"/>
            <a:ext cx="2669796" cy="1541408"/>
          </a:xfrm>
          <a:prstGeom prst="line">
            <a:avLst/>
          </a:prstGeom>
          <a:ln cap="flat" w="38100">
            <a:solidFill>
              <a:srgbClr val="000000"/>
            </a:solidFill>
            <a:prstDash val="solid"/>
            <a:headEnd type="none" len="sm" w="sm"/>
            <a:tailEnd type="arrow" len="sm" w="med"/>
          </a:ln>
        </p:spPr>
      </p:sp>
      <p:sp>
        <p:nvSpPr>
          <p:cNvPr name="AutoShape 14" id="14"/>
          <p:cNvSpPr/>
          <p:nvPr/>
        </p:nvSpPr>
        <p:spPr>
          <a:xfrm>
            <a:off x="12218565" y="3101598"/>
            <a:ext cx="2126087" cy="1132129"/>
          </a:xfrm>
          <a:prstGeom prst="line">
            <a:avLst/>
          </a:prstGeom>
          <a:ln cap="flat" w="38100">
            <a:solidFill>
              <a:srgbClr val="000000"/>
            </a:solidFill>
            <a:prstDash val="solid"/>
            <a:headEnd type="none" len="sm" w="sm"/>
            <a:tailEnd type="arrow" len="sm" w="med"/>
          </a:ln>
        </p:spPr>
      </p:sp>
      <p:sp>
        <p:nvSpPr>
          <p:cNvPr name="AutoShape 15" id="15"/>
          <p:cNvSpPr/>
          <p:nvPr/>
        </p:nvSpPr>
        <p:spPr>
          <a:xfrm flipV="true">
            <a:off x="9459936" y="1475219"/>
            <a:ext cx="4792766" cy="1042709"/>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382116" y="3909729"/>
            <a:ext cx="16149020" cy="666147"/>
          </a:xfrm>
          <a:custGeom>
            <a:avLst/>
            <a:gdLst/>
            <a:ahLst/>
            <a:cxnLst/>
            <a:rect r="r" b="b" t="t" l="l"/>
            <a:pathLst>
              <a:path h="666147" w="16149020">
                <a:moveTo>
                  <a:pt x="0" y="0"/>
                </a:moveTo>
                <a:lnTo>
                  <a:pt x="16149020" y="0"/>
                </a:lnTo>
                <a:lnTo>
                  <a:pt x="16149020" y="666147"/>
                </a:lnTo>
                <a:lnTo>
                  <a:pt x="0" y="666147"/>
                </a:lnTo>
                <a:lnTo>
                  <a:pt x="0" y="0"/>
                </a:lnTo>
                <a:close/>
              </a:path>
            </a:pathLst>
          </a:custGeom>
          <a:blipFill>
            <a:blip r:embed="rId2"/>
            <a:stretch>
              <a:fillRect l="0" t="0" r="0" b="0"/>
            </a:stretch>
          </a:blipFill>
        </p:spPr>
      </p:sp>
      <p:sp>
        <p:nvSpPr>
          <p:cNvPr name="Freeform 3" id="3"/>
          <p:cNvSpPr/>
          <p:nvPr/>
        </p:nvSpPr>
        <p:spPr>
          <a:xfrm flipH="false" flipV="false" rot="0">
            <a:off x="1028700" y="7418731"/>
            <a:ext cx="15502436" cy="949524"/>
          </a:xfrm>
          <a:custGeom>
            <a:avLst/>
            <a:gdLst/>
            <a:ahLst/>
            <a:cxnLst/>
            <a:rect r="r" b="b" t="t" l="l"/>
            <a:pathLst>
              <a:path h="949524" w="15502436">
                <a:moveTo>
                  <a:pt x="0" y="0"/>
                </a:moveTo>
                <a:lnTo>
                  <a:pt x="15502436" y="0"/>
                </a:lnTo>
                <a:lnTo>
                  <a:pt x="15502436" y="949524"/>
                </a:lnTo>
                <a:lnTo>
                  <a:pt x="0" y="949524"/>
                </a:lnTo>
                <a:lnTo>
                  <a:pt x="0" y="0"/>
                </a:lnTo>
                <a:close/>
              </a:path>
            </a:pathLst>
          </a:custGeom>
          <a:blipFill>
            <a:blip r:embed="rId3"/>
            <a:stretch>
              <a:fillRect l="0" t="0" r="0" b="0"/>
            </a:stretch>
          </a:blipFill>
        </p:spPr>
      </p:sp>
      <p:sp>
        <p:nvSpPr>
          <p:cNvPr name="TextBox 4" id="4"/>
          <p:cNvSpPr txBox="true"/>
          <p:nvPr/>
        </p:nvSpPr>
        <p:spPr>
          <a:xfrm rot="0">
            <a:off x="9019799" y="5246688"/>
            <a:ext cx="9525" cy="1566544"/>
          </a:xfrm>
          <a:prstGeom prst="rect">
            <a:avLst/>
          </a:prstGeom>
        </p:spPr>
        <p:txBody>
          <a:bodyPr anchor="t" rtlCol="false" tIns="0" lIns="0" bIns="0" rIns="0">
            <a:spAutoFit/>
          </a:bodyPr>
          <a:lstStyle/>
          <a:p>
            <a:pPr algn="ctr">
              <a:lnSpc>
                <a:spcPts val="12880"/>
              </a:lnSpc>
            </a:pPr>
          </a:p>
        </p:txBody>
      </p:sp>
      <p:sp>
        <p:nvSpPr>
          <p:cNvPr name="TextBox 5" id="5"/>
          <p:cNvSpPr txBox="true"/>
          <p:nvPr/>
        </p:nvSpPr>
        <p:spPr>
          <a:xfrm rot="0">
            <a:off x="648405" y="5817235"/>
            <a:ext cx="17777194" cy="1989455"/>
          </a:xfrm>
          <a:prstGeom prst="rect">
            <a:avLst/>
          </a:prstGeom>
        </p:spPr>
        <p:txBody>
          <a:bodyPr anchor="t" rtlCol="false" tIns="0" lIns="0" bIns="0" rIns="0">
            <a:spAutoFit/>
          </a:bodyPr>
          <a:lstStyle/>
          <a:p>
            <a:pPr algn="l">
              <a:lnSpc>
                <a:spcPts val="3219"/>
              </a:lnSpc>
            </a:pPr>
            <a:r>
              <a:rPr lang="en-US" sz="2299" b="true">
                <a:solidFill>
                  <a:srgbClr val="000000"/>
                </a:solidFill>
                <a:latin typeface="Open Sans Bold"/>
                <a:ea typeface="Open Sans Bold"/>
                <a:cs typeface="Open Sans Bold"/>
                <a:sym typeface="Open Sans Bold"/>
              </a:rPr>
              <a:t>2. Ecuación para</a:t>
            </a:r>
            <a:r>
              <a:rPr lang="en-US" sz="2299" b="true">
                <a:solidFill>
                  <a:srgbClr val="000000"/>
                </a:solidFill>
                <a:latin typeface="Open Sans Bold"/>
                <a:ea typeface="Open Sans Bold"/>
                <a:cs typeface="Open Sans Bold"/>
                <a:sym typeface="Open Sans Bold"/>
              </a:rPr>
              <a:t> el stock "Infraestructura de seguridad vial en ejecución":</a:t>
            </a:r>
          </a:p>
          <a:p>
            <a:pPr algn="l">
              <a:lnSpc>
                <a:spcPts val="3219"/>
              </a:lnSpc>
            </a:pPr>
            <a:r>
              <a:rPr lang="en-US" sz="2299">
                <a:solidFill>
                  <a:srgbClr val="000000"/>
                </a:solidFill>
                <a:latin typeface="Open Sans"/>
                <a:ea typeface="Open Sans"/>
                <a:cs typeface="Open Sans"/>
                <a:sym typeface="Open Sans"/>
              </a:rPr>
              <a:t>Este stock representa la infraestructura vial de seguridad que está actualmente en proceso de construcción o implementación.</a:t>
            </a:r>
          </a:p>
          <a:p>
            <a:pPr algn="l">
              <a:lnSpc>
                <a:spcPts val="3219"/>
              </a:lnSpc>
            </a:pPr>
            <a:r>
              <a:rPr lang="en-US" sz="2299">
                <a:solidFill>
                  <a:srgbClr val="000000"/>
                </a:solidFill>
                <a:latin typeface="Open Sans"/>
                <a:ea typeface="Open Sans"/>
                <a:cs typeface="Open Sans"/>
                <a:sym typeface="Open Sans"/>
              </a:rPr>
              <a:t> Se incrementa con la tasa de ejecución de proyectos de seguridad vial, y no presenta salidas hasta que se complete la ejecución.</a:t>
            </a:r>
          </a:p>
          <a:p>
            <a:pPr algn="ctr">
              <a:lnSpc>
                <a:spcPts val="3219"/>
              </a:lnSpc>
            </a:pPr>
          </a:p>
          <a:p>
            <a:pPr algn="ctr">
              <a:lnSpc>
                <a:spcPts val="3219"/>
              </a:lnSpc>
            </a:pPr>
          </a:p>
        </p:txBody>
      </p:sp>
      <p:sp>
        <p:nvSpPr>
          <p:cNvPr name="TextBox 6" id="6"/>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Ecuaciones Diferenciales</a:t>
            </a:r>
          </a:p>
        </p:txBody>
      </p:sp>
      <p:sp>
        <p:nvSpPr>
          <p:cNvPr name="TextBox 7" id="7"/>
          <p:cNvSpPr txBox="true"/>
          <p:nvPr/>
        </p:nvSpPr>
        <p:spPr>
          <a:xfrm rot="0">
            <a:off x="648405" y="1329214"/>
            <a:ext cx="16884459" cy="2527300"/>
          </a:xfrm>
          <a:prstGeom prst="rect">
            <a:avLst/>
          </a:prstGeom>
        </p:spPr>
        <p:txBody>
          <a:bodyPr anchor="t" rtlCol="false" tIns="0" lIns="0" bIns="0" rIns="0">
            <a:spAutoFit/>
          </a:bodyPr>
          <a:lstStyle/>
          <a:p>
            <a:pPr algn="just">
              <a:lnSpc>
                <a:spcPts val="3359"/>
              </a:lnSpc>
            </a:pPr>
            <a:r>
              <a:rPr lang="en-US" sz="2400" b="true">
                <a:solidFill>
                  <a:srgbClr val="000000"/>
                </a:solidFill>
                <a:latin typeface="Open Sans Bold"/>
                <a:ea typeface="Open Sans Bold"/>
                <a:cs typeface="Open Sans Bold"/>
                <a:sym typeface="Open Sans Bold"/>
              </a:rPr>
              <a:t>1. Ecuación para el st</a:t>
            </a:r>
            <a:r>
              <a:rPr lang="en-US" b="true" sz="2400">
                <a:solidFill>
                  <a:srgbClr val="000000"/>
                </a:solidFill>
                <a:latin typeface="Open Sans Bold"/>
                <a:ea typeface="Open Sans Bold"/>
                <a:cs typeface="Open Sans Bold"/>
                <a:sym typeface="Open Sans Bold"/>
              </a:rPr>
              <a:t>ock "Infraestructura en mantenimiento":</a:t>
            </a:r>
          </a:p>
          <a:p>
            <a:pPr algn="just">
              <a:lnSpc>
                <a:spcPts val="3359"/>
              </a:lnSpc>
            </a:pPr>
            <a:r>
              <a:rPr lang="en-US" sz="2400">
                <a:solidFill>
                  <a:srgbClr val="000000"/>
                </a:solidFill>
                <a:latin typeface="Open Sans"/>
                <a:ea typeface="Open Sans"/>
                <a:cs typeface="Open Sans"/>
                <a:sym typeface="Open Sans"/>
              </a:rPr>
              <a:t>Este stock refleja la cantidad de tramos viales que se encuentran temporalmente fuera de operación debido a trabajos de mantenimiento correctivo o preventivo.</a:t>
            </a:r>
          </a:p>
          <a:p>
            <a:pPr algn="just">
              <a:lnSpc>
                <a:spcPts val="3359"/>
              </a:lnSpc>
            </a:pPr>
            <a:r>
              <a:rPr lang="en-US" sz="2400">
                <a:solidFill>
                  <a:srgbClr val="000000"/>
                </a:solidFill>
                <a:latin typeface="Open Sans"/>
                <a:ea typeface="Open Sans"/>
                <a:cs typeface="Open Sans"/>
                <a:sym typeface="Open Sans"/>
              </a:rPr>
              <a:t> El número aumenta con las secciones retiradas para mantenimiento, y disminuye conforme se terminan las obras y se registran como secciones reparadas.</a:t>
            </a:r>
          </a:p>
          <a:p>
            <a:pPr algn="just">
              <a:lnSpc>
                <a:spcPts val="3639"/>
              </a:lnSpc>
            </a:pPr>
          </a:p>
        </p:txBody>
      </p:sp>
      <p:sp>
        <p:nvSpPr>
          <p:cNvPr name="TextBox 8" id="8"/>
          <p:cNvSpPr txBox="true"/>
          <p:nvPr/>
        </p:nvSpPr>
        <p:spPr>
          <a:xfrm rot="0">
            <a:off x="8248858" y="8678331"/>
            <a:ext cx="1238344" cy="763270"/>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t = 2036</a:t>
            </a:r>
          </a:p>
          <a:p>
            <a:pPr algn="l">
              <a:lnSpc>
                <a:spcPts val="3079"/>
              </a:lnSpc>
            </a:pPr>
            <a:r>
              <a:rPr lang="en-US" sz="2199">
                <a:solidFill>
                  <a:srgbClr val="000000"/>
                </a:solidFill>
                <a:latin typeface="Open Sans"/>
                <a:ea typeface="Open Sans"/>
                <a:cs typeface="Open Sans"/>
                <a:sym typeface="Open Sans"/>
              </a:rPr>
              <a:t>t</a:t>
            </a:r>
            <a:r>
              <a:rPr lang="en-US" sz="2199">
                <a:solidFill>
                  <a:srgbClr val="000000"/>
                </a:solidFill>
                <a:latin typeface="Open Sans"/>
                <a:ea typeface="Open Sans"/>
                <a:cs typeface="Open Sans"/>
                <a:sym typeface="Open Sans"/>
              </a:rPr>
              <a:t>0</a:t>
            </a:r>
            <a:r>
              <a:rPr lang="en-US" sz="2199">
                <a:solidFill>
                  <a:srgbClr val="000000"/>
                </a:solidFill>
                <a:latin typeface="Open Sans"/>
                <a:ea typeface="Open Sans"/>
                <a:cs typeface="Open Sans"/>
                <a:sym typeface="Open Sans"/>
              </a:rPr>
              <a:t>=2025</a:t>
            </a:r>
          </a:p>
        </p:txBody>
      </p:sp>
      <p:sp>
        <p:nvSpPr>
          <p:cNvPr name="TextBox 9" id="9"/>
          <p:cNvSpPr txBox="true"/>
          <p:nvPr/>
        </p:nvSpPr>
        <p:spPr>
          <a:xfrm rot="0">
            <a:off x="15574340" y="4819683"/>
            <a:ext cx="1238344" cy="763270"/>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t = 2036</a:t>
            </a:r>
          </a:p>
          <a:p>
            <a:pPr algn="l">
              <a:lnSpc>
                <a:spcPts val="3079"/>
              </a:lnSpc>
            </a:pPr>
            <a:r>
              <a:rPr lang="en-US" sz="2199">
                <a:solidFill>
                  <a:srgbClr val="000000"/>
                </a:solidFill>
                <a:latin typeface="Open Sans"/>
                <a:ea typeface="Open Sans"/>
                <a:cs typeface="Open Sans"/>
                <a:sym typeface="Open Sans"/>
              </a:rPr>
              <a:t>t</a:t>
            </a:r>
            <a:r>
              <a:rPr lang="en-US" sz="2199">
                <a:solidFill>
                  <a:srgbClr val="000000"/>
                </a:solidFill>
                <a:latin typeface="Open Sans"/>
                <a:ea typeface="Open Sans"/>
                <a:cs typeface="Open Sans"/>
                <a:sym typeface="Open Sans"/>
              </a:rPr>
              <a:t>0</a:t>
            </a:r>
            <a:r>
              <a:rPr lang="en-US" sz="2199">
                <a:solidFill>
                  <a:srgbClr val="000000"/>
                </a:solidFill>
                <a:latin typeface="Open Sans"/>
                <a:ea typeface="Open Sans"/>
                <a:cs typeface="Open Sans"/>
                <a:sym typeface="Open Sans"/>
              </a:rPr>
              <a:t>=2025</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491756" y="3591949"/>
            <a:ext cx="14751911" cy="943660"/>
          </a:xfrm>
          <a:custGeom>
            <a:avLst/>
            <a:gdLst/>
            <a:ahLst/>
            <a:cxnLst/>
            <a:rect r="r" b="b" t="t" l="l"/>
            <a:pathLst>
              <a:path h="943660" w="14751911">
                <a:moveTo>
                  <a:pt x="0" y="0"/>
                </a:moveTo>
                <a:lnTo>
                  <a:pt x="14751910" y="0"/>
                </a:lnTo>
                <a:lnTo>
                  <a:pt x="14751910" y="943660"/>
                </a:lnTo>
                <a:lnTo>
                  <a:pt x="0" y="943660"/>
                </a:lnTo>
                <a:lnTo>
                  <a:pt x="0" y="0"/>
                </a:lnTo>
                <a:close/>
              </a:path>
            </a:pathLst>
          </a:custGeom>
          <a:blipFill>
            <a:blip r:embed="rId2"/>
            <a:stretch>
              <a:fillRect l="0" t="0" r="0" b="0"/>
            </a:stretch>
          </a:blipFill>
        </p:spPr>
      </p:sp>
      <p:sp>
        <p:nvSpPr>
          <p:cNvPr name="Freeform 3" id="3"/>
          <p:cNvSpPr/>
          <p:nvPr/>
        </p:nvSpPr>
        <p:spPr>
          <a:xfrm flipH="false" flipV="false" rot="0">
            <a:off x="281835" y="8211523"/>
            <a:ext cx="15716885" cy="864429"/>
          </a:xfrm>
          <a:custGeom>
            <a:avLst/>
            <a:gdLst/>
            <a:ahLst/>
            <a:cxnLst/>
            <a:rect r="r" b="b" t="t" l="l"/>
            <a:pathLst>
              <a:path h="864429" w="15716885">
                <a:moveTo>
                  <a:pt x="0" y="0"/>
                </a:moveTo>
                <a:lnTo>
                  <a:pt x="15716885" y="0"/>
                </a:lnTo>
                <a:lnTo>
                  <a:pt x="15716885" y="864429"/>
                </a:lnTo>
                <a:lnTo>
                  <a:pt x="0" y="864429"/>
                </a:lnTo>
                <a:lnTo>
                  <a:pt x="0" y="0"/>
                </a:lnTo>
                <a:close/>
              </a:path>
            </a:pathLst>
          </a:custGeom>
          <a:blipFill>
            <a:blip r:embed="rId3"/>
            <a:stretch>
              <a:fillRect l="0" t="0" r="0" b="0"/>
            </a:stretch>
          </a:blipFill>
        </p:spPr>
      </p:sp>
      <p:sp>
        <p:nvSpPr>
          <p:cNvPr name="TextBox 4" id="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5" id="5"/>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Ecuaciones Diferenciales</a:t>
            </a:r>
          </a:p>
        </p:txBody>
      </p:sp>
      <p:sp>
        <p:nvSpPr>
          <p:cNvPr name="TextBox 6" id="6"/>
          <p:cNvSpPr txBox="true"/>
          <p:nvPr/>
        </p:nvSpPr>
        <p:spPr>
          <a:xfrm rot="0">
            <a:off x="491756" y="1211359"/>
            <a:ext cx="17330576" cy="2174875"/>
          </a:xfrm>
          <a:prstGeom prst="rect">
            <a:avLst/>
          </a:prstGeom>
        </p:spPr>
        <p:txBody>
          <a:bodyPr anchor="t" rtlCol="false" tIns="0" lIns="0" bIns="0" rIns="0">
            <a:spAutoFit/>
          </a:bodyPr>
          <a:lstStyle/>
          <a:p>
            <a:pPr algn="l">
              <a:lnSpc>
                <a:spcPts val="3499"/>
              </a:lnSpc>
            </a:pPr>
            <a:r>
              <a:rPr lang="en-US" sz="2499" b="true">
                <a:solidFill>
                  <a:srgbClr val="000000"/>
                </a:solidFill>
                <a:latin typeface="Open Sans Bold"/>
                <a:ea typeface="Open Sans Bold"/>
                <a:cs typeface="Open Sans Bold"/>
                <a:sym typeface="Open Sans Bold"/>
              </a:rPr>
              <a:t>3. </a:t>
            </a:r>
            <a:r>
              <a:rPr lang="en-US" sz="2499" b="true">
                <a:solidFill>
                  <a:srgbClr val="000000"/>
                </a:solidFill>
                <a:latin typeface="Open Sans Bold"/>
                <a:ea typeface="Open Sans Bold"/>
                <a:cs typeface="Open Sans Bold"/>
                <a:sym typeface="Open Sans Bold"/>
              </a:rPr>
              <a:t>Ecuación para el st</a:t>
            </a:r>
            <a:r>
              <a:rPr lang="en-US" sz="2499" b="true">
                <a:solidFill>
                  <a:srgbClr val="000000"/>
                </a:solidFill>
                <a:latin typeface="Open Sans Bold"/>
                <a:ea typeface="Open Sans Bold"/>
                <a:cs typeface="Open Sans Bold"/>
                <a:sym typeface="Open Sans Bold"/>
              </a:rPr>
              <a:t>ock "Infraestructura de seguridad vial obsoleta":</a:t>
            </a:r>
          </a:p>
          <a:p>
            <a:pPr algn="l">
              <a:lnSpc>
                <a:spcPts val="3499"/>
              </a:lnSpc>
            </a:pPr>
            <a:r>
              <a:rPr lang="en-US" sz="2499">
                <a:solidFill>
                  <a:srgbClr val="000000"/>
                </a:solidFill>
                <a:latin typeface="Open Sans"/>
                <a:ea typeface="Open Sans"/>
                <a:cs typeface="Open Sans"/>
                <a:sym typeface="Open Sans"/>
              </a:rPr>
              <a:t>Este stock representa los tramos de infraestructura de seguridad que han perdido funcionalidad con el tiempo debido a desgaste, falta de mantenimiento o antigüedad.</a:t>
            </a:r>
          </a:p>
          <a:p>
            <a:pPr algn="l">
              <a:lnSpc>
                <a:spcPts val="3499"/>
              </a:lnSpc>
            </a:pPr>
            <a:r>
              <a:rPr lang="en-US" sz="2499">
                <a:solidFill>
                  <a:srgbClr val="000000"/>
                </a:solidFill>
                <a:latin typeface="Open Sans"/>
                <a:ea typeface="Open Sans"/>
                <a:cs typeface="Open Sans"/>
                <a:sym typeface="Open Sans"/>
              </a:rPr>
              <a:t> El stock se incrementa por la tasa de infraestructura que se vuelve obsoleta.</a:t>
            </a:r>
          </a:p>
          <a:p>
            <a:pPr algn="l">
              <a:lnSpc>
                <a:spcPts val="3499"/>
              </a:lnSpc>
            </a:pPr>
          </a:p>
        </p:txBody>
      </p:sp>
      <p:sp>
        <p:nvSpPr>
          <p:cNvPr name="TextBox 7" id="7"/>
          <p:cNvSpPr txBox="true"/>
          <p:nvPr/>
        </p:nvSpPr>
        <p:spPr>
          <a:xfrm rot="0">
            <a:off x="491756" y="5234429"/>
            <a:ext cx="15128289" cy="406725"/>
          </a:xfrm>
          <a:prstGeom prst="rect">
            <a:avLst/>
          </a:prstGeom>
        </p:spPr>
        <p:txBody>
          <a:bodyPr anchor="t" rtlCol="false" tIns="0" lIns="0" bIns="0" rIns="0">
            <a:spAutoFit/>
          </a:bodyPr>
          <a:lstStyle/>
          <a:p>
            <a:pPr algn="l">
              <a:lnSpc>
                <a:spcPts val="3307"/>
              </a:lnSpc>
            </a:pPr>
            <a:r>
              <a:rPr lang="en-US" sz="2362" b="true">
                <a:solidFill>
                  <a:srgbClr val="000000"/>
                </a:solidFill>
                <a:latin typeface="Open Sans Bold"/>
                <a:ea typeface="Open Sans Bold"/>
                <a:cs typeface="Open Sans Bold"/>
                <a:sym typeface="Open Sans Bold"/>
              </a:rPr>
              <a:t>4. </a:t>
            </a:r>
            <a:r>
              <a:rPr lang="en-US" sz="2362" b="true">
                <a:solidFill>
                  <a:srgbClr val="000000"/>
                </a:solidFill>
                <a:latin typeface="Open Sans Bold"/>
                <a:ea typeface="Open Sans Bold"/>
                <a:cs typeface="Open Sans Bold"/>
                <a:sym typeface="Open Sans Bold"/>
              </a:rPr>
              <a:t>Ecuación p</a:t>
            </a:r>
            <a:r>
              <a:rPr lang="en-US" sz="2362" b="true">
                <a:solidFill>
                  <a:srgbClr val="000000"/>
                </a:solidFill>
                <a:latin typeface="Open Sans Bold"/>
                <a:ea typeface="Open Sans Bold"/>
                <a:cs typeface="Open Sans Bold"/>
                <a:sym typeface="Open Sans Bold"/>
              </a:rPr>
              <a:t>ara el stock "Presupuesto mantenimiento de infraestructura":</a:t>
            </a:r>
          </a:p>
        </p:txBody>
      </p:sp>
      <p:sp>
        <p:nvSpPr>
          <p:cNvPr name="TextBox 8" id="8"/>
          <p:cNvSpPr txBox="true"/>
          <p:nvPr/>
        </p:nvSpPr>
        <p:spPr>
          <a:xfrm rot="0">
            <a:off x="462912" y="5793422"/>
            <a:ext cx="17352652" cy="1736725"/>
          </a:xfrm>
          <a:prstGeom prst="rect">
            <a:avLst/>
          </a:prstGeom>
        </p:spPr>
        <p:txBody>
          <a:bodyPr anchor="t" rtlCol="false" tIns="0" lIns="0" bIns="0" rIns="0">
            <a:spAutoFit/>
          </a:bodyPr>
          <a:lstStyle/>
          <a:p>
            <a:pPr algn="l">
              <a:lnSpc>
                <a:spcPts val="3499"/>
              </a:lnSpc>
            </a:pPr>
            <a:r>
              <a:rPr lang="en-US" sz="2499">
                <a:solidFill>
                  <a:srgbClr val="000000"/>
                </a:solidFill>
                <a:latin typeface="Open Sans"/>
                <a:ea typeface="Open Sans"/>
                <a:cs typeface="Open Sans"/>
                <a:sym typeface="Open Sans"/>
              </a:rPr>
              <a:t> Aumenta con los fondos asignados para mantenimiento y disminuye con los gastos realizados.és de campañas educativas, reformas curriculares y programas de sensibilización ciudadana. Se reduce por desinterés, desactualización de conocimientos o falta de acceso a oportunidades educativas, lo que genera una pérdida progresiva de ese conocimiento en la población.</a:t>
            </a:r>
          </a:p>
        </p:txBody>
      </p:sp>
      <p:sp>
        <p:nvSpPr>
          <p:cNvPr name="TextBox 9" id="9"/>
          <p:cNvSpPr txBox="true"/>
          <p:nvPr/>
        </p:nvSpPr>
        <p:spPr>
          <a:xfrm rot="0">
            <a:off x="16239216" y="8303400"/>
            <a:ext cx="1238344" cy="763270"/>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t = 2036</a:t>
            </a:r>
          </a:p>
          <a:p>
            <a:pPr algn="l">
              <a:lnSpc>
                <a:spcPts val="3079"/>
              </a:lnSpc>
            </a:pPr>
            <a:r>
              <a:rPr lang="en-US" sz="2199">
                <a:solidFill>
                  <a:srgbClr val="000000"/>
                </a:solidFill>
                <a:latin typeface="Open Sans"/>
                <a:ea typeface="Open Sans"/>
                <a:cs typeface="Open Sans"/>
                <a:sym typeface="Open Sans"/>
              </a:rPr>
              <a:t>t</a:t>
            </a:r>
            <a:r>
              <a:rPr lang="en-US" sz="2199">
                <a:solidFill>
                  <a:srgbClr val="000000"/>
                </a:solidFill>
                <a:latin typeface="Open Sans"/>
                <a:ea typeface="Open Sans"/>
                <a:cs typeface="Open Sans"/>
                <a:sym typeface="Open Sans"/>
              </a:rPr>
              <a:t>0</a:t>
            </a:r>
            <a:r>
              <a:rPr lang="en-US" sz="2199">
                <a:solidFill>
                  <a:srgbClr val="000000"/>
                </a:solidFill>
                <a:latin typeface="Open Sans"/>
                <a:ea typeface="Open Sans"/>
                <a:cs typeface="Open Sans"/>
                <a:sym typeface="Open Sans"/>
              </a:rPr>
              <a:t>=2025</a:t>
            </a:r>
          </a:p>
        </p:txBody>
      </p:sp>
      <p:sp>
        <p:nvSpPr>
          <p:cNvPr name="TextBox 10" id="10"/>
          <p:cNvSpPr txBox="true"/>
          <p:nvPr/>
        </p:nvSpPr>
        <p:spPr>
          <a:xfrm rot="0">
            <a:off x="15620044" y="3300509"/>
            <a:ext cx="1238344" cy="763270"/>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t = 2036</a:t>
            </a:r>
          </a:p>
          <a:p>
            <a:pPr algn="l">
              <a:lnSpc>
                <a:spcPts val="3079"/>
              </a:lnSpc>
            </a:pPr>
            <a:r>
              <a:rPr lang="en-US" sz="2199">
                <a:solidFill>
                  <a:srgbClr val="000000"/>
                </a:solidFill>
                <a:latin typeface="Open Sans"/>
                <a:ea typeface="Open Sans"/>
                <a:cs typeface="Open Sans"/>
                <a:sym typeface="Open Sans"/>
              </a:rPr>
              <a:t>t</a:t>
            </a:r>
            <a:r>
              <a:rPr lang="en-US" sz="2199">
                <a:solidFill>
                  <a:srgbClr val="000000"/>
                </a:solidFill>
                <a:latin typeface="Open Sans"/>
                <a:ea typeface="Open Sans"/>
                <a:cs typeface="Open Sans"/>
                <a:sym typeface="Open Sans"/>
              </a:rPr>
              <a:t>0</a:t>
            </a:r>
            <a:r>
              <a:rPr lang="en-US" sz="2199">
                <a:solidFill>
                  <a:srgbClr val="000000"/>
                </a:solidFill>
                <a:latin typeface="Open Sans"/>
                <a:ea typeface="Open Sans"/>
                <a:cs typeface="Open Sans"/>
                <a:sym typeface="Open Sans"/>
              </a:rPr>
              <a:t>=2025</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3471899" y="1505920"/>
            <a:ext cx="10897433" cy="8187801"/>
          </a:xfrm>
          <a:custGeom>
            <a:avLst/>
            <a:gdLst/>
            <a:ahLst/>
            <a:cxnLst/>
            <a:rect r="r" b="b" t="t" l="l"/>
            <a:pathLst>
              <a:path h="8187801" w="10897433">
                <a:moveTo>
                  <a:pt x="0" y="0"/>
                </a:moveTo>
                <a:lnTo>
                  <a:pt x="10897433" y="0"/>
                </a:lnTo>
                <a:lnTo>
                  <a:pt x="10897433" y="8187801"/>
                </a:lnTo>
                <a:lnTo>
                  <a:pt x="0" y="8187801"/>
                </a:lnTo>
                <a:lnTo>
                  <a:pt x="0" y="0"/>
                </a:lnTo>
                <a:close/>
              </a:path>
            </a:pathLst>
          </a:custGeom>
          <a:blipFill>
            <a:blip r:embed="rId2"/>
            <a:stretch>
              <a:fillRect l="0" t="0" r="0" b="0"/>
            </a:stretch>
          </a:blipFill>
        </p:spPr>
      </p:sp>
      <p:sp>
        <p:nvSpPr>
          <p:cNvPr name="TextBox 3" id="3"/>
          <p:cNvSpPr txBox="true"/>
          <p:nvPr/>
        </p:nvSpPr>
        <p:spPr>
          <a:xfrm rot="0">
            <a:off x="3945264" y="58275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Tabla de variables</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TextBox 2" id="2"/>
          <p:cNvSpPr txBox="true"/>
          <p:nvPr/>
        </p:nvSpPr>
        <p:spPr>
          <a:xfrm rot="0">
            <a:off x="3945264" y="588470"/>
            <a:ext cx="9950704" cy="645795"/>
          </a:xfrm>
          <a:prstGeom prst="rect">
            <a:avLst/>
          </a:prstGeom>
        </p:spPr>
        <p:txBody>
          <a:bodyPr anchor="t" rtlCol="false" tIns="0" lIns="0" bIns="0" rIns="0">
            <a:spAutoFit/>
          </a:bodyPr>
          <a:lstStyle/>
          <a:p>
            <a:pPr algn="ctr" marL="0" indent="0" lvl="1">
              <a:lnSpc>
                <a:spcPts val="4679"/>
              </a:lnSpc>
            </a:pPr>
            <a:r>
              <a:rPr lang="en-US" b="true" sz="5199" spc="-239">
                <a:solidFill>
                  <a:srgbClr val="2E4D99"/>
                </a:solidFill>
                <a:latin typeface="Raleway Bold"/>
                <a:ea typeface="Raleway Bold"/>
                <a:cs typeface="Raleway Bold"/>
                <a:sym typeface="Raleway Bold"/>
              </a:rPr>
              <a:t>Forrester</a:t>
            </a:r>
          </a:p>
        </p:txBody>
      </p:sp>
      <p:sp>
        <p:nvSpPr>
          <p:cNvPr name="Freeform 3" id="3"/>
          <p:cNvSpPr/>
          <p:nvPr/>
        </p:nvSpPr>
        <p:spPr>
          <a:xfrm flipH="false" flipV="false" rot="0">
            <a:off x="1248998" y="1542818"/>
            <a:ext cx="15072129" cy="7856347"/>
          </a:xfrm>
          <a:custGeom>
            <a:avLst/>
            <a:gdLst/>
            <a:ahLst/>
            <a:cxnLst/>
            <a:rect r="r" b="b" t="t" l="l"/>
            <a:pathLst>
              <a:path h="7856347" w="15072129">
                <a:moveTo>
                  <a:pt x="0" y="0"/>
                </a:moveTo>
                <a:lnTo>
                  <a:pt x="15072129" y="0"/>
                </a:lnTo>
                <a:lnTo>
                  <a:pt x="15072129" y="7856347"/>
                </a:lnTo>
                <a:lnTo>
                  <a:pt x="0" y="7856347"/>
                </a:lnTo>
                <a:lnTo>
                  <a:pt x="0" y="0"/>
                </a:lnTo>
                <a:close/>
              </a:path>
            </a:pathLst>
          </a:custGeom>
          <a:blipFill>
            <a:blip r:embed="rId2"/>
            <a:stretch>
              <a:fillRect l="0" t="0" r="0" b="0"/>
            </a:stretch>
          </a:blipFill>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457961" y="1689533"/>
            <a:ext cx="14987658" cy="7568767"/>
          </a:xfrm>
          <a:custGeom>
            <a:avLst/>
            <a:gdLst/>
            <a:ahLst/>
            <a:cxnLst/>
            <a:rect r="r" b="b" t="t" l="l"/>
            <a:pathLst>
              <a:path h="7568767" w="14987658">
                <a:moveTo>
                  <a:pt x="0" y="0"/>
                </a:moveTo>
                <a:lnTo>
                  <a:pt x="14987658" y="0"/>
                </a:lnTo>
                <a:lnTo>
                  <a:pt x="14987658" y="7568767"/>
                </a:lnTo>
                <a:lnTo>
                  <a:pt x="0" y="7568767"/>
                </a:lnTo>
                <a:lnTo>
                  <a:pt x="0" y="0"/>
                </a:lnTo>
                <a:close/>
              </a:path>
            </a:pathLst>
          </a:custGeom>
          <a:blipFill>
            <a:blip r:embed="rId2"/>
            <a:stretch>
              <a:fillRect l="0" t="0" r="0" b="0"/>
            </a:stretch>
          </a:blipFill>
        </p:spPr>
      </p:sp>
      <p:sp>
        <p:nvSpPr>
          <p:cNvPr name="Freeform 3" id="3"/>
          <p:cNvSpPr/>
          <p:nvPr/>
        </p:nvSpPr>
        <p:spPr>
          <a:xfrm flipH="false" flipV="false" rot="0">
            <a:off x="7035955" y="1295634"/>
            <a:ext cx="10941818" cy="332530"/>
          </a:xfrm>
          <a:custGeom>
            <a:avLst/>
            <a:gdLst/>
            <a:ahLst/>
            <a:cxnLst/>
            <a:rect r="r" b="b" t="t" l="l"/>
            <a:pathLst>
              <a:path h="332530" w="10941818">
                <a:moveTo>
                  <a:pt x="0" y="0"/>
                </a:moveTo>
                <a:lnTo>
                  <a:pt x="10941818" y="0"/>
                </a:lnTo>
                <a:lnTo>
                  <a:pt x="10941818" y="332530"/>
                </a:lnTo>
                <a:lnTo>
                  <a:pt x="0" y="332530"/>
                </a:lnTo>
                <a:lnTo>
                  <a:pt x="0" y="0"/>
                </a:lnTo>
                <a:close/>
              </a:path>
            </a:pathLst>
          </a:custGeom>
          <a:blipFill>
            <a:blip r:embed="rId3"/>
            <a:stretch>
              <a:fillRect l="0" t="0" r="0" b="0"/>
            </a:stretch>
          </a:blipFill>
        </p:spPr>
      </p:sp>
      <p:sp>
        <p:nvSpPr>
          <p:cNvPr name="Freeform 4" id="4"/>
          <p:cNvSpPr/>
          <p:nvPr/>
        </p:nvSpPr>
        <p:spPr>
          <a:xfrm flipH="false" flipV="false" rot="0">
            <a:off x="0" y="9801177"/>
            <a:ext cx="6273118" cy="300149"/>
          </a:xfrm>
          <a:custGeom>
            <a:avLst/>
            <a:gdLst/>
            <a:ahLst/>
            <a:cxnLst/>
            <a:rect r="r" b="b" t="t" l="l"/>
            <a:pathLst>
              <a:path h="300149" w="6273118">
                <a:moveTo>
                  <a:pt x="0" y="0"/>
                </a:moveTo>
                <a:lnTo>
                  <a:pt x="6273118" y="0"/>
                </a:lnTo>
                <a:lnTo>
                  <a:pt x="6273118" y="300149"/>
                </a:lnTo>
                <a:lnTo>
                  <a:pt x="0" y="300149"/>
                </a:lnTo>
                <a:lnTo>
                  <a:pt x="0" y="0"/>
                </a:lnTo>
                <a:close/>
              </a:path>
            </a:pathLst>
          </a:custGeom>
          <a:blipFill>
            <a:blip r:embed="rId4"/>
            <a:stretch>
              <a:fillRect l="0" t="0" r="0" b="0"/>
            </a:stretch>
          </a:blipFill>
        </p:spPr>
      </p:sp>
      <p:sp>
        <p:nvSpPr>
          <p:cNvPr name="Freeform 5" id="5"/>
          <p:cNvSpPr/>
          <p:nvPr/>
        </p:nvSpPr>
        <p:spPr>
          <a:xfrm flipH="false" flipV="false" rot="0">
            <a:off x="8685641" y="9742962"/>
            <a:ext cx="7549244" cy="416579"/>
          </a:xfrm>
          <a:custGeom>
            <a:avLst/>
            <a:gdLst/>
            <a:ahLst/>
            <a:cxnLst/>
            <a:rect r="r" b="b" t="t" l="l"/>
            <a:pathLst>
              <a:path h="416579" w="7549244">
                <a:moveTo>
                  <a:pt x="0" y="0"/>
                </a:moveTo>
                <a:lnTo>
                  <a:pt x="7549243" y="0"/>
                </a:lnTo>
                <a:lnTo>
                  <a:pt x="7549243" y="416579"/>
                </a:lnTo>
                <a:lnTo>
                  <a:pt x="0" y="416579"/>
                </a:lnTo>
                <a:lnTo>
                  <a:pt x="0" y="0"/>
                </a:lnTo>
                <a:close/>
              </a:path>
            </a:pathLst>
          </a:custGeom>
          <a:blipFill>
            <a:blip r:embed="rId5"/>
            <a:stretch>
              <a:fillRect l="0" t="-4443" r="0" b="-4443"/>
            </a:stretch>
          </a:blipFill>
        </p:spPr>
      </p:sp>
      <p:sp>
        <p:nvSpPr>
          <p:cNvPr name="TextBox 6" id="6"/>
          <p:cNvSpPr txBox="true"/>
          <p:nvPr/>
        </p:nvSpPr>
        <p:spPr>
          <a:xfrm rot="0">
            <a:off x="3945264" y="588470"/>
            <a:ext cx="9950704" cy="645795"/>
          </a:xfrm>
          <a:prstGeom prst="rect">
            <a:avLst/>
          </a:prstGeom>
        </p:spPr>
        <p:txBody>
          <a:bodyPr anchor="t" rtlCol="false" tIns="0" lIns="0" bIns="0" rIns="0">
            <a:spAutoFit/>
          </a:bodyPr>
          <a:lstStyle/>
          <a:p>
            <a:pPr algn="ctr" marL="0" indent="0" lvl="1">
              <a:lnSpc>
                <a:spcPts val="4679"/>
              </a:lnSpc>
            </a:pPr>
            <a:r>
              <a:rPr lang="en-US" b="true" sz="5199" spc="-239">
                <a:solidFill>
                  <a:srgbClr val="2E4D99"/>
                </a:solidFill>
                <a:latin typeface="Raleway Bold"/>
                <a:ea typeface="Raleway Bold"/>
                <a:cs typeface="Raleway Bold"/>
                <a:sym typeface="Raleway Bold"/>
              </a:rPr>
              <a:t>Forrester (Vensim)</a:t>
            </a:r>
          </a:p>
        </p:txBody>
      </p:sp>
      <p:sp>
        <p:nvSpPr>
          <p:cNvPr name="TextBox 7" id="7"/>
          <p:cNvSpPr txBox="true"/>
          <p:nvPr/>
        </p:nvSpPr>
        <p:spPr>
          <a:xfrm rot="0">
            <a:off x="7221974" y="2287663"/>
            <a:ext cx="9223645" cy="989965"/>
          </a:xfrm>
          <a:prstGeom prst="rect">
            <a:avLst/>
          </a:prstGeom>
        </p:spPr>
        <p:txBody>
          <a:bodyPr anchor="t" rtlCol="false" tIns="0" lIns="0" bIns="0" rIns="0">
            <a:spAutoFit/>
          </a:bodyPr>
          <a:lstStyle/>
          <a:p>
            <a:pPr algn="ctr">
              <a:lnSpc>
                <a:spcPts val="2660"/>
              </a:lnSpc>
            </a:pPr>
            <a:r>
              <a:rPr lang="en-US" sz="1900" b="true">
                <a:solidFill>
                  <a:srgbClr val="000000"/>
                </a:solidFill>
                <a:latin typeface="Open Sans Bold"/>
                <a:ea typeface="Open Sans Bold"/>
                <a:cs typeface="Open Sans Bold"/>
                <a:sym typeface="Open Sans Bold"/>
              </a:rPr>
              <a:t>Meta(objetivo): La infraestructura de seguridad vial debería mantenerse en niveles óptimos y operativos, minimizando la obsolescencia e incrementando su capacidad para prevenir accidentes. </a:t>
            </a:r>
          </a:p>
        </p:txBody>
      </p:sp>
      <p:sp>
        <p:nvSpPr>
          <p:cNvPr name="TextBox 8" id="8"/>
          <p:cNvSpPr txBox="true"/>
          <p:nvPr/>
        </p:nvSpPr>
        <p:spPr>
          <a:xfrm rot="0">
            <a:off x="8951790" y="6779847"/>
            <a:ext cx="9280392" cy="527344"/>
          </a:xfrm>
          <a:prstGeom prst="rect">
            <a:avLst/>
          </a:prstGeom>
        </p:spPr>
        <p:txBody>
          <a:bodyPr anchor="t" rtlCol="false" tIns="0" lIns="0" bIns="0" rIns="0">
            <a:spAutoFit/>
          </a:bodyPr>
          <a:lstStyle/>
          <a:p>
            <a:pPr algn="ctr">
              <a:lnSpc>
                <a:spcPts val="2145"/>
              </a:lnSpc>
            </a:pPr>
            <a:r>
              <a:rPr lang="en-US" sz="1532" b="true">
                <a:solidFill>
                  <a:srgbClr val="000000"/>
                </a:solidFill>
                <a:latin typeface="Open Sans Bold"/>
                <a:ea typeface="Open Sans Bold"/>
                <a:cs typeface="Open Sans Bold"/>
                <a:sym typeface="Open Sans Bold"/>
              </a:rPr>
              <a:t>Meta(objetivo): Maximizar la cantidad de dispositivos de seguridad vial operativos (señales, semáforos, reductores, etc.), garantizando su mantenimiento y reemplazo oportuno. </a:t>
            </a:r>
          </a:p>
        </p:txBody>
      </p:sp>
      <p:sp>
        <p:nvSpPr>
          <p:cNvPr name="TextBox 9" id="9"/>
          <p:cNvSpPr txBox="true"/>
          <p:nvPr/>
        </p:nvSpPr>
        <p:spPr>
          <a:xfrm rot="0">
            <a:off x="7475918" y="9191625"/>
            <a:ext cx="9280392" cy="527344"/>
          </a:xfrm>
          <a:prstGeom prst="rect">
            <a:avLst/>
          </a:prstGeom>
        </p:spPr>
        <p:txBody>
          <a:bodyPr anchor="t" rtlCol="false" tIns="0" lIns="0" bIns="0" rIns="0">
            <a:spAutoFit/>
          </a:bodyPr>
          <a:lstStyle/>
          <a:p>
            <a:pPr algn="ctr">
              <a:lnSpc>
                <a:spcPts val="2145"/>
              </a:lnSpc>
            </a:pPr>
            <a:r>
              <a:rPr lang="en-US" sz="1532" b="true">
                <a:solidFill>
                  <a:srgbClr val="000000"/>
                </a:solidFill>
                <a:latin typeface="Open Sans Bold"/>
                <a:ea typeface="Open Sans Bold"/>
                <a:cs typeface="Open Sans Bold"/>
                <a:sym typeface="Open Sans Bold"/>
              </a:rPr>
              <a:t>Meta(objetivo): Alinear el presupuesto asignado al mantenimiento con los costos reales de operación, considerando el crecimiento de la red vial.</a:t>
            </a:r>
          </a:p>
        </p:txBody>
      </p:sp>
      <p:sp>
        <p:nvSpPr>
          <p:cNvPr name="TextBox 10" id="10"/>
          <p:cNvSpPr txBox="true"/>
          <p:nvPr/>
        </p:nvSpPr>
        <p:spPr>
          <a:xfrm rot="0">
            <a:off x="116509" y="8845918"/>
            <a:ext cx="5940462" cy="796188"/>
          </a:xfrm>
          <a:prstGeom prst="rect">
            <a:avLst/>
          </a:prstGeom>
        </p:spPr>
        <p:txBody>
          <a:bodyPr anchor="t" rtlCol="false" tIns="0" lIns="0" bIns="0" rIns="0">
            <a:spAutoFit/>
          </a:bodyPr>
          <a:lstStyle/>
          <a:p>
            <a:pPr algn="ctr">
              <a:lnSpc>
                <a:spcPts val="2145"/>
              </a:lnSpc>
            </a:pPr>
            <a:r>
              <a:rPr lang="en-US" sz="1532" b="true">
                <a:solidFill>
                  <a:srgbClr val="000000"/>
                </a:solidFill>
                <a:latin typeface="Open Sans Bold"/>
                <a:ea typeface="Open Sans Bold"/>
                <a:cs typeface="Open Sans Bold"/>
                <a:sym typeface="Open Sans Bold"/>
              </a:rPr>
              <a:t>Meta(objetivo): Asegurar que las secciones retiradas para mantenimiento sean reparadas en el menor tiempo posible, manteniendo un flujo continuo de unidades operativas</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8887101" y="1378839"/>
            <a:ext cx="8439107" cy="3312350"/>
          </a:xfrm>
          <a:custGeom>
            <a:avLst/>
            <a:gdLst/>
            <a:ahLst/>
            <a:cxnLst/>
            <a:rect r="r" b="b" t="t" l="l"/>
            <a:pathLst>
              <a:path h="3312350" w="8439107">
                <a:moveTo>
                  <a:pt x="0" y="0"/>
                </a:moveTo>
                <a:lnTo>
                  <a:pt x="8439107" y="0"/>
                </a:lnTo>
                <a:lnTo>
                  <a:pt x="8439107" y="3312349"/>
                </a:lnTo>
                <a:lnTo>
                  <a:pt x="0" y="3312349"/>
                </a:lnTo>
                <a:lnTo>
                  <a:pt x="0" y="0"/>
                </a:lnTo>
                <a:close/>
              </a:path>
            </a:pathLst>
          </a:custGeom>
          <a:blipFill>
            <a:blip r:embed="rId2"/>
            <a:stretch>
              <a:fillRect l="0" t="0" r="0" b="0"/>
            </a:stretch>
          </a:blipFill>
        </p:spPr>
      </p:sp>
      <p:sp>
        <p:nvSpPr>
          <p:cNvPr name="Freeform 3" id="3"/>
          <p:cNvSpPr/>
          <p:nvPr/>
        </p:nvSpPr>
        <p:spPr>
          <a:xfrm flipH="false" flipV="false" rot="0">
            <a:off x="1128694" y="1283649"/>
            <a:ext cx="6389459" cy="3502728"/>
          </a:xfrm>
          <a:custGeom>
            <a:avLst/>
            <a:gdLst/>
            <a:ahLst/>
            <a:cxnLst/>
            <a:rect r="r" b="b" t="t" l="l"/>
            <a:pathLst>
              <a:path h="3502728" w="6389459">
                <a:moveTo>
                  <a:pt x="0" y="0"/>
                </a:moveTo>
                <a:lnTo>
                  <a:pt x="6389459" y="0"/>
                </a:lnTo>
                <a:lnTo>
                  <a:pt x="6389459" y="3502728"/>
                </a:lnTo>
                <a:lnTo>
                  <a:pt x="0" y="3502728"/>
                </a:lnTo>
                <a:lnTo>
                  <a:pt x="0" y="0"/>
                </a:lnTo>
                <a:close/>
              </a:path>
            </a:pathLst>
          </a:custGeom>
          <a:blipFill>
            <a:blip r:embed="rId3"/>
            <a:stretch>
              <a:fillRect l="0" t="0" r="0" b="0"/>
            </a:stretch>
          </a:blipFill>
        </p:spPr>
      </p:sp>
      <p:sp>
        <p:nvSpPr>
          <p:cNvPr name="TextBox 4" id="4"/>
          <p:cNvSpPr txBox="true"/>
          <p:nvPr/>
        </p:nvSpPr>
        <p:spPr>
          <a:xfrm rot="0">
            <a:off x="4168648" y="88579"/>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Vensim</a:t>
            </a:r>
          </a:p>
        </p:txBody>
      </p:sp>
      <p:sp>
        <p:nvSpPr>
          <p:cNvPr name="TextBox 5" id="5"/>
          <p:cNvSpPr txBox="true"/>
          <p:nvPr/>
        </p:nvSpPr>
        <p:spPr>
          <a:xfrm rot="0">
            <a:off x="723110" y="5105400"/>
            <a:ext cx="7880132" cy="4277995"/>
          </a:xfrm>
          <a:prstGeom prst="rect">
            <a:avLst/>
          </a:prstGeom>
        </p:spPr>
        <p:txBody>
          <a:bodyPr anchor="t" rtlCol="false" tIns="0" lIns="0" bIns="0" rIns="0">
            <a:spAutoFit/>
          </a:bodyPr>
          <a:lstStyle/>
          <a:p>
            <a:pPr algn="ctr">
              <a:lnSpc>
                <a:spcPts val="3080"/>
              </a:lnSpc>
              <a:spcBef>
                <a:spcPct val="0"/>
              </a:spcBef>
            </a:pPr>
            <a:r>
              <a:rPr lang="en-US" sz="2200" spc="-101">
                <a:solidFill>
                  <a:srgbClr val="2E4D99"/>
                </a:solidFill>
                <a:latin typeface="Open Sans"/>
                <a:ea typeface="Open Sans"/>
                <a:cs typeface="Open Sans"/>
                <a:sym typeface="Open Sans"/>
              </a:rPr>
              <a:t>En el periodo "Antes", se observa un crecimiento moderado de los dispositivos viales operativos. Desde 85 unidades en 2016, se alcanza un total de 251 en 2024, reflejando una expansión gradual de la infraestructura vial. La infraestructura de seguridad en mantenimiento se mantiene constante en 50 unidades durante todo el periodo, lo que indica que los esfuerzos de mantenimiento y reparación no han variado considerablemente. Además, el presupuesto de mantenimiento de infraestructura permanece fijo en 100,000 unidades, lo que sugiere que los fondos asignados a este sector no han experimentado un aumento significativo a lo largo de los años.</a:t>
            </a:r>
          </a:p>
        </p:txBody>
      </p:sp>
      <p:sp>
        <p:nvSpPr>
          <p:cNvPr name="TextBox 6" id="6"/>
          <p:cNvSpPr txBox="true"/>
          <p:nvPr/>
        </p:nvSpPr>
        <p:spPr>
          <a:xfrm rot="0">
            <a:off x="9574138" y="5105400"/>
            <a:ext cx="7468211" cy="6490335"/>
          </a:xfrm>
          <a:prstGeom prst="rect">
            <a:avLst/>
          </a:prstGeom>
        </p:spPr>
        <p:txBody>
          <a:bodyPr anchor="t" rtlCol="false" tIns="0" lIns="0" bIns="0" rIns="0">
            <a:spAutoFit/>
          </a:bodyPr>
          <a:lstStyle/>
          <a:p>
            <a:pPr algn="ctr">
              <a:lnSpc>
                <a:spcPts val="2940"/>
              </a:lnSpc>
              <a:spcBef>
                <a:spcPct val="0"/>
              </a:spcBef>
            </a:pPr>
            <a:r>
              <a:rPr lang="en-US" sz="2100" spc="-96">
                <a:solidFill>
                  <a:srgbClr val="2E4D99"/>
                </a:solidFill>
                <a:latin typeface="Open Sans"/>
                <a:ea typeface="Open Sans"/>
                <a:cs typeface="Open Sans"/>
                <a:sym typeface="Open Sans"/>
              </a:rPr>
              <a:t>En la fase "Después", se proyecta un crecimiento acelerado. Los dispositivos viales operativos experimentan un aumento drástico, alcanzando más de 760,000 unidades en 2035, lo que indica un esfuerzo significativo para mejorar la infraestructura vial. La infraestructura de seguridad en mantenimiento también aumenta de manera sostenida, pasando de 50 a 85 unidades, lo que refleja una mayor inversión en el mantenimiento y la reparación de las secciones viales. Asimismo, el presupuesto de mantenimiento de infraestructura crece considerablemente, superando los 595,000 en 2035, lo que implica una asignación más grande de recursos financieros para asegurar la calidad y la seguridad de la infraestructura vial durante el periodo proyectado.</a:t>
            </a:r>
          </a:p>
          <a:p>
            <a:pPr algn="ctr">
              <a:lnSpc>
                <a:spcPts val="3359"/>
              </a:lnSpc>
              <a:spcBef>
                <a:spcPct val="0"/>
              </a:spcBef>
            </a:pPr>
          </a:p>
          <a:p>
            <a:pPr algn="ctr">
              <a:lnSpc>
                <a:spcPts val="3359"/>
              </a:lnSpc>
              <a:spcBef>
                <a:spcPct val="0"/>
              </a:spcBef>
            </a:pPr>
          </a:p>
          <a:p>
            <a:pPr algn="ctr">
              <a:lnSpc>
                <a:spcPts val="3359"/>
              </a:lnSpc>
              <a:spcBef>
                <a:spcPct val="0"/>
              </a:spcBef>
            </a:pPr>
          </a:p>
          <a:p>
            <a:pPr algn="ctr">
              <a:lnSpc>
                <a:spcPts val="3359"/>
              </a:lnSpc>
              <a:spcBef>
                <a:spcPct val="0"/>
              </a:spcBef>
            </a:pPr>
          </a:p>
          <a:p>
            <a:pPr algn="ctr">
              <a:lnSpc>
                <a:spcPts val="2940"/>
              </a:lnSpc>
              <a:spcBef>
                <a:spcPct val="0"/>
              </a:spcBef>
            </a:pPr>
          </a:p>
        </p:txBody>
      </p:sp>
      <p:sp>
        <p:nvSpPr>
          <p:cNvPr name="TextBox 7" id="7"/>
          <p:cNvSpPr txBox="true"/>
          <p:nvPr/>
        </p:nvSpPr>
        <p:spPr>
          <a:xfrm rot="0">
            <a:off x="443622" y="660079"/>
            <a:ext cx="8439107" cy="1180465"/>
          </a:xfrm>
          <a:prstGeom prst="rect">
            <a:avLst/>
          </a:prstGeom>
        </p:spPr>
        <p:txBody>
          <a:bodyPr anchor="t" rtlCol="false" tIns="0" lIns="0" bIns="0" rIns="0">
            <a:spAutoFit/>
          </a:bodyPr>
          <a:lstStyle/>
          <a:p>
            <a:pPr algn="ctr">
              <a:lnSpc>
                <a:spcPts val="4759"/>
              </a:lnSpc>
            </a:pPr>
            <a:r>
              <a:rPr lang="en-US" sz="3399" b="true">
                <a:solidFill>
                  <a:srgbClr val="2E4D99"/>
                </a:solidFill>
                <a:latin typeface="Open Sans Bold"/>
                <a:ea typeface="Open Sans Bold"/>
                <a:cs typeface="Open Sans Bold"/>
                <a:sym typeface="Open Sans Bold"/>
              </a:rPr>
              <a:t>Antes</a:t>
            </a:r>
          </a:p>
          <a:p>
            <a:pPr algn="ctr">
              <a:lnSpc>
                <a:spcPts val="4759"/>
              </a:lnSpc>
            </a:pPr>
          </a:p>
        </p:txBody>
      </p:sp>
      <p:sp>
        <p:nvSpPr>
          <p:cNvPr name="TextBox 8" id="8"/>
          <p:cNvSpPr txBox="true"/>
          <p:nvPr/>
        </p:nvSpPr>
        <p:spPr>
          <a:xfrm rot="0">
            <a:off x="8603242" y="737331"/>
            <a:ext cx="8439107" cy="580390"/>
          </a:xfrm>
          <a:prstGeom prst="rect">
            <a:avLst/>
          </a:prstGeom>
        </p:spPr>
        <p:txBody>
          <a:bodyPr anchor="t" rtlCol="false" tIns="0" lIns="0" bIns="0" rIns="0">
            <a:spAutoFit/>
          </a:bodyPr>
          <a:lstStyle/>
          <a:p>
            <a:pPr algn="ctr">
              <a:lnSpc>
                <a:spcPts val="4759"/>
              </a:lnSpc>
            </a:pPr>
            <a:r>
              <a:rPr lang="en-US" sz="3399" b="true">
                <a:solidFill>
                  <a:srgbClr val="2E4D99"/>
                </a:solidFill>
                <a:latin typeface="Open Sans Bold"/>
                <a:ea typeface="Open Sans Bold"/>
                <a:cs typeface="Open Sans Bold"/>
                <a:sym typeface="Open Sans Bold"/>
              </a:rPr>
              <a:t>Después</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723110" y="647700"/>
            <a:ext cx="7779521" cy="5497157"/>
          </a:xfrm>
          <a:custGeom>
            <a:avLst/>
            <a:gdLst/>
            <a:ahLst/>
            <a:cxnLst/>
            <a:rect r="r" b="b" t="t" l="l"/>
            <a:pathLst>
              <a:path h="5497157" w="7779521">
                <a:moveTo>
                  <a:pt x="0" y="0"/>
                </a:moveTo>
                <a:lnTo>
                  <a:pt x="7779521" y="0"/>
                </a:lnTo>
                <a:lnTo>
                  <a:pt x="7779521" y="5497157"/>
                </a:lnTo>
                <a:lnTo>
                  <a:pt x="0" y="5497157"/>
                </a:lnTo>
                <a:lnTo>
                  <a:pt x="0" y="0"/>
                </a:lnTo>
                <a:close/>
              </a:path>
            </a:pathLst>
          </a:custGeom>
          <a:blipFill>
            <a:blip r:embed="rId2"/>
            <a:stretch>
              <a:fillRect l="0" t="0" r="0" b="0"/>
            </a:stretch>
          </a:blipFill>
        </p:spPr>
      </p:sp>
      <p:sp>
        <p:nvSpPr>
          <p:cNvPr name="Freeform 3" id="3"/>
          <p:cNvSpPr/>
          <p:nvPr/>
        </p:nvSpPr>
        <p:spPr>
          <a:xfrm flipH="false" flipV="false" rot="0">
            <a:off x="9857996" y="662939"/>
            <a:ext cx="7623953" cy="5481918"/>
          </a:xfrm>
          <a:custGeom>
            <a:avLst/>
            <a:gdLst/>
            <a:ahLst/>
            <a:cxnLst/>
            <a:rect r="r" b="b" t="t" l="l"/>
            <a:pathLst>
              <a:path h="5481918" w="7623953">
                <a:moveTo>
                  <a:pt x="0" y="0"/>
                </a:moveTo>
                <a:lnTo>
                  <a:pt x="7623954" y="0"/>
                </a:lnTo>
                <a:lnTo>
                  <a:pt x="7623954" y="5481918"/>
                </a:lnTo>
                <a:lnTo>
                  <a:pt x="0" y="5481918"/>
                </a:lnTo>
                <a:lnTo>
                  <a:pt x="0" y="0"/>
                </a:lnTo>
                <a:close/>
              </a:path>
            </a:pathLst>
          </a:custGeom>
          <a:blipFill>
            <a:blip r:embed="rId3"/>
            <a:stretch>
              <a:fillRect l="0" t="0" r="0" b="0"/>
            </a:stretch>
          </a:blipFill>
        </p:spPr>
      </p:sp>
      <p:sp>
        <p:nvSpPr>
          <p:cNvPr name="TextBox 4" id="4"/>
          <p:cNvSpPr txBox="true"/>
          <p:nvPr/>
        </p:nvSpPr>
        <p:spPr>
          <a:xfrm rot="0">
            <a:off x="4323423" y="9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Vensim</a:t>
            </a:r>
          </a:p>
        </p:txBody>
      </p:sp>
      <p:sp>
        <p:nvSpPr>
          <p:cNvPr name="TextBox 5" id="5"/>
          <p:cNvSpPr txBox="true"/>
          <p:nvPr/>
        </p:nvSpPr>
        <p:spPr>
          <a:xfrm rot="0">
            <a:off x="723110" y="6618998"/>
            <a:ext cx="7880132" cy="3051175"/>
          </a:xfrm>
          <a:prstGeom prst="rect">
            <a:avLst/>
          </a:prstGeom>
        </p:spPr>
        <p:txBody>
          <a:bodyPr anchor="t" rtlCol="false" tIns="0" lIns="0" bIns="0" rIns="0">
            <a:spAutoFit/>
          </a:bodyPr>
          <a:lstStyle/>
          <a:p>
            <a:pPr algn="ctr">
              <a:lnSpc>
                <a:spcPts val="3499"/>
              </a:lnSpc>
              <a:spcBef>
                <a:spcPct val="0"/>
              </a:spcBef>
            </a:pPr>
            <a:r>
              <a:rPr lang="en-US" sz="2499" spc="-114">
                <a:solidFill>
                  <a:srgbClr val="2E4D99"/>
                </a:solidFill>
                <a:latin typeface="Open Sans"/>
                <a:ea typeface="Open Sans"/>
                <a:cs typeface="Open Sans"/>
                <a:sym typeface="Open Sans"/>
              </a:rPr>
              <a:t>En el gráfico de la izquierda, la cantidad de accidentes aumenta año tras año (representado por la línea azul) mientras que la calidad de la infraestructura vial (línea roja) sigue siendo baja y no mejora. Esta relación muestra cómo la falta de mantenimiento y mejoras en la infraestructura vial contribuye a un incremento continuo de los accidentes.</a:t>
            </a:r>
          </a:p>
        </p:txBody>
      </p:sp>
      <p:sp>
        <p:nvSpPr>
          <p:cNvPr name="TextBox 6" id="6"/>
          <p:cNvSpPr txBox="true"/>
          <p:nvPr/>
        </p:nvSpPr>
        <p:spPr>
          <a:xfrm rot="0">
            <a:off x="9857996" y="6618998"/>
            <a:ext cx="7468211" cy="2613025"/>
          </a:xfrm>
          <a:prstGeom prst="rect">
            <a:avLst/>
          </a:prstGeom>
        </p:spPr>
        <p:txBody>
          <a:bodyPr anchor="t" rtlCol="false" tIns="0" lIns="0" bIns="0" rIns="0">
            <a:spAutoFit/>
          </a:bodyPr>
          <a:lstStyle/>
          <a:p>
            <a:pPr algn="ctr">
              <a:lnSpc>
                <a:spcPts val="3499"/>
              </a:lnSpc>
              <a:spcBef>
                <a:spcPct val="0"/>
              </a:spcBef>
            </a:pPr>
            <a:r>
              <a:rPr lang="en-US" sz="2499" spc="-114">
                <a:solidFill>
                  <a:srgbClr val="2E4D99"/>
                </a:solidFill>
                <a:latin typeface="Open Sans"/>
                <a:ea typeface="Open Sans"/>
                <a:cs typeface="Open Sans"/>
                <a:sym typeface="Open Sans"/>
              </a:rPr>
              <a:t>En el gráfico de la derecha, la calidad de la infraestructura vial mejora considerablemente (línea roja sube), lo que provoca una disminución significativa de los accidentes (línea azul baja). Esto refleja el impacto positivo de mejorar la infraestructura vial, resultando en una mayor seguridad vial y menos accidentes.</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765611" y="762000"/>
            <a:ext cx="7862946" cy="5512310"/>
          </a:xfrm>
          <a:custGeom>
            <a:avLst/>
            <a:gdLst/>
            <a:ahLst/>
            <a:cxnLst/>
            <a:rect r="r" b="b" t="t" l="l"/>
            <a:pathLst>
              <a:path h="5512310" w="7862946">
                <a:moveTo>
                  <a:pt x="0" y="0"/>
                </a:moveTo>
                <a:lnTo>
                  <a:pt x="7862947" y="0"/>
                </a:lnTo>
                <a:lnTo>
                  <a:pt x="7862947" y="5512310"/>
                </a:lnTo>
                <a:lnTo>
                  <a:pt x="0" y="5512310"/>
                </a:lnTo>
                <a:lnTo>
                  <a:pt x="0" y="0"/>
                </a:lnTo>
                <a:close/>
              </a:path>
            </a:pathLst>
          </a:custGeom>
          <a:blipFill>
            <a:blip r:embed="rId2"/>
            <a:stretch>
              <a:fillRect l="0" t="0" r="0" b="0"/>
            </a:stretch>
          </a:blipFill>
        </p:spPr>
      </p:sp>
      <p:sp>
        <p:nvSpPr>
          <p:cNvPr name="Freeform 3" id="3"/>
          <p:cNvSpPr/>
          <p:nvPr/>
        </p:nvSpPr>
        <p:spPr>
          <a:xfrm flipH="false" flipV="false" rot="0">
            <a:off x="10036707" y="762000"/>
            <a:ext cx="7550065" cy="5507269"/>
          </a:xfrm>
          <a:custGeom>
            <a:avLst/>
            <a:gdLst/>
            <a:ahLst/>
            <a:cxnLst/>
            <a:rect r="r" b="b" t="t" l="l"/>
            <a:pathLst>
              <a:path h="5507269" w="7550065">
                <a:moveTo>
                  <a:pt x="0" y="0"/>
                </a:moveTo>
                <a:lnTo>
                  <a:pt x="7550065" y="0"/>
                </a:lnTo>
                <a:lnTo>
                  <a:pt x="7550065" y="5507269"/>
                </a:lnTo>
                <a:lnTo>
                  <a:pt x="0" y="5507269"/>
                </a:lnTo>
                <a:lnTo>
                  <a:pt x="0" y="0"/>
                </a:lnTo>
                <a:close/>
              </a:path>
            </a:pathLst>
          </a:custGeom>
          <a:blipFill>
            <a:blip r:embed="rId3"/>
            <a:stretch>
              <a:fillRect l="0" t="0" r="0" b="0"/>
            </a:stretch>
          </a:blipFill>
        </p:spPr>
      </p:sp>
      <p:sp>
        <p:nvSpPr>
          <p:cNvPr name="TextBox 4" id="4"/>
          <p:cNvSpPr txBox="true"/>
          <p:nvPr/>
        </p:nvSpPr>
        <p:spPr>
          <a:xfrm rot="0">
            <a:off x="4168648" y="95250"/>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Vensim</a:t>
            </a:r>
          </a:p>
        </p:txBody>
      </p:sp>
      <p:sp>
        <p:nvSpPr>
          <p:cNvPr name="TextBox 5" id="5"/>
          <p:cNvSpPr txBox="true"/>
          <p:nvPr/>
        </p:nvSpPr>
        <p:spPr>
          <a:xfrm rot="0">
            <a:off x="1193927" y="6481412"/>
            <a:ext cx="7434630" cy="3506470"/>
          </a:xfrm>
          <a:prstGeom prst="rect">
            <a:avLst/>
          </a:prstGeom>
        </p:spPr>
        <p:txBody>
          <a:bodyPr anchor="t" rtlCol="false" tIns="0" lIns="0" bIns="0" rIns="0">
            <a:spAutoFit/>
          </a:bodyPr>
          <a:lstStyle/>
          <a:p>
            <a:pPr algn="ctr">
              <a:lnSpc>
                <a:spcPts val="3079"/>
              </a:lnSpc>
              <a:spcBef>
                <a:spcPct val="0"/>
              </a:spcBef>
            </a:pPr>
            <a:r>
              <a:rPr lang="en-US" b="true" sz="2199" spc="-101">
                <a:solidFill>
                  <a:srgbClr val="2E4D99"/>
                </a:solidFill>
                <a:latin typeface="Raleway Medium"/>
                <a:ea typeface="Raleway Medium"/>
                <a:cs typeface="Raleway Medium"/>
                <a:sym typeface="Raleway Medium"/>
              </a:rPr>
              <a:t>Durante este período, la cantidad de vehículos en tránsito muestra una tendencia creciente, lo que refleja un aumento constante en el número de vehículos en circulación. Sin embargo, los accidentes también aumentan, aunque a un ritmo más moderado en comparación con el incremento de vehículos. Este comportamiento podría sugerir que, a pesar del crecimiento del tráfico, las condiciones de seguridad no están mejorando proporcionalmente, lo que genera un aumento gradual en la cantidad de accidentes.</a:t>
            </a:r>
          </a:p>
        </p:txBody>
      </p:sp>
      <p:sp>
        <p:nvSpPr>
          <p:cNvPr name="TextBox 6" id="6"/>
          <p:cNvSpPr txBox="true"/>
          <p:nvPr/>
        </p:nvSpPr>
        <p:spPr>
          <a:xfrm rot="0">
            <a:off x="9989196" y="6342380"/>
            <a:ext cx="7365354" cy="3896995"/>
          </a:xfrm>
          <a:prstGeom prst="rect">
            <a:avLst/>
          </a:prstGeom>
        </p:spPr>
        <p:txBody>
          <a:bodyPr anchor="t" rtlCol="false" tIns="0" lIns="0" bIns="0" rIns="0">
            <a:spAutoFit/>
          </a:bodyPr>
          <a:lstStyle/>
          <a:p>
            <a:pPr algn="ctr">
              <a:lnSpc>
                <a:spcPts val="3079"/>
              </a:lnSpc>
              <a:spcBef>
                <a:spcPct val="0"/>
              </a:spcBef>
            </a:pPr>
            <a:r>
              <a:rPr lang="en-US" b="true" sz="2199" spc="-101">
                <a:solidFill>
                  <a:srgbClr val="2E4D99"/>
                </a:solidFill>
                <a:latin typeface="Raleway Medium"/>
                <a:ea typeface="Raleway Medium"/>
                <a:cs typeface="Raleway Medium"/>
                <a:sym typeface="Raleway Medium"/>
              </a:rPr>
              <a:t>En el siguiente período, se observa una desaceleración en el crecimiento de vehículos en tránsito, lo que podría indicar la implementación de medidas que moderan la expansión del tráfico o un cambio en las políticas urbanísticas. Más importante aún, la cantidad de accidentes disminuye significativamente, lo que sugiere que las estrategias de seguridad vial, como la mejora en las infraestructuras o el uso de tecnologías de prevención de accidentes, están siendo efectivas para reducir los siniestros, a pesar del aumento de vehículos en circulación.</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2804105" y="1488277"/>
            <a:ext cx="12509747" cy="5914849"/>
          </a:xfrm>
          <a:custGeom>
            <a:avLst/>
            <a:gdLst/>
            <a:ahLst/>
            <a:cxnLst/>
            <a:rect r="r" b="b" t="t" l="l"/>
            <a:pathLst>
              <a:path h="5914849" w="12509747">
                <a:moveTo>
                  <a:pt x="0" y="0"/>
                </a:moveTo>
                <a:lnTo>
                  <a:pt x="12509747" y="0"/>
                </a:lnTo>
                <a:lnTo>
                  <a:pt x="12509747" y="5914849"/>
                </a:lnTo>
                <a:lnTo>
                  <a:pt x="0" y="5914849"/>
                </a:lnTo>
                <a:lnTo>
                  <a:pt x="0" y="0"/>
                </a:lnTo>
                <a:close/>
              </a:path>
            </a:pathLst>
          </a:custGeom>
          <a:blipFill>
            <a:blip r:embed="rId2"/>
            <a:stretch>
              <a:fillRect l="0" t="0" r="0" b="0"/>
            </a:stretch>
          </a:blipFill>
        </p:spPr>
      </p:sp>
      <p:sp>
        <p:nvSpPr>
          <p:cNvPr name="TextBox 3" id="3"/>
          <p:cNvSpPr txBox="true"/>
          <p:nvPr/>
        </p:nvSpPr>
        <p:spPr>
          <a:xfrm rot="0">
            <a:off x="3945264" y="58275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Gráficas</a:t>
            </a:r>
          </a:p>
        </p:txBody>
      </p:sp>
      <p:sp>
        <p:nvSpPr>
          <p:cNvPr name="TextBox 4" id="4"/>
          <p:cNvSpPr txBox="true"/>
          <p:nvPr/>
        </p:nvSpPr>
        <p:spPr>
          <a:xfrm rot="0">
            <a:off x="1566339" y="7795596"/>
            <a:ext cx="15260340" cy="1298575"/>
          </a:xfrm>
          <a:prstGeom prst="rect">
            <a:avLst/>
          </a:prstGeom>
        </p:spPr>
        <p:txBody>
          <a:bodyPr anchor="t" rtlCol="false" tIns="0" lIns="0" bIns="0" rIns="0">
            <a:spAutoFit/>
          </a:bodyPr>
          <a:lstStyle/>
          <a:p>
            <a:pPr algn="ctr">
              <a:lnSpc>
                <a:spcPts val="3499"/>
              </a:lnSpc>
            </a:pPr>
            <a:r>
              <a:rPr lang="en-US" sz="2499">
                <a:solidFill>
                  <a:srgbClr val="000000"/>
                </a:solidFill>
                <a:latin typeface="Open Sans"/>
                <a:ea typeface="Open Sans"/>
                <a:cs typeface="Open Sans"/>
                <a:sym typeface="Open Sans"/>
              </a:rPr>
              <a:t>A pesar de los esfuerzos en educación vial y mantenimiento vehicular, la tasa de accidentes se mantiene estable, lo que no logra frenar el crecimiento sostenido de los accidentes acumulados en el tiempo. Esto evidencia que las intervenciones actuales son insuficientes para revertir la tendencia.</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B9D6ED"/>
        </a:solidFill>
      </p:bgPr>
    </p:bg>
    <p:spTree>
      <p:nvGrpSpPr>
        <p:cNvPr id="1" name=""/>
        <p:cNvGrpSpPr/>
        <p:nvPr/>
      </p:nvGrpSpPr>
      <p:grpSpPr>
        <a:xfrm>
          <a:off x="0" y="0"/>
          <a:ext cx="0" cy="0"/>
          <a:chOff x="0" y="0"/>
          <a:chExt cx="0" cy="0"/>
        </a:xfrm>
      </p:grpSpPr>
      <p:grpSp>
        <p:nvGrpSpPr>
          <p:cNvPr name="Group 2" id="2"/>
          <p:cNvGrpSpPr/>
          <p:nvPr/>
        </p:nvGrpSpPr>
        <p:grpSpPr>
          <a:xfrm rot="0">
            <a:off x="1028700" y="1889905"/>
            <a:ext cx="4301974" cy="7368395"/>
            <a:chOff x="0" y="0"/>
            <a:chExt cx="1133030" cy="1940647"/>
          </a:xfrm>
        </p:grpSpPr>
        <p:sp>
          <p:nvSpPr>
            <p:cNvPr name="Freeform 3" id="3"/>
            <p:cNvSpPr/>
            <p:nvPr/>
          </p:nvSpPr>
          <p:spPr>
            <a:xfrm flipH="false" flipV="false" rot="0">
              <a:off x="0" y="0"/>
              <a:ext cx="1133030" cy="1940647"/>
            </a:xfrm>
            <a:custGeom>
              <a:avLst/>
              <a:gdLst/>
              <a:ahLst/>
              <a:cxnLst/>
              <a:rect r="r" b="b" t="t" l="l"/>
              <a:pathLst>
                <a:path h="1940647" w="1133030">
                  <a:moveTo>
                    <a:pt x="91781" y="0"/>
                  </a:moveTo>
                  <a:lnTo>
                    <a:pt x="1041250" y="0"/>
                  </a:lnTo>
                  <a:cubicBezTo>
                    <a:pt x="1091939" y="0"/>
                    <a:pt x="1133030" y="41092"/>
                    <a:pt x="1133030" y="91781"/>
                  </a:cubicBezTo>
                  <a:lnTo>
                    <a:pt x="1133030" y="1848866"/>
                  </a:lnTo>
                  <a:cubicBezTo>
                    <a:pt x="1133030" y="1899556"/>
                    <a:pt x="1091939" y="1940647"/>
                    <a:pt x="1041250" y="1940647"/>
                  </a:cubicBezTo>
                  <a:lnTo>
                    <a:pt x="91781" y="1940647"/>
                  </a:lnTo>
                  <a:cubicBezTo>
                    <a:pt x="41092" y="1940647"/>
                    <a:pt x="0" y="1899556"/>
                    <a:pt x="0" y="1848866"/>
                  </a:cubicBezTo>
                  <a:lnTo>
                    <a:pt x="0" y="91781"/>
                  </a:lnTo>
                  <a:cubicBezTo>
                    <a:pt x="0" y="41092"/>
                    <a:pt x="41092" y="0"/>
                    <a:pt x="91781" y="0"/>
                  </a:cubicBezTo>
                  <a:close/>
                </a:path>
              </a:pathLst>
            </a:custGeom>
            <a:solidFill>
              <a:srgbClr val="B9D6ED"/>
            </a:solidFill>
            <a:ln w="142875" cap="rnd">
              <a:solidFill>
                <a:srgbClr val="AFF8FF"/>
              </a:solidFill>
              <a:prstDash val="solid"/>
              <a:round/>
            </a:ln>
          </p:spPr>
        </p:sp>
        <p:sp>
          <p:nvSpPr>
            <p:cNvPr name="TextBox 4" id="4"/>
            <p:cNvSpPr txBox="true"/>
            <p:nvPr/>
          </p:nvSpPr>
          <p:spPr>
            <a:xfrm>
              <a:off x="0" y="-38100"/>
              <a:ext cx="1133030" cy="197874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123953" y="1889905"/>
            <a:ext cx="4040094" cy="7368395"/>
            <a:chOff x="0" y="0"/>
            <a:chExt cx="1064058" cy="1940647"/>
          </a:xfrm>
        </p:grpSpPr>
        <p:sp>
          <p:nvSpPr>
            <p:cNvPr name="Freeform 6" id="6"/>
            <p:cNvSpPr/>
            <p:nvPr/>
          </p:nvSpPr>
          <p:spPr>
            <a:xfrm flipH="false" flipV="false" rot="0">
              <a:off x="0" y="0"/>
              <a:ext cx="1064058" cy="1940647"/>
            </a:xfrm>
            <a:custGeom>
              <a:avLst/>
              <a:gdLst/>
              <a:ahLst/>
              <a:cxnLst/>
              <a:rect r="r" b="b" t="t" l="l"/>
              <a:pathLst>
                <a:path h="1940647" w="1064058">
                  <a:moveTo>
                    <a:pt x="97730" y="0"/>
                  </a:moveTo>
                  <a:lnTo>
                    <a:pt x="966328" y="0"/>
                  </a:lnTo>
                  <a:cubicBezTo>
                    <a:pt x="992247" y="0"/>
                    <a:pt x="1017105" y="10297"/>
                    <a:pt x="1035433" y="28624"/>
                  </a:cubicBezTo>
                  <a:cubicBezTo>
                    <a:pt x="1053761" y="46952"/>
                    <a:pt x="1064058" y="71810"/>
                    <a:pt x="1064058" y="97730"/>
                  </a:cubicBezTo>
                  <a:lnTo>
                    <a:pt x="1064058" y="1842917"/>
                  </a:lnTo>
                  <a:cubicBezTo>
                    <a:pt x="1064058" y="1896892"/>
                    <a:pt x="1020302" y="1940647"/>
                    <a:pt x="966328" y="1940647"/>
                  </a:cubicBezTo>
                  <a:lnTo>
                    <a:pt x="97730" y="1940647"/>
                  </a:lnTo>
                  <a:cubicBezTo>
                    <a:pt x="43755" y="1940647"/>
                    <a:pt x="0" y="1896892"/>
                    <a:pt x="0" y="1842917"/>
                  </a:cubicBezTo>
                  <a:lnTo>
                    <a:pt x="0" y="97730"/>
                  </a:lnTo>
                  <a:cubicBezTo>
                    <a:pt x="0" y="43755"/>
                    <a:pt x="43755" y="0"/>
                    <a:pt x="97730" y="0"/>
                  </a:cubicBezTo>
                  <a:close/>
                </a:path>
              </a:pathLst>
            </a:custGeom>
            <a:solidFill>
              <a:srgbClr val="B9D6ED"/>
            </a:solidFill>
            <a:ln w="142875" cap="rnd">
              <a:solidFill>
                <a:srgbClr val="AFF8FF"/>
              </a:solidFill>
              <a:prstDash val="solid"/>
              <a:round/>
            </a:ln>
          </p:spPr>
        </p:sp>
        <p:sp>
          <p:nvSpPr>
            <p:cNvPr name="TextBox 7" id="7"/>
            <p:cNvSpPr txBox="true"/>
            <p:nvPr/>
          </p:nvSpPr>
          <p:spPr>
            <a:xfrm>
              <a:off x="0" y="-38100"/>
              <a:ext cx="1064058" cy="197874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821929" y="1889905"/>
            <a:ext cx="4040094" cy="7368395"/>
            <a:chOff x="0" y="0"/>
            <a:chExt cx="1064058" cy="1940647"/>
          </a:xfrm>
        </p:grpSpPr>
        <p:sp>
          <p:nvSpPr>
            <p:cNvPr name="Freeform 9" id="9"/>
            <p:cNvSpPr/>
            <p:nvPr/>
          </p:nvSpPr>
          <p:spPr>
            <a:xfrm flipH="false" flipV="false" rot="0">
              <a:off x="0" y="0"/>
              <a:ext cx="1064058" cy="1940647"/>
            </a:xfrm>
            <a:custGeom>
              <a:avLst/>
              <a:gdLst/>
              <a:ahLst/>
              <a:cxnLst/>
              <a:rect r="r" b="b" t="t" l="l"/>
              <a:pathLst>
                <a:path h="1940647" w="1064058">
                  <a:moveTo>
                    <a:pt x="97730" y="0"/>
                  </a:moveTo>
                  <a:lnTo>
                    <a:pt x="966328" y="0"/>
                  </a:lnTo>
                  <a:cubicBezTo>
                    <a:pt x="992247" y="0"/>
                    <a:pt x="1017105" y="10297"/>
                    <a:pt x="1035433" y="28624"/>
                  </a:cubicBezTo>
                  <a:cubicBezTo>
                    <a:pt x="1053761" y="46952"/>
                    <a:pt x="1064058" y="71810"/>
                    <a:pt x="1064058" y="97730"/>
                  </a:cubicBezTo>
                  <a:lnTo>
                    <a:pt x="1064058" y="1842917"/>
                  </a:lnTo>
                  <a:cubicBezTo>
                    <a:pt x="1064058" y="1896892"/>
                    <a:pt x="1020302" y="1940647"/>
                    <a:pt x="966328" y="1940647"/>
                  </a:cubicBezTo>
                  <a:lnTo>
                    <a:pt x="97730" y="1940647"/>
                  </a:lnTo>
                  <a:cubicBezTo>
                    <a:pt x="43755" y="1940647"/>
                    <a:pt x="0" y="1896892"/>
                    <a:pt x="0" y="1842917"/>
                  </a:cubicBezTo>
                  <a:lnTo>
                    <a:pt x="0" y="97730"/>
                  </a:lnTo>
                  <a:cubicBezTo>
                    <a:pt x="0" y="43755"/>
                    <a:pt x="43755" y="0"/>
                    <a:pt x="97730" y="0"/>
                  </a:cubicBezTo>
                  <a:close/>
                </a:path>
              </a:pathLst>
            </a:custGeom>
            <a:solidFill>
              <a:srgbClr val="B9D6ED"/>
            </a:solidFill>
            <a:ln w="142875" cap="rnd">
              <a:solidFill>
                <a:srgbClr val="AFF8FF"/>
              </a:solidFill>
              <a:prstDash val="solid"/>
              <a:round/>
            </a:ln>
          </p:spPr>
        </p:sp>
        <p:sp>
          <p:nvSpPr>
            <p:cNvPr name="TextBox 10" id="10"/>
            <p:cNvSpPr txBox="true"/>
            <p:nvPr/>
          </p:nvSpPr>
          <p:spPr>
            <a:xfrm>
              <a:off x="0" y="-38100"/>
              <a:ext cx="1064058" cy="1978747"/>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530947" y="365469"/>
            <a:ext cx="4458335"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004AAD"/>
                </a:solidFill>
                <a:latin typeface="Raleway Bold"/>
                <a:ea typeface="Raleway Bold"/>
                <a:cs typeface="Raleway Bold"/>
                <a:sym typeface="Raleway Bold"/>
              </a:rPr>
              <a:t>4. Marco Teórico</a:t>
            </a:r>
          </a:p>
        </p:txBody>
      </p:sp>
      <p:sp>
        <p:nvSpPr>
          <p:cNvPr name="TextBox 12" id="12"/>
          <p:cNvSpPr txBox="true"/>
          <p:nvPr/>
        </p:nvSpPr>
        <p:spPr>
          <a:xfrm rot="0">
            <a:off x="1416702" y="2133680"/>
            <a:ext cx="3913972" cy="1393824"/>
          </a:xfrm>
          <a:prstGeom prst="rect">
            <a:avLst/>
          </a:prstGeom>
        </p:spPr>
        <p:txBody>
          <a:bodyPr anchor="t" rtlCol="false" tIns="0" lIns="0" bIns="0" rIns="0">
            <a:spAutoFit/>
          </a:bodyPr>
          <a:lstStyle/>
          <a:p>
            <a:pPr algn="l">
              <a:lnSpc>
                <a:spcPts val="5600"/>
              </a:lnSpc>
              <a:spcBef>
                <a:spcPct val="0"/>
              </a:spcBef>
            </a:pPr>
            <a:r>
              <a:rPr lang="en-US" b="true" sz="4000" spc="-184">
                <a:solidFill>
                  <a:srgbClr val="004AAD"/>
                </a:solidFill>
                <a:latin typeface="Raleway Bold"/>
                <a:ea typeface="Raleway Bold"/>
                <a:cs typeface="Raleway Bold"/>
                <a:sym typeface="Raleway Bold"/>
              </a:rPr>
              <a:t>Dinamica de Sistemas</a:t>
            </a:r>
          </a:p>
        </p:txBody>
      </p:sp>
      <p:sp>
        <p:nvSpPr>
          <p:cNvPr name="TextBox 13" id="13"/>
          <p:cNvSpPr txBox="true"/>
          <p:nvPr/>
        </p:nvSpPr>
        <p:spPr>
          <a:xfrm rot="0">
            <a:off x="11687922" y="4615252"/>
            <a:ext cx="676512" cy="1717676"/>
          </a:xfrm>
          <a:prstGeom prst="rect">
            <a:avLst/>
          </a:prstGeom>
        </p:spPr>
        <p:txBody>
          <a:bodyPr anchor="t" rtlCol="false" tIns="0" lIns="0" bIns="0" rIns="0">
            <a:spAutoFit/>
          </a:bodyPr>
          <a:lstStyle/>
          <a:p>
            <a:pPr algn="l">
              <a:lnSpc>
                <a:spcPts val="13999"/>
              </a:lnSpc>
              <a:spcBef>
                <a:spcPct val="0"/>
              </a:spcBef>
            </a:pPr>
            <a:r>
              <a:rPr lang="en-US" b="true" sz="9999" spc="-459">
                <a:solidFill>
                  <a:srgbClr val="004AAD"/>
                </a:solidFill>
                <a:latin typeface="Raleway Bold"/>
                <a:ea typeface="Raleway Bold"/>
                <a:cs typeface="Raleway Bold"/>
                <a:sym typeface="Raleway Bold"/>
              </a:rPr>
              <a:t>+</a:t>
            </a:r>
          </a:p>
        </p:txBody>
      </p:sp>
      <p:sp>
        <p:nvSpPr>
          <p:cNvPr name="TextBox 14" id="14"/>
          <p:cNvSpPr txBox="true"/>
          <p:nvPr/>
        </p:nvSpPr>
        <p:spPr>
          <a:xfrm rot="0">
            <a:off x="8262595" y="2486105"/>
            <a:ext cx="1762810" cy="688974"/>
          </a:xfrm>
          <a:prstGeom prst="rect">
            <a:avLst/>
          </a:prstGeom>
        </p:spPr>
        <p:txBody>
          <a:bodyPr anchor="t" rtlCol="false" tIns="0" lIns="0" bIns="0" rIns="0">
            <a:spAutoFit/>
          </a:bodyPr>
          <a:lstStyle/>
          <a:p>
            <a:pPr algn="l">
              <a:lnSpc>
                <a:spcPts val="5600"/>
              </a:lnSpc>
              <a:spcBef>
                <a:spcPct val="0"/>
              </a:spcBef>
            </a:pPr>
            <a:r>
              <a:rPr lang="en-US" b="true" sz="4000" spc="-184">
                <a:solidFill>
                  <a:srgbClr val="004AAD"/>
                </a:solidFill>
                <a:latin typeface="Raleway Bold"/>
                <a:ea typeface="Raleway Bold"/>
                <a:cs typeface="Raleway Bold"/>
                <a:sym typeface="Raleway Bold"/>
              </a:rPr>
              <a:t>Vensim</a:t>
            </a:r>
          </a:p>
        </p:txBody>
      </p:sp>
      <p:sp>
        <p:nvSpPr>
          <p:cNvPr name="TextBox 15" id="15"/>
          <p:cNvSpPr txBox="true"/>
          <p:nvPr/>
        </p:nvSpPr>
        <p:spPr>
          <a:xfrm rot="0">
            <a:off x="14097747" y="2486105"/>
            <a:ext cx="1762810" cy="688974"/>
          </a:xfrm>
          <a:prstGeom prst="rect">
            <a:avLst/>
          </a:prstGeom>
        </p:spPr>
        <p:txBody>
          <a:bodyPr anchor="t" rtlCol="false" tIns="0" lIns="0" bIns="0" rIns="0">
            <a:spAutoFit/>
          </a:bodyPr>
          <a:lstStyle/>
          <a:p>
            <a:pPr algn="l">
              <a:lnSpc>
                <a:spcPts val="5600"/>
              </a:lnSpc>
              <a:spcBef>
                <a:spcPct val="0"/>
              </a:spcBef>
            </a:pPr>
            <a:r>
              <a:rPr lang="en-US" b="true" sz="4000" spc="-184">
                <a:solidFill>
                  <a:srgbClr val="004AAD"/>
                </a:solidFill>
                <a:latin typeface="Raleway Bold"/>
                <a:ea typeface="Raleway Bold"/>
                <a:cs typeface="Raleway Bold"/>
                <a:sym typeface="Raleway Bold"/>
              </a:rPr>
              <a:t>Python</a:t>
            </a:r>
          </a:p>
        </p:txBody>
      </p:sp>
      <p:sp>
        <p:nvSpPr>
          <p:cNvPr name="TextBox 16" id="16"/>
          <p:cNvSpPr txBox="true"/>
          <p:nvPr/>
        </p:nvSpPr>
        <p:spPr>
          <a:xfrm rot="0">
            <a:off x="1416702" y="3768726"/>
            <a:ext cx="3521151" cy="4874259"/>
          </a:xfrm>
          <a:prstGeom prst="rect">
            <a:avLst/>
          </a:prstGeom>
        </p:spPr>
        <p:txBody>
          <a:bodyPr anchor="t" rtlCol="false" tIns="0" lIns="0" bIns="0" rIns="0">
            <a:spAutoFit/>
          </a:bodyPr>
          <a:lstStyle/>
          <a:p>
            <a:pPr algn="l">
              <a:lnSpc>
                <a:spcPts val="4340"/>
              </a:lnSpc>
              <a:spcBef>
                <a:spcPct val="0"/>
              </a:spcBef>
            </a:pPr>
            <a:r>
              <a:rPr lang="en-US" sz="3100" spc="-142">
                <a:solidFill>
                  <a:srgbClr val="004AAD"/>
                </a:solidFill>
                <a:latin typeface="Raleway"/>
                <a:ea typeface="Raleway"/>
                <a:cs typeface="Raleway"/>
                <a:sym typeface="Raleway"/>
              </a:rPr>
              <a:t> Metodología de modelado y simulación con el objetivo de comprender el comportamiento dinámico de sistemas complejos a lo largo del tiempo.</a:t>
            </a:r>
          </a:p>
        </p:txBody>
      </p:sp>
      <p:sp>
        <p:nvSpPr>
          <p:cNvPr name="TextBox 17" id="17"/>
          <p:cNvSpPr txBox="true"/>
          <p:nvPr/>
        </p:nvSpPr>
        <p:spPr>
          <a:xfrm rot="0">
            <a:off x="7468131" y="3768726"/>
            <a:ext cx="3521151" cy="4331334"/>
          </a:xfrm>
          <a:prstGeom prst="rect">
            <a:avLst/>
          </a:prstGeom>
        </p:spPr>
        <p:txBody>
          <a:bodyPr anchor="t" rtlCol="false" tIns="0" lIns="0" bIns="0" rIns="0">
            <a:spAutoFit/>
          </a:bodyPr>
          <a:lstStyle/>
          <a:p>
            <a:pPr algn="l">
              <a:lnSpc>
                <a:spcPts val="4340"/>
              </a:lnSpc>
              <a:spcBef>
                <a:spcPct val="0"/>
              </a:spcBef>
            </a:pPr>
            <a:r>
              <a:rPr lang="en-US" sz="3100" spc="-142">
                <a:solidFill>
                  <a:srgbClr val="004AAD"/>
                </a:solidFill>
                <a:latin typeface="Raleway"/>
                <a:ea typeface="Raleway"/>
                <a:cs typeface="Raleway"/>
                <a:sym typeface="Raleway"/>
              </a:rPr>
              <a:t>Software  diseñado para construir, simular, analizar y optimizar modelos como diagramas causales, forrester con simulacion temporal.</a:t>
            </a:r>
          </a:p>
        </p:txBody>
      </p:sp>
      <p:sp>
        <p:nvSpPr>
          <p:cNvPr name="TextBox 18" id="18"/>
          <p:cNvSpPr txBox="true"/>
          <p:nvPr/>
        </p:nvSpPr>
        <p:spPr>
          <a:xfrm rot="0">
            <a:off x="13218576" y="3590999"/>
            <a:ext cx="3521151" cy="5417184"/>
          </a:xfrm>
          <a:prstGeom prst="rect">
            <a:avLst/>
          </a:prstGeom>
        </p:spPr>
        <p:txBody>
          <a:bodyPr anchor="t" rtlCol="false" tIns="0" lIns="0" bIns="0" rIns="0">
            <a:spAutoFit/>
          </a:bodyPr>
          <a:lstStyle/>
          <a:p>
            <a:pPr algn="l">
              <a:lnSpc>
                <a:spcPts val="4340"/>
              </a:lnSpc>
              <a:spcBef>
                <a:spcPct val="0"/>
              </a:spcBef>
            </a:pPr>
            <a:r>
              <a:rPr lang="en-US" sz="3100" spc="-142">
                <a:solidFill>
                  <a:srgbClr val="004AAD"/>
                </a:solidFill>
                <a:latin typeface="Raleway"/>
                <a:ea typeface="Raleway"/>
                <a:cs typeface="Raleway"/>
                <a:sym typeface="Raleway"/>
              </a:rPr>
              <a:t> Lenguaje de programación interpretado, de alto nivel y propósito general que permite escribir código de forma intuitiva y con menos líneas en comparación con otros lenguajes.</a:t>
            </a:r>
          </a:p>
        </p:txBody>
      </p:sp>
      <p:sp>
        <p:nvSpPr>
          <p:cNvPr name="AutoShape 19" id="19"/>
          <p:cNvSpPr/>
          <p:nvPr/>
        </p:nvSpPr>
        <p:spPr>
          <a:xfrm flipV="true">
            <a:off x="5869274" y="5593153"/>
            <a:ext cx="716080" cy="0"/>
          </a:xfrm>
          <a:prstGeom prst="line">
            <a:avLst/>
          </a:prstGeom>
          <a:ln cap="flat" w="123825">
            <a:solidFill>
              <a:srgbClr val="2E4D99"/>
            </a:solidFill>
            <a:prstDash val="solid"/>
            <a:headEnd type="none" len="sm" w="sm"/>
            <a:tailEnd type="arrow" len="sm" w="med"/>
          </a:ln>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2756315" y="1524147"/>
            <a:ext cx="12328601" cy="6015857"/>
          </a:xfrm>
          <a:custGeom>
            <a:avLst/>
            <a:gdLst/>
            <a:ahLst/>
            <a:cxnLst/>
            <a:rect r="r" b="b" t="t" l="l"/>
            <a:pathLst>
              <a:path h="6015857" w="12328601">
                <a:moveTo>
                  <a:pt x="0" y="0"/>
                </a:moveTo>
                <a:lnTo>
                  <a:pt x="12328601" y="0"/>
                </a:lnTo>
                <a:lnTo>
                  <a:pt x="12328601" y="6015857"/>
                </a:lnTo>
                <a:lnTo>
                  <a:pt x="0" y="6015857"/>
                </a:lnTo>
                <a:lnTo>
                  <a:pt x="0" y="0"/>
                </a:lnTo>
                <a:close/>
              </a:path>
            </a:pathLst>
          </a:custGeom>
          <a:blipFill>
            <a:blip r:embed="rId2"/>
            <a:stretch>
              <a:fillRect l="0" t="0" r="0" b="0"/>
            </a:stretch>
          </a:blipFill>
        </p:spPr>
      </p:sp>
      <p:sp>
        <p:nvSpPr>
          <p:cNvPr name="TextBox 3" id="3"/>
          <p:cNvSpPr txBox="true"/>
          <p:nvPr/>
        </p:nvSpPr>
        <p:spPr>
          <a:xfrm rot="0">
            <a:off x="3945264" y="58275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Gráficas</a:t>
            </a:r>
          </a:p>
        </p:txBody>
      </p:sp>
      <p:sp>
        <p:nvSpPr>
          <p:cNvPr name="TextBox 4" id="4"/>
          <p:cNvSpPr txBox="true"/>
          <p:nvPr/>
        </p:nvSpPr>
        <p:spPr>
          <a:xfrm rot="0">
            <a:off x="1566339" y="7795596"/>
            <a:ext cx="15260340" cy="1298575"/>
          </a:xfrm>
          <a:prstGeom prst="rect">
            <a:avLst/>
          </a:prstGeom>
        </p:spPr>
        <p:txBody>
          <a:bodyPr anchor="t" rtlCol="false" tIns="0" lIns="0" bIns="0" rIns="0">
            <a:spAutoFit/>
          </a:bodyPr>
          <a:lstStyle/>
          <a:p>
            <a:pPr algn="ctr">
              <a:lnSpc>
                <a:spcPts val="3499"/>
              </a:lnSpc>
            </a:pPr>
            <a:r>
              <a:rPr lang="en-US" sz="2499">
                <a:solidFill>
                  <a:srgbClr val="000000"/>
                </a:solidFill>
                <a:latin typeface="Open Sans"/>
                <a:ea typeface="Open Sans"/>
                <a:cs typeface="Open Sans"/>
                <a:sym typeface="Open Sans"/>
              </a:rPr>
              <a:t>El</a:t>
            </a:r>
            <a:r>
              <a:rPr lang="en-US" sz="2499">
                <a:solidFill>
                  <a:srgbClr val="000000"/>
                </a:solidFill>
                <a:latin typeface="Open Sans"/>
                <a:ea typeface="Open Sans"/>
                <a:cs typeface="Open Sans"/>
                <a:sym typeface="Open Sans"/>
              </a:rPr>
              <a:t> número de vehículos en buen estado presenta una tendencia creciente sostenida, impulsada por un mantenimiento efectivo que supera consistentemente a las fallas mecánicas. Esto sugiere una mejora progresiva en la gestión técnica del parque vehicular.</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2436219" y="1412779"/>
            <a:ext cx="13415561" cy="6486458"/>
          </a:xfrm>
          <a:custGeom>
            <a:avLst/>
            <a:gdLst/>
            <a:ahLst/>
            <a:cxnLst/>
            <a:rect r="r" b="b" t="t" l="l"/>
            <a:pathLst>
              <a:path h="6486458" w="13415561">
                <a:moveTo>
                  <a:pt x="0" y="0"/>
                </a:moveTo>
                <a:lnTo>
                  <a:pt x="13415562" y="0"/>
                </a:lnTo>
                <a:lnTo>
                  <a:pt x="13415562" y="6486458"/>
                </a:lnTo>
                <a:lnTo>
                  <a:pt x="0" y="6486458"/>
                </a:lnTo>
                <a:lnTo>
                  <a:pt x="0" y="0"/>
                </a:lnTo>
                <a:close/>
              </a:path>
            </a:pathLst>
          </a:custGeom>
          <a:blipFill>
            <a:blip r:embed="rId2"/>
            <a:stretch>
              <a:fillRect l="0" t="0" r="0" b="0"/>
            </a:stretch>
          </a:blipFill>
        </p:spPr>
      </p:sp>
      <p:sp>
        <p:nvSpPr>
          <p:cNvPr name="TextBox 3" id="3"/>
          <p:cNvSpPr txBox="true"/>
          <p:nvPr/>
        </p:nvSpPr>
        <p:spPr>
          <a:xfrm rot="0">
            <a:off x="3837944"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Gráficas</a:t>
            </a:r>
          </a:p>
        </p:txBody>
      </p:sp>
      <p:sp>
        <p:nvSpPr>
          <p:cNvPr name="TextBox 4" id="4"/>
          <p:cNvSpPr txBox="true"/>
          <p:nvPr/>
        </p:nvSpPr>
        <p:spPr>
          <a:xfrm rot="0">
            <a:off x="1513830" y="8235690"/>
            <a:ext cx="15260340" cy="1298575"/>
          </a:xfrm>
          <a:prstGeom prst="rect">
            <a:avLst/>
          </a:prstGeom>
        </p:spPr>
        <p:txBody>
          <a:bodyPr anchor="t" rtlCol="false" tIns="0" lIns="0" bIns="0" rIns="0">
            <a:spAutoFit/>
          </a:bodyPr>
          <a:lstStyle/>
          <a:p>
            <a:pPr algn="ctr">
              <a:lnSpc>
                <a:spcPts val="3499"/>
              </a:lnSpc>
            </a:pPr>
            <a:r>
              <a:rPr lang="en-US" sz="2499">
                <a:solidFill>
                  <a:srgbClr val="000000"/>
                </a:solidFill>
                <a:latin typeface="Open Sans"/>
                <a:ea typeface="Open Sans"/>
                <a:cs typeface="Open Sans"/>
                <a:sym typeface="Open Sans"/>
              </a:rPr>
              <a:t>La</a:t>
            </a:r>
            <a:r>
              <a:rPr lang="en-US" sz="2499">
                <a:solidFill>
                  <a:srgbClr val="000000"/>
                </a:solidFill>
                <a:latin typeface="Open Sans"/>
                <a:ea typeface="Open Sans"/>
                <a:cs typeface="Open Sans"/>
                <a:sym typeface="Open Sans"/>
              </a:rPr>
              <a:t> cantidad de conductores que consumen alcohol disminuye de forma sostenida, debido a que los esfuerzos de reducción por educación y fiscalización superan el ingreso de nuevos conductores con esta conducta. Esto refleja un impacto positivo de las políticas preventivas en el tiempo.</a:t>
            </a:r>
          </a:p>
        </p:txBody>
      </p:sp>
    </p:spTree>
  </p:cSld>
  <p:clrMapOvr>
    <a:masterClrMapping/>
  </p:clrMapOvr>
</p:sld>
</file>

<file path=ppt/slides/slide62.xml><?xml version="1.0" encoding="utf-8"?>
<p:sld xmlns:p="http://schemas.openxmlformats.org/presentationml/2006/main" xmlns:a="http://schemas.openxmlformats.org/drawingml/2006/main">
  <p:cSld>
    <p:bg>
      <p:bgPr>
        <a:solidFill>
          <a:srgbClr val="B9D6ED"/>
        </a:solidFill>
      </p:bgPr>
    </p:bg>
    <p:spTree>
      <p:nvGrpSpPr>
        <p:cNvPr id="1" name=""/>
        <p:cNvGrpSpPr/>
        <p:nvPr/>
      </p:nvGrpSpPr>
      <p:grpSpPr>
        <a:xfrm>
          <a:off x="0" y="0"/>
          <a:ext cx="0" cy="0"/>
          <a:chOff x="0" y="0"/>
          <a:chExt cx="0" cy="0"/>
        </a:xfrm>
      </p:grpSpPr>
      <p:sp>
        <p:nvSpPr>
          <p:cNvPr name="TextBox 2" id="2"/>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3" id="3"/>
          <p:cNvSpPr txBox="true"/>
          <p:nvPr/>
        </p:nvSpPr>
        <p:spPr>
          <a:xfrm rot="0">
            <a:off x="2482348" y="390525"/>
            <a:ext cx="12293370"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Bold"/>
                <a:ea typeface="Raleway Bold"/>
                <a:cs typeface="Raleway Bold"/>
                <a:sym typeface="Raleway Bold"/>
              </a:rPr>
              <a:t>CONCLUSIONES </a:t>
            </a:r>
          </a:p>
        </p:txBody>
      </p:sp>
      <p:sp>
        <p:nvSpPr>
          <p:cNvPr name="TextBox 4" id="4"/>
          <p:cNvSpPr txBox="true"/>
          <p:nvPr/>
        </p:nvSpPr>
        <p:spPr>
          <a:xfrm rot="0">
            <a:off x="517519" y="1247299"/>
            <a:ext cx="16876169" cy="4563110"/>
          </a:xfrm>
          <a:prstGeom prst="rect">
            <a:avLst/>
          </a:prstGeom>
        </p:spPr>
        <p:txBody>
          <a:bodyPr anchor="t" rtlCol="false" tIns="0" lIns="0" bIns="0" rIns="0">
            <a:spAutoFit/>
          </a:bodyPr>
          <a:lstStyle/>
          <a:p>
            <a:pPr algn="l" marL="561339" indent="-280669" lvl="1">
              <a:lnSpc>
                <a:spcPts val="3639"/>
              </a:lnSpc>
              <a:buFont typeface="Arial"/>
              <a:buChar char="•"/>
            </a:pPr>
            <a:r>
              <a:rPr lang="en-US" sz="2599">
                <a:solidFill>
                  <a:srgbClr val="000000"/>
                </a:solidFill>
                <a:latin typeface="Open Sans"/>
                <a:ea typeface="Open Sans"/>
                <a:cs typeface="Open Sans"/>
                <a:sym typeface="Open Sans"/>
              </a:rPr>
              <a:t>La incorporación</a:t>
            </a:r>
            <a:r>
              <a:rPr lang="en-US" sz="2599">
                <a:solidFill>
                  <a:srgbClr val="000000"/>
                </a:solidFill>
                <a:latin typeface="Open Sans"/>
                <a:ea typeface="Open Sans"/>
                <a:cs typeface="Open Sans"/>
                <a:sym typeface="Open Sans"/>
              </a:rPr>
              <a:t> del modelo dinámico en Vensim y PySD permite identificar los factores clave que afe</a:t>
            </a:r>
            <a:r>
              <a:rPr lang="en-US" sz="2599">
                <a:solidFill>
                  <a:srgbClr val="000000"/>
                </a:solidFill>
                <a:latin typeface="Open Sans"/>
                <a:ea typeface="Open Sans"/>
                <a:cs typeface="Open Sans"/>
                <a:sym typeface="Open Sans"/>
              </a:rPr>
              <a:t>ctan la seguridad vial, como la instalación de dispositivos viales, el mantenimiento de la infraestructura y la obsolescencia de equipos, facilitando la toma de decisiones estratégicas.</a:t>
            </a:r>
          </a:p>
          <a:p>
            <a:pPr algn="l" marL="561339" indent="-280669" lvl="1">
              <a:lnSpc>
                <a:spcPts val="3639"/>
              </a:lnSpc>
              <a:buFont typeface="Arial"/>
              <a:buChar char="•"/>
            </a:pPr>
            <a:r>
              <a:rPr lang="en-US" sz="2599">
                <a:solidFill>
                  <a:srgbClr val="000000"/>
                </a:solidFill>
                <a:latin typeface="Open Sans"/>
                <a:ea typeface="Open Sans"/>
                <a:cs typeface="Open Sans"/>
                <a:sym typeface="Open Sans"/>
              </a:rPr>
              <a:t>La inversión constante en infraestructura de seguridad vial, incluyendo señalización, dispositivos viales y mantenimiento, contribuye significativamente a la reducción de accidentes y mejora la percepción de seguridad en la vía pública.</a:t>
            </a:r>
          </a:p>
          <a:p>
            <a:pPr algn="l" marL="561339" indent="-280669" lvl="1">
              <a:lnSpc>
                <a:spcPts val="3639"/>
              </a:lnSpc>
              <a:buFont typeface="Arial"/>
              <a:buChar char="•"/>
            </a:pPr>
            <a:r>
              <a:rPr lang="en-US" sz="2599">
                <a:solidFill>
                  <a:srgbClr val="000000"/>
                </a:solidFill>
                <a:latin typeface="Open Sans"/>
                <a:ea typeface="Open Sans"/>
                <a:cs typeface="Open Sans"/>
                <a:sym typeface="Open Sans"/>
              </a:rPr>
              <a:t>El monitoreo continuo del estado de la infraestructura vial permite anticipar fallos y planificar mantenimientos correctivos y preventivos, garantizando un entorno más seguro para los usuarios del sistema de transporte.</a:t>
            </a:r>
          </a:p>
          <a:p>
            <a:pPr algn="l">
              <a:lnSpc>
                <a:spcPts val="3639"/>
              </a:lnSpc>
            </a:pPr>
          </a:p>
        </p:txBody>
      </p:sp>
      <p:sp>
        <p:nvSpPr>
          <p:cNvPr name="TextBox 5" id="5"/>
          <p:cNvSpPr txBox="true"/>
          <p:nvPr/>
        </p:nvSpPr>
        <p:spPr>
          <a:xfrm rot="0">
            <a:off x="2482348" y="5583872"/>
            <a:ext cx="12293370"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Bold"/>
                <a:ea typeface="Raleway Bold"/>
                <a:cs typeface="Raleway Bold"/>
                <a:sym typeface="Raleway Bold"/>
              </a:rPr>
              <a:t>RECOMENDACIONES</a:t>
            </a:r>
          </a:p>
        </p:txBody>
      </p:sp>
      <p:sp>
        <p:nvSpPr>
          <p:cNvPr name="TextBox 6" id="6"/>
          <p:cNvSpPr txBox="true"/>
          <p:nvPr/>
        </p:nvSpPr>
        <p:spPr>
          <a:xfrm rot="0">
            <a:off x="701153" y="6476977"/>
            <a:ext cx="16876169" cy="3322320"/>
          </a:xfrm>
          <a:prstGeom prst="rect">
            <a:avLst/>
          </a:prstGeom>
        </p:spPr>
        <p:txBody>
          <a:bodyPr anchor="t" rtlCol="false" tIns="0" lIns="0" bIns="0" rIns="0">
            <a:spAutoFit/>
          </a:bodyPr>
          <a:lstStyle/>
          <a:p>
            <a:pPr algn="l" marL="582928" indent="-291464" lvl="1">
              <a:lnSpc>
                <a:spcPts val="3779"/>
              </a:lnSpc>
              <a:buFont typeface="Arial"/>
              <a:buChar char="•"/>
            </a:pPr>
            <a:r>
              <a:rPr lang="en-US" sz="2699">
                <a:solidFill>
                  <a:srgbClr val="000000"/>
                </a:solidFill>
                <a:latin typeface="Open Sans"/>
                <a:ea typeface="Open Sans"/>
                <a:cs typeface="Open Sans"/>
                <a:sym typeface="Open Sans"/>
              </a:rPr>
              <a:t>Forta</a:t>
            </a:r>
            <a:r>
              <a:rPr lang="en-US" sz="2699">
                <a:solidFill>
                  <a:srgbClr val="000000"/>
                </a:solidFill>
                <a:latin typeface="Open Sans"/>
                <a:ea typeface="Open Sans"/>
                <a:cs typeface="Open Sans"/>
                <a:sym typeface="Open Sans"/>
              </a:rPr>
              <a:t>lecer el presupue</a:t>
            </a:r>
            <a:r>
              <a:rPr lang="en-US" sz="2699">
                <a:solidFill>
                  <a:srgbClr val="000000"/>
                </a:solidFill>
                <a:latin typeface="Open Sans"/>
                <a:ea typeface="Open Sans"/>
                <a:cs typeface="Open Sans"/>
                <a:sym typeface="Open Sans"/>
              </a:rPr>
              <a:t>sto destinado al mantenimiento y renovación de la infraestructura de seguridad vial, priorizando zonas con mayor riesgo de accidentes o deterioro.</a:t>
            </a:r>
          </a:p>
          <a:p>
            <a:pPr algn="l" marL="582928" indent="-291464" lvl="1">
              <a:lnSpc>
                <a:spcPts val="3779"/>
              </a:lnSpc>
              <a:buFont typeface="Arial"/>
              <a:buChar char="•"/>
            </a:pPr>
            <a:r>
              <a:rPr lang="en-US" sz="2699">
                <a:solidFill>
                  <a:srgbClr val="000000"/>
                </a:solidFill>
                <a:latin typeface="Open Sans"/>
                <a:ea typeface="Open Sans"/>
                <a:cs typeface="Open Sans"/>
                <a:sym typeface="Open Sans"/>
              </a:rPr>
              <a:t>Implementar tecnologías de monitoreo y sensores en tiempo real para detectar fallas en dispositivos viales y programar intervenciones oportunas.</a:t>
            </a:r>
          </a:p>
          <a:p>
            <a:pPr algn="l" marL="582928" indent="-291464" lvl="1">
              <a:lnSpc>
                <a:spcPts val="3779"/>
              </a:lnSpc>
              <a:buFont typeface="Arial"/>
              <a:buChar char="•"/>
            </a:pPr>
            <a:r>
              <a:rPr lang="en-US" sz="2699">
                <a:solidFill>
                  <a:srgbClr val="000000"/>
                </a:solidFill>
                <a:latin typeface="Open Sans"/>
                <a:ea typeface="Open Sans"/>
                <a:cs typeface="Open Sans"/>
                <a:sym typeface="Open Sans"/>
              </a:rPr>
              <a:t>Establecer campañas de sensibilización y educación vial, integradas con mejoras en la infraestructura, para reforzar el comportamiento seguro de conductores y peatones, y reducir los riesgos viales.</a:t>
            </a:r>
          </a:p>
          <a:p>
            <a:pPr algn="l">
              <a:lnSpc>
                <a:spcPts val="3779"/>
              </a:lnSpc>
            </a:pP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434488" y="-783256"/>
            <a:ext cx="11853512" cy="11853512"/>
          </a:xfrm>
          <a:custGeom>
            <a:avLst/>
            <a:gdLst/>
            <a:ahLst/>
            <a:cxnLst/>
            <a:rect r="r" b="b" t="t" l="l"/>
            <a:pathLst>
              <a:path h="11853512" w="11853512">
                <a:moveTo>
                  <a:pt x="0" y="0"/>
                </a:moveTo>
                <a:lnTo>
                  <a:pt x="11853512" y="0"/>
                </a:lnTo>
                <a:lnTo>
                  <a:pt x="11853512"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2801" y="1369281"/>
            <a:ext cx="7913236" cy="6603955"/>
          </a:xfrm>
          <a:custGeom>
            <a:avLst/>
            <a:gdLst/>
            <a:ahLst/>
            <a:cxnLst/>
            <a:rect r="r" b="b" t="t" l="l"/>
            <a:pathLst>
              <a:path h="6603955" w="7913236">
                <a:moveTo>
                  <a:pt x="0" y="0"/>
                </a:moveTo>
                <a:lnTo>
                  <a:pt x="7913236" y="0"/>
                </a:lnTo>
                <a:lnTo>
                  <a:pt x="7913236" y="6603955"/>
                </a:lnTo>
                <a:lnTo>
                  <a:pt x="0" y="66039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7959323" y="7439313"/>
            <a:ext cx="13396741" cy="2371724"/>
          </a:xfrm>
          <a:prstGeom prst="rect">
            <a:avLst/>
          </a:prstGeom>
        </p:spPr>
        <p:txBody>
          <a:bodyPr anchor="t" rtlCol="false" tIns="0" lIns="0" bIns="0" rIns="0">
            <a:spAutoFit/>
          </a:bodyPr>
          <a:lstStyle/>
          <a:p>
            <a:pPr algn="l" marL="0" indent="0" lvl="1">
              <a:lnSpc>
                <a:spcPts val="8999"/>
              </a:lnSpc>
            </a:pPr>
            <a:r>
              <a:rPr lang="en-US" b="true" sz="9999" spc="-459">
                <a:solidFill>
                  <a:srgbClr val="FFFFFF"/>
                </a:solidFill>
                <a:latin typeface="Raleway Medium"/>
                <a:ea typeface="Raleway Medium"/>
                <a:cs typeface="Raleway Medium"/>
                <a:sym typeface="Raleway Medium"/>
              </a:rPr>
              <a:t>SATISFACCION USUARIOS</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grpSp>
        <p:nvGrpSpPr>
          <p:cNvPr name="Group 2" id="2"/>
          <p:cNvGrpSpPr/>
          <p:nvPr/>
        </p:nvGrpSpPr>
        <p:grpSpPr>
          <a:xfrm rot="0">
            <a:off x="813497" y="1955774"/>
            <a:ext cx="16221623" cy="8138996"/>
            <a:chOff x="0" y="0"/>
            <a:chExt cx="1659157" cy="832461"/>
          </a:xfrm>
        </p:grpSpPr>
        <p:sp>
          <p:nvSpPr>
            <p:cNvPr name="Freeform 3" id="3"/>
            <p:cNvSpPr/>
            <p:nvPr/>
          </p:nvSpPr>
          <p:spPr>
            <a:xfrm flipH="false" flipV="false" rot="0">
              <a:off x="0" y="0"/>
              <a:ext cx="1659157" cy="832461"/>
            </a:xfrm>
            <a:custGeom>
              <a:avLst/>
              <a:gdLst/>
              <a:ahLst/>
              <a:cxnLst/>
              <a:rect r="r" b="b" t="t" l="l"/>
              <a:pathLst>
                <a:path h="832461" w="1659157">
                  <a:moveTo>
                    <a:pt x="829579" y="0"/>
                  </a:moveTo>
                  <a:cubicBezTo>
                    <a:pt x="371415" y="0"/>
                    <a:pt x="0" y="186353"/>
                    <a:pt x="0" y="416231"/>
                  </a:cubicBezTo>
                  <a:cubicBezTo>
                    <a:pt x="0" y="646109"/>
                    <a:pt x="371415" y="832461"/>
                    <a:pt x="829579" y="832461"/>
                  </a:cubicBezTo>
                  <a:cubicBezTo>
                    <a:pt x="1287742" y="832461"/>
                    <a:pt x="1659157" y="646109"/>
                    <a:pt x="1659157" y="416231"/>
                  </a:cubicBezTo>
                  <a:cubicBezTo>
                    <a:pt x="1659157" y="186353"/>
                    <a:pt x="1287742" y="0"/>
                    <a:pt x="829579" y="0"/>
                  </a:cubicBezTo>
                  <a:close/>
                </a:path>
              </a:pathLst>
            </a:custGeom>
            <a:solidFill>
              <a:srgbClr val="2E4D99"/>
            </a:solidFill>
          </p:spPr>
        </p:sp>
        <p:sp>
          <p:nvSpPr>
            <p:cNvPr name="TextBox 4" id="4"/>
            <p:cNvSpPr txBox="true"/>
            <p:nvPr/>
          </p:nvSpPr>
          <p:spPr>
            <a:xfrm>
              <a:off x="155546" y="39943"/>
              <a:ext cx="1348065" cy="71447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613244" y="3773194"/>
            <a:ext cx="2765163" cy="2261603"/>
          </a:xfrm>
          <a:custGeom>
            <a:avLst/>
            <a:gdLst/>
            <a:ahLst/>
            <a:cxnLst/>
            <a:rect r="r" b="b" t="t" l="l"/>
            <a:pathLst>
              <a:path h="2261603" w="2765163">
                <a:moveTo>
                  <a:pt x="0" y="0"/>
                </a:moveTo>
                <a:lnTo>
                  <a:pt x="2765164" y="0"/>
                </a:lnTo>
                <a:lnTo>
                  <a:pt x="2765164" y="2261603"/>
                </a:lnTo>
                <a:lnTo>
                  <a:pt x="0" y="2261603"/>
                </a:lnTo>
                <a:lnTo>
                  <a:pt x="0" y="0"/>
                </a:lnTo>
                <a:close/>
              </a:path>
            </a:pathLst>
          </a:custGeom>
          <a:blipFill>
            <a:blip r:embed="rId2"/>
            <a:stretch>
              <a:fillRect l="0" t="0" r="0" b="0"/>
            </a:stretch>
          </a:blipFill>
        </p:spPr>
      </p:sp>
      <p:sp>
        <p:nvSpPr>
          <p:cNvPr name="Freeform 6" id="6"/>
          <p:cNvSpPr/>
          <p:nvPr/>
        </p:nvSpPr>
        <p:spPr>
          <a:xfrm flipH="false" flipV="false" rot="0">
            <a:off x="5062268" y="3816559"/>
            <a:ext cx="2264270" cy="1817007"/>
          </a:xfrm>
          <a:custGeom>
            <a:avLst/>
            <a:gdLst/>
            <a:ahLst/>
            <a:cxnLst/>
            <a:rect r="r" b="b" t="t" l="l"/>
            <a:pathLst>
              <a:path h="1817007" w="2264270">
                <a:moveTo>
                  <a:pt x="0" y="0"/>
                </a:moveTo>
                <a:lnTo>
                  <a:pt x="2264271" y="0"/>
                </a:lnTo>
                <a:lnTo>
                  <a:pt x="2264271" y="1817007"/>
                </a:lnTo>
                <a:lnTo>
                  <a:pt x="0" y="1817007"/>
                </a:lnTo>
                <a:lnTo>
                  <a:pt x="0" y="0"/>
                </a:lnTo>
                <a:close/>
              </a:path>
            </a:pathLst>
          </a:custGeom>
          <a:blipFill>
            <a:blip r:embed="rId3"/>
            <a:stretch>
              <a:fillRect l="-4997" t="-24470" r="-5432" b="-13142"/>
            </a:stretch>
          </a:blipFill>
        </p:spPr>
      </p:sp>
      <p:sp>
        <p:nvSpPr>
          <p:cNvPr name="Freeform 7" id="7"/>
          <p:cNvSpPr/>
          <p:nvPr/>
        </p:nvSpPr>
        <p:spPr>
          <a:xfrm flipH="false" flipV="false" rot="0">
            <a:off x="4420377" y="6894097"/>
            <a:ext cx="3942379" cy="2129013"/>
          </a:xfrm>
          <a:custGeom>
            <a:avLst/>
            <a:gdLst/>
            <a:ahLst/>
            <a:cxnLst/>
            <a:rect r="r" b="b" t="t" l="l"/>
            <a:pathLst>
              <a:path h="2129013" w="3942379">
                <a:moveTo>
                  <a:pt x="0" y="0"/>
                </a:moveTo>
                <a:lnTo>
                  <a:pt x="3942379" y="0"/>
                </a:lnTo>
                <a:lnTo>
                  <a:pt x="3942379" y="2129013"/>
                </a:lnTo>
                <a:lnTo>
                  <a:pt x="0" y="2129013"/>
                </a:lnTo>
                <a:lnTo>
                  <a:pt x="0" y="0"/>
                </a:lnTo>
                <a:close/>
              </a:path>
            </a:pathLst>
          </a:custGeom>
          <a:blipFill>
            <a:blip r:embed="rId4"/>
            <a:stretch>
              <a:fillRect l="0" t="0" r="-7798" b="-12283"/>
            </a:stretch>
          </a:blipFill>
        </p:spPr>
      </p:sp>
      <p:sp>
        <p:nvSpPr>
          <p:cNvPr name="Freeform 8" id="8"/>
          <p:cNvSpPr/>
          <p:nvPr/>
        </p:nvSpPr>
        <p:spPr>
          <a:xfrm flipH="false" flipV="false" rot="0">
            <a:off x="10156661" y="6894097"/>
            <a:ext cx="3986494" cy="2050177"/>
          </a:xfrm>
          <a:custGeom>
            <a:avLst/>
            <a:gdLst/>
            <a:ahLst/>
            <a:cxnLst/>
            <a:rect r="r" b="b" t="t" l="l"/>
            <a:pathLst>
              <a:path h="2050177" w="3986494">
                <a:moveTo>
                  <a:pt x="0" y="0"/>
                </a:moveTo>
                <a:lnTo>
                  <a:pt x="3986494" y="0"/>
                </a:lnTo>
                <a:lnTo>
                  <a:pt x="3986494" y="2050177"/>
                </a:lnTo>
                <a:lnTo>
                  <a:pt x="0" y="2050177"/>
                </a:lnTo>
                <a:lnTo>
                  <a:pt x="0" y="0"/>
                </a:lnTo>
                <a:close/>
              </a:path>
            </a:pathLst>
          </a:custGeom>
          <a:blipFill>
            <a:blip r:embed="rId5"/>
            <a:stretch>
              <a:fillRect l="-4333" t="-54207" r="-46990" b="-54338"/>
            </a:stretch>
          </a:blipFill>
        </p:spPr>
      </p:sp>
      <p:sp>
        <p:nvSpPr>
          <p:cNvPr name="TextBox 9" id="9"/>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TGS</a:t>
            </a:r>
          </a:p>
        </p:txBody>
      </p:sp>
      <p:sp>
        <p:nvSpPr>
          <p:cNvPr name="TextBox 10" id="10"/>
          <p:cNvSpPr txBox="true"/>
          <p:nvPr/>
        </p:nvSpPr>
        <p:spPr>
          <a:xfrm rot="0">
            <a:off x="4038728" y="942975"/>
            <a:ext cx="9771162" cy="755015"/>
          </a:xfrm>
          <a:prstGeom prst="rect">
            <a:avLst/>
          </a:prstGeom>
        </p:spPr>
        <p:txBody>
          <a:bodyPr anchor="t" rtlCol="false" tIns="0" lIns="0" bIns="0" rIns="0">
            <a:spAutoFit/>
          </a:bodyPr>
          <a:lstStyle/>
          <a:p>
            <a:pPr algn="ctr">
              <a:lnSpc>
                <a:spcPts val="6160"/>
              </a:lnSpc>
            </a:pPr>
            <a:r>
              <a:rPr lang="en-US" sz="4400" b="true">
                <a:solidFill>
                  <a:srgbClr val="000000"/>
                </a:solidFill>
                <a:latin typeface="Open Sans Bold"/>
                <a:ea typeface="Open Sans Bold"/>
                <a:cs typeface="Open Sans Bold"/>
                <a:sym typeface="Open Sans Bold"/>
              </a:rPr>
              <a:t>Sistema de satisfacción del usuario</a:t>
            </a:r>
          </a:p>
        </p:txBody>
      </p:sp>
      <p:sp>
        <p:nvSpPr>
          <p:cNvPr name="TextBox 11" id="11"/>
          <p:cNvSpPr txBox="true"/>
          <p:nvPr/>
        </p:nvSpPr>
        <p:spPr>
          <a:xfrm rot="0">
            <a:off x="10435829" y="2484086"/>
            <a:ext cx="3119774" cy="118046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Fluidez del tráfico</a:t>
            </a:r>
          </a:p>
        </p:txBody>
      </p:sp>
      <p:sp>
        <p:nvSpPr>
          <p:cNvPr name="TextBox 12" id="12"/>
          <p:cNvSpPr txBox="true"/>
          <p:nvPr/>
        </p:nvSpPr>
        <p:spPr>
          <a:xfrm rot="0">
            <a:off x="4258147" y="2484086"/>
            <a:ext cx="3872514" cy="118046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Vehículos de transporte público</a:t>
            </a:r>
          </a:p>
        </p:txBody>
      </p:sp>
      <p:sp>
        <p:nvSpPr>
          <p:cNvPr name="TextBox 13" id="13"/>
          <p:cNvSpPr txBox="true"/>
          <p:nvPr/>
        </p:nvSpPr>
        <p:spPr>
          <a:xfrm rot="0">
            <a:off x="3115021" y="6161307"/>
            <a:ext cx="655309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Seguridad en el transporte</a:t>
            </a:r>
          </a:p>
        </p:txBody>
      </p:sp>
      <p:sp>
        <p:nvSpPr>
          <p:cNvPr name="TextBox 14" id="14"/>
          <p:cNvSpPr txBox="true"/>
          <p:nvPr/>
        </p:nvSpPr>
        <p:spPr>
          <a:xfrm rot="0">
            <a:off x="9567055" y="6161307"/>
            <a:ext cx="498310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Cantidad de accidentes</a:t>
            </a:r>
          </a:p>
        </p:txBody>
      </p:sp>
      <p:sp>
        <p:nvSpPr>
          <p:cNvPr name="AutoShape 15" id="15"/>
          <p:cNvSpPr/>
          <p:nvPr/>
        </p:nvSpPr>
        <p:spPr>
          <a:xfrm>
            <a:off x="7326649" y="4715537"/>
            <a:ext cx="3286595" cy="9525"/>
          </a:xfrm>
          <a:prstGeom prst="line">
            <a:avLst/>
          </a:prstGeom>
          <a:ln cap="flat" w="38100">
            <a:solidFill>
              <a:srgbClr val="000000"/>
            </a:solidFill>
            <a:prstDash val="solid"/>
            <a:headEnd type="arrow" len="sm" w="med"/>
            <a:tailEnd type="arrow" len="sm" w="med"/>
          </a:ln>
        </p:spPr>
      </p:sp>
      <p:sp>
        <p:nvSpPr>
          <p:cNvPr name="AutoShape 16" id="16"/>
          <p:cNvSpPr/>
          <p:nvPr/>
        </p:nvSpPr>
        <p:spPr>
          <a:xfrm>
            <a:off x="6041472" y="5633566"/>
            <a:ext cx="1087011" cy="1260532"/>
          </a:xfrm>
          <a:prstGeom prst="line">
            <a:avLst/>
          </a:prstGeom>
          <a:ln cap="flat" w="38100">
            <a:solidFill>
              <a:srgbClr val="000000"/>
            </a:solidFill>
            <a:prstDash val="solid"/>
            <a:headEnd type="arrow" len="sm" w="med"/>
            <a:tailEnd type="arrow" len="sm" w="med"/>
          </a:ln>
        </p:spPr>
      </p:sp>
      <p:sp>
        <p:nvSpPr>
          <p:cNvPr name="AutoShape 17" id="17"/>
          <p:cNvSpPr/>
          <p:nvPr/>
        </p:nvSpPr>
        <p:spPr>
          <a:xfrm>
            <a:off x="7307393" y="5168092"/>
            <a:ext cx="2849268" cy="2751093"/>
          </a:xfrm>
          <a:prstGeom prst="line">
            <a:avLst/>
          </a:prstGeom>
          <a:ln cap="flat" w="38100">
            <a:solidFill>
              <a:srgbClr val="000000"/>
            </a:solidFill>
            <a:prstDash val="solid"/>
            <a:headEnd type="arrow" len="sm" w="med"/>
            <a:tailEnd type="arrow" len="sm" w="med"/>
          </a:ln>
        </p:spPr>
      </p:sp>
      <p:sp>
        <p:nvSpPr>
          <p:cNvPr name="AutoShape 18" id="18"/>
          <p:cNvSpPr/>
          <p:nvPr/>
        </p:nvSpPr>
        <p:spPr>
          <a:xfrm flipV="true">
            <a:off x="8362756" y="5287092"/>
            <a:ext cx="2250488" cy="2594920"/>
          </a:xfrm>
          <a:prstGeom prst="line">
            <a:avLst/>
          </a:prstGeom>
          <a:ln cap="flat" w="38100">
            <a:solidFill>
              <a:srgbClr val="000000"/>
            </a:solidFill>
            <a:prstDash val="solid"/>
            <a:headEnd type="arrow" len="sm" w="med"/>
            <a:tailEnd type="arrow" len="sm" w="med"/>
          </a:ln>
        </p:spPr>
      </p:sp>
      <p:sp>
        <p:nvSpPr>
          <p:cNvPr name="AutoShape 19" id="19"/>
          <p:cNvSpPr/>
          <p:nvPr/>
        </p:nvSpPr>
        <p:spPr>
          <a:xfrm flipV="true">
            <a:off x="8362756" y="8399502"/>
            <a:ext cx="1774204" cy="0"/>
          </a:xfrm>
          <a:prstGeom prst="line">
            <a:avLst/>
          </a:prstGeom>
          <a:ln cap="flat" w="38100">
            <a:solidFill>
              <a:srgbClr val="000000"/>
            </a:solidFill>
            <a:prstDash val="solid"/>
            <a:headEnd type="arrow" len="sm" w="med"/>
            <a:tailEnd type="arrow" len="sm" w="med"/>
          </a:ln>
        </p:spPr>
      </p:sp>
      <p:sp>
        <p:nvSpPr>
          <p:cNvPr name="AutoShape 20" id="20"/>
          <p:cNvSpPr/>
          <p:nvPr/>
        </p:nvSpPr>
        <p:spPr>
          <a:xfrm flipV="true">
            <a:off x="11729780" y="6034797"/>
            <a:ext cx="461359" cy="903239"/>
          </a:xfrm>
          <a:prstGeom prst="line">
            <a:avLst/>
          </a:prstGeom>
          <a:ln cap="flat" w="38100">
            <a:solidFill>
              <a:srgbClr val="000000"/>
            </a:solidFill>
            <a:prstDash val="solid"/>
            <a:headEnd type="arrow" len="sm" w="med"/>
            <a:tailEnd type="arrow" len="sm" w="med"/>
          </a:ln>
        </p:spPr>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205890" y="1648967"/>
            <a:ext cx="6689840" cy="3494533"/>
          </a:xfrm>
          <a:custGeom>
            <a:avLst/>
            <a:gdLst/>
            <a:ahLst/>
            <a:cxnLst/>
            <a:rect r="r" b="b" t="t" l="l"/>
            <a:pathLst>
              <a:path h="3494533" w="6689840">
                <a:moveTo>
                  <a:pt x="0" y="0"/>
                </a:moveTo>
                <a:lnTo>
                  <a:pt x="6689840" y="0"/>
                </a:lnTo>
                <a:lnTo>
                  <a:pt x="6689840" y="3494533"/>
                </a:lnTo>
                <a:lnTo>
                  <a:pt x="0" y="3494533"/>
                </a:lnTo>
                <a:lnTo>
                  <a:pt x="0" y="0"/>
                </a:lnTo>
                <a:close/>
              </a:path>
            </a:pathLst>
          </a:custGeom>
          <a:blipFill>
            <a:blip r:embed="rId2"/>
            <a:stretch>
              <a:fillRect l="0" t="0" r="0" b="0"/>
            </a:stretch>
          </a:blipFill>
        </p:spPr>
      </p:sp>
      <p:sp>
        <p:nvSpPr>
          <p:cNvPr name="Freeform 3" id="3"/>
          <p:cNvSpPr/>
          <p:nvPr/>
        </p:nvSpPr>
        <p:spPr>
          <a:xfrm flipH="false" flipV="false" rot="0">
            <a:off x="482577" y="5571151"/>
            <a:ext cx="6136466" cy="4090977"/>
          </a:xfrm>
          <a:custGeom>
            <a:avLst/>
            <a:gdLst/>
            <a:ahLst/>
            <a:cxnLst/>
            <a:rect r="r" b="b" t="t" l="l"/>
            <a:pathLst>
              <a:path h="4090977" w="6136466">
                <a:moveTo>
                  <a:pt x="0" y="0"/>
                </a:moveTo>
                <a:lnTo>
                  <a:pt x="6136466" y="0"/>
                </a:lnTo>
                <a:lnTo>
                  <a:pt x="6136466" y="4090978"/>
                </a:lnTo>
                <a:lnTo>
                  <a:pt x="0" y="4090978"/>
                </a:lnTo>
                <a:lnTo>
                  <a:pt x="0" y="0"/>
                </a:lnTo>
                <a:close/>
              </a:path>
            </a:pathLst>
          </a:custGeom>
          <a:blipFill>
            <a:blip r:embed="rId3"/>
            <a:stretch>
              <a:fillRect l="0" t="0" r="0" b="0"/>
            </a:stretch>
          </a:blipFill>
        </p:spPr>
      </p:sp>
      <p:sp>
        <p:nvSpPr>
          <p:cNvPr name="TextBox 4" id="4"/>
          <p:cNvSpPr txBox="true"/>
          <p:nvPr/>
        </p:nvSpPr>
        <p:spPr>
          <a:xfrm rot="0">
            <a:off x="7445804" y="1143000"/>
            <a:ext cx="10052887" cy="8970602"/>
          </a:xfrm>
          <a:prstGeom prst="rect">
            <a:avLst/>
          </a:prstGeom>
        </p:spPr>
        <p:txBody>
          <a:bodyPr anchor="t" rtlCol="false" tIns="0" lIns="0" bIns="0" rIns="0">
            <a:spAutoFit/>
          </a:bodyPr>
          <a:lstStyle/>
          <a:p>
            <a:pPr algn="ctr">
              <a:lnSpc>
                <a:spcPts val="3755"/>
              </a:lnSpc>
              <a:spcBef>
                <a:spcPct val="0"/>
              </a:spcBef>
            </a:pPr>
            <a:r>
              <a:rPr lang="en-US" b="true" sz="4173" spc="-191">
                <a:solidFill>
                  <a:srgbClr val="2E4D99"/>
                </a:solidFill>
                <a:latin typeface="Raleway Medium"/>
                <a:ea typeface="Raleway Medium"/>
                <a:cs typeface="Raleway Medium"/>
                <a:sym typeface="Raleway Medium"/>
              </a:rPr>
              <a:t>La implement</a:t>
            </a:r>
            <a:r>
              <a:rPr lang="en-US" b="true" sz="4173" spc="-191" strike="noStrike" u="none">
                <a:solidFill>
                  <a:srgbClr val="2E4D99"/>
                </a:solidFill>
                <a:latin typeface="Raleway Medium"/>
                <a:ea typeface="Raleway Medium"/>
                <a:cs typeface="Raleway Medium"/>
                <a:sym typeface="Raleway Medium"/>
              </a:rPr>
              <a:t>ación del indicador </a:t>
            </a:r>
            <a:r>
              <a:rPr lang="en-US" b="true" sz="4173" spc="-191" strike="noStrike" u="none">
                <a:solidFill>
                  <a:srgbClr val="2E4D99"/>
                </a:solidFill>
                <a:latin typeface="Raleway Bold"/>
                <a:ea typeface="Raleway Bold"/>
                <a:cs typeface="Raleway Bold"/>
                <a:sym typeface="Raleway Bold"/>
              </a:rPr>
              <a:t>sat</a:t>
            </a:r>
            <a:r>
              <a:rPr lang="en-US" b="true" sz="4173" spc="-191" strike="noStrike" u="none">
                <a:solidFill>
                  <a:srgbClr val="2E4D99"/>
                </a:solidFill>
                <a:latin typeface="Raleway Bold"/>
                <a:ea typeface="Raleway Bold"/>
                <a:cs typeface="Raleway Bold"/>
                <a:sym typeface="Raleway Bold"/>
              </a:rPr>
              <a:t>isfacción de usuarios</a:t>
            </a:r>
            <a:r>
              <a:rPr lang="en-US" b="true" sz="4173" spc="-191" strike="noStrike" u="none">
                <a:solidFill>
                  <a:srgbClr val="2E4D99"/>
                </a:solidFill>
                <a:latin typeface="Raleway Bold"/>
                <a:ea typeface="Raleway Bold"/>
                <a:cs typeface="Raleway Bold"/>
                <a:sym typeface="Raleway Bold"/>
              </a:rPr>
              <a:t> </a:t>
            </a:r>
            <a:r>
              <a:rPr lang="en-US" b="true" sz="4173" spc="-191" strike="noStrike" u="none">
                <a:solidFill>
                  <a:srgbClr val="2E4D99"/>
                </a:solidFill>
                <a:latin typeface="Raleway Medium"/>
                <a:ea typeface="Raleway Medium"/>
                <a:cs typeface="Raleway Medium"/>
                <a:sym typeface="Raleway Medium"/>
              </a:rPr>
              <a:t>en un proyecto de monitoreo de la gestión de transporte municipal es crucial porque </a:t>
            </a:r>
            <a:r>
              <a:rPr lang="en-US" b="true" sz="4173" spc="-191" strike="noStrike" u="none">
                <a:solidFill>
                  <a:srgbClr val="2E4D99"/>
                </a:solidFill>
                <a:latin typeface="Raleway Bold"/>
                <a:ea typeface="Raleway Bold"/>
                <a:cs typeface="Raleway Bold"/>
                <a:sym typeface="Raleway Bold"/>
              </a:rPr>
              <a:t>permite conocer la percepción y experiencia real de los ciudadanos respecto al servicio </a:t>
            </a:r>
            <a:r>
              <a:rPr lang="en-US" b="true" sz="4173" spc="-191" strike="noStrike" u="none">
                <a:solidFill>
                  <a:srgbClr val="2E4D99"/>
                </a:solidFill>
                <a:latin typeface="Raleway Bold"/>
                <a:ea typeface="Raleway Bold"/>
                <a:cs typeface="Raleway Bold"/>
                <a:sym typeface="Raleway Bold"/>
              </a:rPr>
              <a:t>b</a:t>
            </a:r>
            <a:r>
              <a:rPr lang="en-US" b="true" sz="4173" spc="-191" strike="noStrike" u="none">
                <a:solidFill>
                  <a:srgbClr val="2E4D99"/>
                </a:solidFill>
                <a:latin typeface="Raleway Bold"/>
                <a:ea typeface="Raleway Bold"/>
                <a:cs typeface="Raleway Bold"/>
                <a:sym typeface="Raleway Bold"/>
              </a:rPr>
              <a:t>rindado</a:t>
            </a:r>
            <a:r>
              <a:rPr lang="en-US" b="true" sz="4173" spc="-191" strike="noStrike" u="none">
                <a:solidFill>
                  <a:srgbClr val="2E4D99"/>
                </a:solidFill>
                <a:latin typeface="Raleway Medium"/>
                <a:ea typeface="Raleway Medium"/>
                <a:cs typeface="Raleway Medium"/>
                <a:sym typeface="Raleway Medium"/>
              </a:rPr>
              <a:t>. Este indicador refleja aspectos como la puntualidad, comodidad, seguridad, accesibilidad y calidad de atención, ofreciendo información valiosa par</a:t>
            </a:r>
            <a:r>
              <a:rPr lang="en-US" b="true" sz="4173" spc="-191" strike="noStrike" u="none">
                <a:solidFill>
                  <a:srgbClr val="2E4D99"/>
                </a:solidFill>
                <a:latin typeface="Raleway Medium"/>
                <a:ea typeface="Raleway Medium"/>
                <a:cs typeface="Raleway Medium"/>
                <a:sym typeface="Raleway Medium"/>
              </a:rPr>
              <a:t>a</a:t>
            </a:r>
            <a:r>
              <a:rPr lang="en-US" b="true" sz="4173" spc="-191" strike="noStrike" u="none">
                <a:solidFill>
                  <a:srgbClr val="2E4D99"/>
                </a:solidFill>
                <a:latin typeface="Raleway Medium"/>
                <a:ea typeface="Raleway Medium"/>
                <a:cs typeface="Raleway Medium"/>
                <a:sym typeface="Raleway Medium"/>
              </a:rPr>
              <a:t> </a:t>
            </a:r>
            <a:r>
              <a:rPr lang="en-US" b="true" sz="4173" spc="-191" strike="noStrike" u="none">
                <a:solidFill>
                  <a:srgbClr val="2E4D99"/>
                </a:solidFill>
                <a:latin typeface="Raleway Medium"/>
                <a:ea typeface="Raleway Medium"/>
                <a:cs typeface="Raleway Medium"/>
                <a:sym typeface="Raleway Medium"/>
              </a:rPr>
              <a:t>id</a:t>
            </a:r>
            <a:r>
              <a:rPr lang="en-US" b="true" sz="4173" spc="-191" strike="noStrike" u="none">
                <a:solidFill>
                  <a:srgbClr val="2E4D99"/>
                </a:solidFill>
                <a:latin typeface="Raleway Medium"/>
                <a:ea typeface="Raleway Medium"/>
                <a:cs typeface="Raleway Medium"/>
                <a:sym typeface="Raleway Medium"/>
              </a:rPr>
              <a:t>entificar deficiencias y oportunidades de mejora. Medir la satisfacción de los usuarios no solo orienta la toma de decisiones hacia un enfoque centrado en el ciudadano, sino que también fortalece la legitimidad de las acciones municipales, fomenta la participación ciudadana y contribuye a construir un sistema de transporte más eficiente, inclusivo y confiable.</a:t>
            </a:r>
          </a:p>
        </p:txBody>
      </p:sp>
      <p:sp>
        <p:nvSpPr>
          <p:cNvPr name="TextBox 5" id="5"/>
          <p:cNvSpPr txBox="true"/>
          <p:nvPr/>
        </p:nvSpPr>
        <p:spPr>
          <a:xfrm rot="0">
            <a:off x="6095352" y="155575"/>
            <a:ext cx="4338955"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004AAD"/>
                </a:solidFill>
                <a:latin typeface="Raleway Bold"/>
                <a:ea typeface="Raleway Bold"/>
                <a:cs typeface="Raleway Bold"/>
                <a:sym typeface="Raleway Bold"/>
              </a:rPr>
              <a:t>JUSTIFICACION</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2816767" y="1196941"/>
            <a:ext cx="12848140" cy="9090059"/>
          </a:xfrm>
          <a:custGeom>
            <a:avLst/>
            <a:gdLst/>
            <a:ahLst/>
            <a:cxnLst/>
            <a:rect r="r" b="b" t="t" l="l"/>
            <a:pathLst>
              <a:path h="9090059" w="12848140">
                <a:moveTo>
                  <a:pt x="0" y="0"/>
                </a:moveTo>
                <a:lnTo>
                  <a:pt x="12848140" y="0"/>
                </a:lnTo>
                <a:lnTo>
                  <a:pt x="12848140" y="9090059"/>
                </a:lnTo>
                <a:lnTo>
                  <a:pt x="0" y="9090059"/>
                </a:lnTo>
                <a:lnTo>
                  <a:pt x="0" y="0"/>
                </a:lnTo>
                <a:close/>
              </a:path>
            </a:pathLst>
          </a:custGeom>
          <a:blipFill>
            <a:blip r:embed="rId2"/>
            <a:stretch>
              <a:fillRect l="0" t="0" r="0" b="0"/>
            </a:stretch>
          </a:blipFill>
        </p:spPr>
      </p:sp>
      <p:sp>
        <p:nvSpPr>
          <p:cNvPr name="Freeform 3" id="3"/>
          <p:cNvSpPr/>
          <p:nvPr/>
        </p:nvSpPr>
        <p:spPr>
          <a:xfrm flipH="false" flipV="false" rot="-39988">
            <a:off x="407386" y="1703778"/>
            <a:ext cx="2200050" cy="2144049"/>
          </a:xfrm>
          <a:custGeom>
            <a:avLst/>
            <a:gdLst/>
            <a:ahLst/>
            <a:cxnLst/>
            <a:rect r="r" b="b" t="t" l="l"/>
            <a:pathLst>
              <a:path h="2144049" w="2200050">
                <a:moveTo>
                  <a:pt x="0" y="0"/>
                </a:moveTo>
                <a:lnTo>
                  <a:pt x="2200051" y="0"/>
                </a:lnTo>
                <a:lnTo>
                  <a:pt x="2200051" y="2144049"/>
                </a:lnTo>
                <a:lnTo>
                  <a:pt x="0" y="21440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Símil Hidrodinámico</a:t>
            </a:r>
          </a:p>
        </p:txBody>
      </p:sp>
      <p:sp>
        <p:nvSpPr>
          <p:cNvPr name="TextBox 5" id="5"/>
          <p:cNvSpPr txBox="true"/>
          <p:nvPr/>
        </p:nvSpPr>
        <p:spPr>
          <a:xfrm rot="0">
            <a:off x="519880" y="2005801"/>
            <a:ext cx="1963040" cy="1455420"/>
          </a:xfrm>
          <a:prstGeom prst="rect">
            <a:avLst/>
          </a:prstGeom>
        </p:spPr>
        <p:txBody>
          <a:bodyPr anchor="t" rtlCol="false" tIns="0" lIns="0" bIns="0" rIns="0">
            <a:spAutoFit/>
          </a:bodyPr>
          <a:lstStyle/>
          <a:p>
            <a:pPr algn="ctr">
              <a:lnSpc>
                <a:spcPts val="1679"/>
              </a:lnSpc>
              <a:spcBef>
                <a:spcPct val="0"/>
              </a:spcBef>
            </a:pPr>
            <a:r>
              <a:rPr lang="en-US" sz="1200">
                <a:solidFill>
                  <a:srgbClr val="2E4D99"/>
                </a:solidFill>
                <a:latin typeface="Open Sans"/>
                <a:ea typeface="Open Sans"/>
                <a:cs typeface="Open Sans"/>
                <a:sym typeface="Open Sans"/>
              </a:rPr>
              <a:t>Objetivo:</a:t>
            </a:r>
          </a:p>
          <a:p>
            <a:pPr algn="ctr">
              <a:lnSpc>
                <a:spcPts val="1679"/>
              </a:lnSpc>
              <a:spcBef>
                <a:spcPct val="0"/>
              </a:spcBef>
            </a:pPr>
            <a:r>
              <a:rPr lang="en-US" sz="1200">
                <a:solidFill>
                  <a:srgbClr val="000000"/>
                </a:solidFill>
                <a:latin typeface="Open Sans"/>
                <a:ea typeface="Open Sans"/>
                <a:cs typeface="Open Sans"/>
                <a:sym typeface="Open Sans"/>
              </a:rPr>
              <a:t>Aumentar la proporción de vehículos que se encuentran en condiciones óptimas para reducir la posibilidad de fallos y accidentes.</a:t>
            </a:r>
          </a:p>
        </p:txBody>
      </p:sp>
      <p:sp>
        <p:nvSpPr>
          <p:cNvPr name="AutoShape 6" id="6"/>
          <p:cNvSpPr/>
          <p:nvPr/>
        </p:nvSpPr>
        <p:spPr>
          <a:xfrm flipV="true">
            <a:off x="2248923" y="1691055"/>
            <a:ext cx="3935399" cy="41257"/>
          </a:xfrm>
          <a:prstGeom prst="line">
            <a:avLst/>
          </a:prstGeom>
          <a:ln cap="flat" w="38100">
            <a:solidFill>
              <a:srgbClr val="000000"/>
            </a:solidFill>
            <a:prstDash val="solid"/>
            <a:headEnd type="none" len="sm" w="sm"/>
            <a:tailEnd type="arrow" len="sm" w="med"/>
          </a:ln>
        </p:spPr>
      </p:sp>
      <p:sp>
        <p:nvSpPr>
          <p:cNvPr name="Freeform 7" id="7"/>
          <p:cNvSpPr/>
          <p:nvPr/>
        </p:nvSpPr>
        <p:spPr>
          <a:xfrm flipH="false" flipV="false" rot="-39988">
            <a:off x="401375" y="4055127"/>
            <a:ext cx="2200050" cy="2144049"/>
          </a:xfrm>
          <a:custGeom>
            <a:avLst/>
            <a:gdLst/>
            <a:ahLst/>
            <a:cxnLst/>
            <a:rect r="r" b="b" t="t" l="l"/>
            <a:pathLst>
              <a:path h="2144049" w="2200050">
                <a:moveTo>
                  <a:pt x="0" y="0"/>
                </a:moveTo>
                <a:lnTo>
                  <a:pt x="2200050" y="0"/>
                </a:lnTo>
                <a:lnTo>
                  <a:pt x="2200050" y="2144049"/>
                </a:lnTo>
                <a:lnTo>
                  <a:pt x="0" y="21440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519880" y="4615930"/>
            <a:ext cx="1963040" cy="1036320"/>
          </a:xfrm>
          <a:prstGeom prst="rect">
            <a:avLst/>
          </a:prstGeom>
        </p:spPr>
        <p:txBody>
          <a:bodyPr anchor="t" rtlCol="false" tIns="0" lIns="0" bIns="0" rIns="0">
            <a:spAutoFit/>
          </a:bodyPr>
          <a:lstStyle/>
          <a:p>
            <a:pPr algn="ctr">
              <a:lnSpc>
                <a:spcPts val="1679"/>
              </a:lnSpc>
              <a:spcBef>
                <a:spcPct val="0"/>
              </a:spcBef>
            </a:pPr>
            <a:r>
              <a:rPr lang="en-US" sz="1200">
                <a:solidFill>
                  <a:srgbClr val="2E4D99"/>
                </a:solidFill>
                <a:latin typeface="Open Sans"/>
                <a:ea typeface="Open Sans"/>
                <a:cs typeface="Open Sans"/>
                <a:sym typeface="Open Sans"/>
              </a:rPr>
              <a:t>Objetivo:</a:t>
            </a:r>
          </a:p>
          <a:p>
            <a:pPr algn="ctr">
              <a:lnSpc>
                <a:spcPts val="1679"/>
              </a:lnSpc>
              <a:spcBef>
                <a:spcPct val="0"/>
              </a:spcBef>
            </a:pPr>
            <a:r>
              <a:rPr lang="en-US" sz="1200">
                <a:solidFill>
                  <a:srgbClr val="000000"/>
                </a:solidFill>
                <a:latin typeface="Open Sans"/>
                <a:ea typeface="Open Sans"/>
                <a:cs typeface="Open Sans"/>
                <a:sym typeface="Open Sans"/>
              </a:rPr>
              <a:t>Lograr un flujo vehicular eficiente sin saturación, optimizando la cantidad de vehículos en las vías.</a:t>
            </a:r>
          </a:p>
        </p:txBody>
      </p:sp>
      <p:sp>
        <p:nvSpPr>
          <p:cNvPr name="Freeform 9" id="9"/>
          <p:cNvSpPr/>
          <p:nvPr/>
        </p:nvSpPr>
        <p:spPr>
          <a:xfrm flipH="false" flipV="false" rot="-39988">
            <a:off x="15798037" y="5139874"/>
            <a:ext cx="2200050" cy="2144049"/>
          </a:xfrm>
          <a:custGeom>
            <a:avLst/>
            <a:gdLst/>
            <a:ahLst/>
            <a:cxnLst/>
            <a:rect r="r" b="b" t="t" l="l"/>
            <a:pathLst>
              <a:path h="2144049" w="2200050">
                <a:moveTo>
                  <a:pt x="0" y="0"/>
                </a:moveTo>
                <a:lnTo>
                  <a:pt x="2200051" y="0"/>
                </a:lnTo>
                <a:lnTo>
                  <a:pt x="2200051" y="2144049"/>
                </a:lnTo>
                <a:lnTo>
                  <a:pt x="0" y="21440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5928116" y="5579438"/>
            <a:ext cx="1963040" cy="1245870"/>
          </a:xfrm>
          <a:prstGeom prst="rect">
            <a:avLst/>
          </a:prstGeom>
        </p:spPr>
        <p:txBody>
          <a:bodyPr anchor="t" rtlCol="false" tIns="0" lIns="0" bIns="0" rIns="0">
            <a:spAutoFit/>
          </a:bodyPr>
          <a:lstStyle/>
          <a:p>
            <a:pPr algn="ctr">
              <a:lnSpc>
                <a:spcPts val="1679"/>
              </a:lnSpc>
              <a:spcBef>
                <a:spcPct val="0"/>
              </a:spcBef>
            </a:pPr>
            <a:r>
              <a:rPr lang="en-US" sz="1200">
                <a:solidFill>
                  <a:srgbClr val="2E4D99"/>
                </a:solidFill>
                <a:latin typeface="Open Sans"/>
                <a:ea typeface="Open Sans"/>
                <a:cs typeface="Open Sans"/>
                <a:sym typeface="Open Sans"/>
              </a:rPr>
              <a:t>Objetivo:</a:t>
            </a:r>
          </a:p>
          <a:p>
            <a:pPr algn="ctr">
              <a:lnSpc>
                <a:spcPts val="1679"/>
              </a:lnSpc>
              <a:spcBef>
                <a:spcPct val="0"/>
              </a:spcBef>
            </a:pPr>
            <a:r>
              <a:rPr lang="en-US" sz="1200">
                <a:solidFill>
                  <a:srgbClr val="000000"/>
                </a:solidFill>
                <a:latin typeface="Open Sans"/>
                <a:ea typeface="Open Sans"/>
                <a:cs typeface="Open Sans"/>
                <a:sym typeface="Open Sans"/>
              </a:rPr>
              <a:t>Minimizar el número de accidentes de tránsito para reducir los impactos negativos en la fluidez del tráfico y la seguridad.</a:t>
            </a:r>
          </a:p>
        </p:txBody>
      </p:sp>
      <p:sp>
        <p:nvSpPr>
          <p:cNvPr name="AutoShape 11" id="11"/>
          <p:cNvSpPr/>
          <p:nvPr/>
        </p:nvSpPr>
        <p:spPr>
          <a:xfrm flipV="true">
            <a:off x="2500505" y="5127151"/>
            <a:ext cx="3683817" cy="0"/>
          </a:xfrm>
          <a:prstGeom prst="line">
            <a:avLst/>
          </a:prstGeom>
          <a:ln cap="flat" w="38100">
            <a:solidFill>
              <a:srgbClr val="000000"/>
            </a:solidFill>
            <a:prstDash val="solid"/>
            <a:headEnd type="none" len="sm" w="sm"/>
            <a:tailEnd type="arrow" len="sm" w="med"/>
          </a:ln>
        </p:spPr>
      </p:sp>
      <p:sp>
        <p:nvSpPr>
          <p:cNvPr name="Freeform 12" id="12"/>
          <p:cNvSpPr/>
          <p:nvPr/>
        </p:nvSpPr>
        <p:spPr>
          <a:xfrm flipH="false" flipV="false" rot="-39988">
            <a:off x="15826958" y="1352541"/>
            <a:ext cx="2171292" cy="2116022"/>
          </a:xfrm>
          <a:custGeom>
            <a:avLst/>
            <a:gdLst/>
            <a:ahLst/>
            <a:cxnLst/>
            <a:rect r="r" b="b" t="t" l="l"/>
            <a:pathLst>
              <a:path h="2116022" w="2171292">
                <a:moveTo>
                  <a:pt x="0" y="0"/>
                </a:moveTo>
                <a:lnTo>
                  <a:pt x="2171292" y="0"/>
                </a:lnTo>
                <a:lnTo>
                  <a:pt x="2171292" y="2116023"/>
                </a:lnTo>
                <a:lnTo>
                  <a:pt x="0" y="21160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5931084" y="1778093"/>
            <a:ext cx="1963040" cy="1245870"/>
          </a:xfrm>
          <a:prstGeom prst="rect">
            <a:avLst/>
          </a:prstGeom>
        </p:spPr>
        <p:txBody>
          <a:bodyPr anchor="t" rtlCol="false" tIns="0" lIns="0" bIns="0" rIns="0">
            <a:spAutoFit/>
          </a:bodyPr>
          <a:lstStyle/>
          <a:p>
            <a:pPr algn="ctr">
              <a:lnSpc>
                <a:spcPts val="1679"/>
              </a:lnSpc>
              <a:spcBef>
                <a:spcPct val="0"/>
              </a:spcBef>
            </a:pPr>
            <a:r>
              <a:rPr lang="en-US" sz="1200">
                <a:solidFill>
                  <a:srgbClr val="2E4D99"/>
                </a:solidFill>
                <a:latin typeface="Open Sans"/>
                <a:ea typeface="Open Sans"/>
                <a:cs typeface="Open Sans"/>
                <a:sym typeface="Open Sans"/>
              </a:rPr>
              <a:t>Objetivo:</a:t>
            </a:r>
          </a:p>
          <a:p>
            <a:pPr algn="ctr">
              <a:lnSpc>
                <a:spcPts val="1679"/>
              </a:lnSpc>
              <a:spcBef>
                <a:spcPct val="0"/>
              </a:spcBef>
            </a:pPr>
            <a:r>
              <a:rPr lang="en-US" sz="1200">
                <a:solidFill>
                  <a:srgbClr val="000000"/>
                </a:solidFill>
                <a:latin typeface="Open Sans"/>
                <a:ea typeface="Open Sans"/>
                <a:cs typeface="Open Sans"/>
                <a:sym typeface="Open Sans"/>
              </a:rPr>
              <a:t>Disminuir la cantidad de conductores que manejan bajo los efectos del alcohol para mejorar la seguridad vial.</a:t>
            </a:r>
          </a:p>
        </p:txBody>
      </p:sp>
      <p:sp>
        <p:nvSpPr>
          <p:cNvPr name="AutoShape 14" id="14"/>
          <p:cNvSpPr/>
          <p:nvPr/>
        </p:nvSpPr>
        <p:spPr>
          <a:xfrm flipH="true">
            <a:off x="12363966" y="1547657"/>
            <a:ext cx="3758667" cy="249486"/>
          </a:xfrm>
          <a:prstGeom prst="line">
            <a:avLst/>
          </a:prstGeom>
          <a:ln cap="flat" w="38100">
            <a:solidFill>
              <a:srgbClr val="000000"/>
            </a:solidFill>
            <a:prstDash val="solid"/>
            <a:headEnd type="none" len="sm" w="sm"/>
            <a:tailEnd type="arrow" len="sm" w="med"/>
          </a:ln>
        </p:spPr>
      </p:sp>
      <p:sp>
        <p:nvSpPr>
          <p:cNvPr name="AutoShape 15" id="15"/>
          <p:cNvSpPr/>
          <p:nvPr/>
        </p:nvSpPr>
        <p:spPr>
          <a:xfrm flipH="true" flipV="true">
            <a:off x="12410965" y="5635176"/>
            <a:ext cx="3349045" cy="631200"/>
          </a:xfrm>
          <a:prstGeom prst="line">
            <a:avLst/>
          </a:prstGeom>
          <a:ln cap="flat" w="38100">
            <a:solidFill>
              <a:srgbClr val="000000"/>
            </a:solidFill>
            <a:prstDash val="solid"/>
            <a:headEnd type="none" len="sm" w="sm"/>
            <a:tailEnd type="arrow" len="sm" w="med"/>
          </a:ln>
        </p:spPr>
      </p:sp>
      <p:sp>
        <p:nvSpPr>
          <p:cNvPr name="Freeform 16" id="16"/>
          <p:cNvSpPr/>
          <p:nvPr/>
        </p:nvSpPr>
        <p:spPr>
          <a:xfrm flipH="false" flipV="false" rot="-39988">
            <a:off x="288059" y="7309369"/>
            <a:ext cx="2200050" cy="2144049"/>
          </a:xfrm>
          <a:custGeom>
            <a:avLst/>
            <a:gdLst/>
            <a:ahLst/>
            <a:cxnLst/>
            <a:rect r="r" b="b" t="t" l="l"/>
            <a:pathLst>
              <a:path h="2144049" w="2200050">
                <a:moveTo>
                  <a:pt x="0" y="0"/>
                </a:moveTo>
                <a:lnTo>
                  <a:pt x="2200050" y="0"/>
                </a:lnTo>
                <a:lnTo>
                  <a:pt x="2200050" y="2144049"/>
                </a:lnTo>
                <a:lnTo>
                  <a:pt x="0" y="21440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388980" y="7644158"/>
            <a:ext cx="1963040" cy="1455420"/>
          </a:xfrm>
          <a:prstGeom prst="rect">
            <a:avLst/>
          </a:prstGeom>
        </p:spPr>
        <p:txBody>
          <a:bodyPr anchor="t" rtlCol="false" tIns="0" lIns="0" bIns="0" rIns="0">
            <a:spAutoFit/>
          </a:bodyPr>
          <a:lstStyle/>
          <a:p>
            <a:pPr algn="ctr">
              <a:lnSpc>
                <a:spcPts val="1679"/>
              </a:lnSpc>
              <a:spcBef>
                <a:spcPct val="0"/>
              </a:spcBef>
            </a:pPr>
            <a:r>
              <a:rPr lang="en-US" sz="1200">
                <a:solidFill>
                  <a:srgbClr val="2E4D99"/>
                </a:solidFill>
                <a:latin typeface="Open Sans"/>
                <a:ea typeface="Open Sans"/>
                <a:cs typeface="Open Sans"/>
                <a:sym typeface="Open Sans"/>
              </a:rPr>
              <a:t>Objetivo:</a:t>
            </a:r>
          </a:p>
          <a:p>
            <a:pPr algn="ctr">
              <a:lnSpc>
                <a:spcPts val="1679"/>
              </a:lnSpc>
              <a:spcBef>
                <a:spcPct val="0"/>
              </a:spcBef>
            </a:pPr>
            <a:r>
              <a:rPr lang="en-US" sz="1200">
                <a:solidFill>
                  <a:srgbClr val="000000"/>
                </a:solidFill>
                <a:latin typeface="Open Sans"/>
                <a:ea typeface="Open Sans"/>
                <a:cs typeface="Open Sans"/>
                <a:sym typeface="Open Sans"/>
              </a:rPr>
              <a:t>Eliminar las prácticas de extorsión hacia transportistas, generando un entorno más seguro y justo para el transporte público.</a:t>
            </a:r>
          </a:p>
        </p:txBody>
      </p:sp>
      <p:sp>
        <p:nvSpPr>
          <p:cNvPr name="AutoShape 18" id="18"/>
          <p:cNvSpPr/>
          <p:nvPr/>
        </p:nvSpPr>
        <p:spPr>
          <a:xfrm>
            <a:off x="1398514" y="7280705"/>
            <a:ext cx="2024850" cy="382503"/>
          </a:xfrm>
          <a:prstGeom prst="line">
            <a:avLst/>
          </a:prstGeom>
          <a:ln cap="flat" w="38100">
            <a:solidFill>
              <a:srgbClr val="000000"/>
            </a:solidFill>
            <a:prstDash val="solid"/>
            <a:headEnd type="none" len="sm" w="sm"/>
            <a:tailEnd type="arrow" len="sm" w="med"/>
          </a:ln>
        </p:spPr>
      </p:sp>
      <p:sp>
        <p:nvSpPr>
          <p:cNvPr name="Freeform 19" id="19"/>
          <p:cNvSpPr/>
          <p:nvPr/>
        </p:nvSpPr>
        <p:spPr>
          <a:xfrm flipH="false" flipV="false" rot="-39988">
            <a:off x="8616074" y="1324349"/>
            <a:ext cx="2200050" cy="2144049"/>
          </a:xfrm>
          <a:custGeom>
            <a:avLst/>
            <a:gdLst/>
            <a:ahLst/>
            <a:cxnLst/>
            <a:rect r="r" b="b" t="t" l="l"/>
            <a:pathLst>
              <a:path h="2144049" w="2200050">
                <a:moveTo>
                  <a:pt x="0" y="0"/>
                </a:moveTo>
                <a:lnTo>
                  <a:pt x="2200050" y="0"/>
                </a:lnTo>
                <a:lnTo>
                  <a:pt x="2200050" y="2144049"/>
                </a:lnTo>
                <a:lnTo>
                  <a:pt x="0" y="21440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8734579" y="1868554"/>
            <a:ext cx="1963040" cy="1036320"/>
          </a:xfrm>
          <a:prstGeom prst="rect">
            <a:avLst/>
          </a:prstGeom>
        </p:spPr>
        <p:txBody>
          <a:bodyPr anchor="t" rtlCol="false" tIns="0" lIns="0" bIns="0" rIns="0">
            <a:spAutoFit/>
          </a:bodyPr>
          <a:lstStyle/>
          <a:p>
            <a:pPr algn="ctr">
              <a:lnSpc>
                <a:spcPts val="1679"/>
              </a:lnSpc>
              <a:spcBef>
                <a:spcPct val="0"/>
              </a:spcBef>
            </a:pPr>
            <a:r>
              <a:rPr lang="en-US" sz="1200">
                <a:solidFill>
                  <a:srgbClr val="2E4D99"/>
                </a:solidFill>
                <a:latin typeface="Open Sans"/>
                <a:ea typeface="Open Sans"/>
                <a:cs typeface="Open Sans"/>
                <a:sym typeface="Open Sans"/>
              </a:rPr>
              <a:t>Objetivo:</a:t>
            </a:r>
          </a:p>
          <a:p>
            <a:pPr algn="ctr">
              <a:lnSpc>
                <a:spcPts val="1679"/>
              </a:lnSpc>
              <a:spcBef>
                <a:spcPct val="0"/>
              </a:spcBef>
            </a:pPr>
            <a:r>
              <a:rPr lang="en-US" sz="1200">
                <a:solidFill>
                  <a:srgbClr val="000000"/>
                </a:solidFill>
                <a:latin typeface="Open Sans"/>
                <a:ea typeface="Open Sans"/>
                <a:cs typeface="Open Sans"/>
                <a:sym typeface="Open Sans"/>
              </a:rPr>
              <a:t>Disminuir los niveles de congestión vehicular para garantizar desplazamientos más rápidos y eficientes.</a:t>
            </a:r>
          </a:p>
        </p:txBody>
      </p:sp>
      <p:sp>
        <p:nvSpPr>
          <p:cNvPr name="AutoShape 21" id="21"/>
          <p:cNvSpPr/>
          <p:nvPr/>
        </p:nvSpPr>
        <p:spPr>
          <a:xfrm flipH="true">
            <a:off x="9716099" y="3465005"/>
            <a:ext cx="297833" cy="3173985"/>
          </a:xfrm>
          <a:prstGeom prst="line">
            <a:avLst/>
          </a:prstGeom>
          <a:ln cap="flat" w="38100">
            <a:solidFill>
              <a:srgbClr val="000000"/>
            </a:solidFill>
            <a:prstDash val="solid"/>
            <a:headEnd type="none" len="sm" w="sm"/>
            <a:tailEnd type="arrow" len="sm" w="med"/>
          </a:ln>
        </p:spPr>
      </p:sp>
      <p:sp>
        <p:nvSpPr>
          <p:cNvPr name="Freeform 22" id="22"/>
          <p:cNvSpPr/>
          <p:nvPr/>
        </p:nvSpPr>
        <p:spPr>
          <a:xfrm flipH="false" flipV="false" rot="-39988">
            <a:off x="12591541" y="8027554"/>
            <a:ext cx="2200050" cy="2144049"/>
          </a:xfrm>
          <a:custGeom>
            <a:avLst/>
            <a:gdLst/>
            <a:ahLst/>
            <a:cxnLst/>
            <a:rect r="r" b="b" t="t" l="l"/>
            <a:pathLst>
              <a:path h="2144049" w="2200050">
                <a:moveTo>
                  <a:pt x="0" y="0"/>
                </a:moveTo>
                <a:lnTo>
                  <a:pt x="2200050" y="0"/>
                </a:lnTo>
                <a:lnTo>
                  <a:pt x="2200050" y="2144049"/>
                </a:lnTo>
                <a:lnTo>
                  <a:pt x="0" y="21440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3" id="23"/>
          <p:cNvSpPr txBox="true"/>
          <p:nvPr/>
        </p:nvSpPr>
        <p:spPr>
          <a:xfrm rot="0">
            <a:off x="12721619" y="8467118"/>
            <a:ext cx="1963040" cy="1245870"/>
          </a:xfrm>
          <a:prstGeom prst="rect">
            <a:avLst/>
          </a:prstGeom>
        </p:spPr>
        <p:txBody>
          <a:bodyPr anchor="t" rtlCol="false" tIns="0" lIns="0" bIns="0" rIns="0">
            <a:spAutoFit/>
          </a:bodyPr>
          <a:lstStyle/>
          <a:p>
            <a:pPr algn="ctr">
              <a:lnSpc>
                <a:spcPts val="1679"/>
              </a:lnSpc>
              <a:spcBef>
                <a:spcPct val="0"/>
              </a:spcBef>
            </a:pPr>
            <a:r>
              <a:rPr lang="en-US" sz="1200">
                <a:solidFill>
                  <a:srgbClr val="2E4D99"/>
                </a:solidFill>
                <a:latin typeface="Open Sans"/>
                <a:ea typeface="Open Sans"/>
                <a:cs typeface="Open Sans"/>
                <a:sym typeface="Open Sans"/>
              </a:rPr>
              <a:t>Objetivo:</a:t>
            </a:r>
          </a:p>
          <a:p>
            <a:pPr algn="ctr">
              <a:lnSpc>
                <a:spcPts val="1679"/>
              </a:lnSpc>
              <a:spcBef>
                <a:spcPct val="0"/>
              </a:spcBef>
            </a:pPr>
            <a:r>
              <a:rPr lang="en-US" sz="1200">
                <a:solidFill>
                  <a:srgbClr val="000000"/>
                </a:solidFill>
                <a:latin typeface="Open Sans"/>
                <a:ea typeface="Open Sans"/>
                <a:cs typeface="Open Sans"/>
                <a:sym typeface="Open Sans"/>
              </a:rPr>
              <a:t>Reducir la insatisfacción de los usuarios del sistema vial, promoviendo mejoras continuas en seguridad, rapidez y accesibilidad.</a:t>
            </a:r>
          </a:p>
        </p:txBody>
      </p:sp>
      <p:sp>
        <p:nvSpPr>
          <p:cNvPr name="AutoShape 24" id="24"/>
          <p:cNvSpPr/>
          <p:nvPr/>
        </p:nvSpPr>
        <p:spPr>
          <a:xfrm flipH="true">
            <a:off x="7869240" y="9175223"/>
            <a:ext cx="4651981" cy="524342"/>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727986" y="1508565"/>
            <a:ext cx="14832028" cy="7749735"/>
          </a:xfrm>
          <a:custGeom>
            <a:avLst/>
            <a:gdLst/>
            <a:ahLst/>
            <a:cxnLst/>
            <a:rect r="r" b="b" t="t" l="l"/>
            <a:pathLst>
              <a:path h="7749735" w="14832028">
                <a:moveTo>
                  <a:pt x="0" y="0"/>
                </a:moveTo>
                <a:lnTo>
                  <a:pt x="14832028" y="0"/>
                </a:lnTo>
                <a:lnTo>
                  <a:pt x="14832028" y="7749735"/>
                </a:lnTo>
                <a:lnTo>
                  <a:pt x="0" y="7749735"/>
                </a:lnTo>
                <a:lnTo>
                  <a:pt x="0" y="0"/>
                </a:lnTo>
                <a:close/>
              </a:path>
            </a:pathLst>
          </a:custGeom>
          <a:blipFill>
            <a:blip r:embed="rId2"/>
            <a:stretch>
              <a:fillRect l="0" t="0" r="0" b="0"/>
            </a:stretch>
          </a:blipFill>
        </p:spPr>
      </p:sp>
      <p:sp>
        <p:nvSpPr>
          <p:cNvPr name="TextBox 3" id="3"/>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Diagrama Causal</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282383"/>
            <a:ext cx="11301259" cy="536810"/>
          </a:xfrm>
          <a:custGeom>
            <a:avLst/>
            <a:gdLst/>
            <a:ahLst/>
            <a:cxnLst/>
            <a:rect r="r" b="b" t="t" l="l"/>
            <a:pathLst>
              <a:path h="536810" w="11301259">
                <a:moveTo>
                  <a:pt x="0" y="0"/>
                </a:moveTo>
                <a:lnTo>
                  <a:pt x="11301259" y="0"/>
                </a:lnTo>
                <a:lnTo>
                  <a:pt x="11301259" y="536809"/>
                </a:lnTo>
                <a:lnTo>
                  <a:pt x="0" y="536809"/>
                </a:lnTo>
                <a:lnTo>
                  <a:pt x="0" y="0"/>
                </a:lnTo>
                <a:close/>
              </a:path>
            </a:pathLst>
          </a:custGeom>
          <a:blipFill>
            <a:blip r:embed="rId2"/>
            <a:stretch>
              <a:fillRect l="0" t="0" r="0" b="0"/>
            </a:stretch>
          </a:blipFill>
        </p:spPr>
      </p:sp>
      <p:grpSp>
        <p:nvGrpSpPr>
          <p:cNvPr name="Group 3" id="3"/>
          <p:cNvGrpSpPr/>
          <p:nvPr/>
        </p:nvGrpSpPr>
        <p:grpSpPr>
          <a:xfrm rot="0">
            <a:off x="14611350" y="4859175"/>
            <a:ext cx="2674545" cy="520221"/>
            <a:chOff x="0" y="0"/>
            <a:chExt cx="704407" cy="137013"/>
          </a:xfrm>
        </p:grpSpPr>
        <p:sp>
          <p:nvSpPr>
            <p:cNvPr name="Freeform 4" id="4"/>
            <p:cNvSpPr/>
            <p:nvPr/>
          </p:nvSpPr>
          <p:spPr>
            <a:xfrm flipH="false" flipV="false" rot="0">
              <a:off x="0" y="0"/>
              <a:ext cx="704407" cy="137013"/>
            </a:xfrm>
            <a:custGeom>
              <a:avLst/>
              <a:gdLst/>
              <a:ahLst/>
              <a:cxnLst/>
              <a:rect r="r" b="b" t="t" l="l"/>
              <a:pathLst>
                <a:path h="137013" w="704407">
                  <a:moveTo>
                    <a:pt x="0" y="0"/>
                  </a:moveTo>
                  <a:lnTo>
                    <a:pt x="704407" y="0"/>
                  </a:lnTo>
                  <a:lnTo>
                    <a:pt x="704407" y="137013"/>
                  </a:lnTo>
                  <a:lnTo>
                    <a:pt x="0" y="137013"/>
                  </a:lnTo>
                  <a:close/>
                </a:path>
              </a:pathLst>
            </a:custGeom>
            <a:solidFill>
              <a:srgbClr val="FFFFFF"/>
            </a:solidFill>
          </p:spPr>
        </p:sp>
        <p:sp>
          <p:nvSpPr>
            <p:cNvPr name="TextBox 5" id="5"/>
            <p:cNvSpPr txBox="true"/>
            <p:nvPr/>
          </p:nvSpPr>
          <p:spPr>
            <a:xfrm>
              <a:off x="0" y="-28575"/>
              <a:ext cx="704407" cy="165588"/>
            </a:xfrm>
            <a:prstGeom prst="rect">
              <a:avLst/>
            </a:prstGeom>
          </p:spPr>
          <p:txBody>
            <a:bodyPr anchor="ctr" rtlCol="false" tIns="50800" lIns="50800" bIns="50800" rIns="50800"/>
            <a:lstStyle/>
            <a:p>
              <a:pPr algn="ctr">
                <a:lnSpc>
                  <a:spcPts val="2520"/>
                </a:lnSpc>
              </a:pPr>
            </a:p>
          </p:txBody>
        </p:sp>
      </p:grpSp>
      <p:sp>
        <p:nvSpPr>
          <p:cNvPr name="Freeform 6" id="6"/>
          <p:cNvSpPr/>
          <p:nvPr/>
        </p:nvSpPr>
        <p:spPr>
          <a:xfrm flipH="false" flipV="false" rot="0">
            <a:off x="1028700" y="4859175"/>
            <a:ext cx="16006800" cy="520221"/>
          </a:xfrm>
          <a:custGeom>
            <a:avLst/>
            <a:gdLst/>
            <a:ahLst/>
            <a:cxnLst/>
            <a:rect r="r" b="b" t="t" l="l"/>
            <a:pathLst>
              <a:path h="520221" w="16006800">
                <a:moveTo>
                  <a:pt x="0" y="0"/>
                </a:moveTo>
                <a:lnTo>
                  <a:pt x="16006800" y="0"/>
                </a:lnTo>
                <a:lnTo>
                  <a:pt x="16006800" y="520221"/>
                </a:lnTo>
                <a:lnTo>
                  <a:pt x="0" y="520221"/>
                </a:lnTo>
                <a:lnTo>
                  <a:pt x="0" y="0"/>
                </a:lnTo>
                <a:close/>
              </a:path>
            </a:pathLst>
          </a:custGeom>
          <a:blipFill>
            <a:blip r:embed="rId3"/>
            <a:stretch>
              <a:fillRect l="0" t="0" r="0" b="0"/>
            </a:stretch>
          </a:blipFill>
        </p:spPr>
      </p:sp>
      <p:sp>
        <p:nvSpPr>
          <p:cNvPr name="Freeform 7" id="7"/>
          <p:cNvSpPr/>
          <p:nvPr/>
        </p:nvSpPr>
        <p:spPr>
          <a:xfrm flipH="false" flipV="false" rot="0">
            <a:off x="16965930" y="4987321"/>
            <a:ext cx="319965" cy="280227"/>
          </a:xfrm>
          <a:custGeom>
            <a:avLst/>
            <a:gdLst/>
            <a:ahLst/>
            <a:cxnLst/>
            <a:rect r="r" b="b" t="t" l="l"/>
            <a:pathLst>
              <a:path h="280227" w="319965">
                <a:moveTo>
                  <a:pt x="0" y="0"/>
                </a:moveTo>
                <a:lnTo>
                  <a:pt x="319965" y="0"/>
                </a:lnTo>
                <a:lnTo>
                  <a:pt x="319965" y="280227"/>
                </a:lnTo>
                <a:lnTo>
                  <a:pt x="0" y="280227"/>
                </a:lnTo>
                <a:lnTo>
                  <a:pt x="0" y="0"/>
                </a:lnTo>
                <a:close/>
              </a:path>
            </a:pathLst>
          </a:custGeom>
          <a:blipFill>
            <a:blip r:embed="rId4"/>
            <a:stretch>
              <a:fillRect l="-7485" t="0" r="0" b="0"/>
            </a:stretch>
          </a:blipFill>
        </p:spPr>
      </p:sp>
      <p:sp>
        <p:nvSpPr>
          <p:cNvPr name="Freeform 8" id="8"/>
          <p:cNvSpPr/>
          <p:nvPr/>
        </p:nvSpPr>
        <p:spPr>
          <a:xfrm flipH="false" flipV="false" rot="0">
            <a:off x="1028700" y="6223088"/>
            <a:ext cx="13824700" cy="449303"/>
          </a:xfrm>
          <a:custGeom>
            <a:avLst/>
            <a:gdLst/>
            <a:ahLst/>
            <a:cxnLst/>
            <a:rect r="r" b="b" t="t" l="l"/>
            <a:pathLst>
              <a:path h="449303" w="13824700">
                <a:moveTo>
                  <a:pt x="0" y="0"/>
                </a:moveTo>
                <a:lnTo>
                  <a:pt x="13824700" y="0"/>
                </a:lnTo>
                <a:lnTo>
                  <a:pt x="13824700" y="449303"/>
                </a:lnTo>
                <a:lnTo>
                  <a:pt x="0" y="449303"/>
                </a:lnTo>
                <a:lnTo>
                  <a:pt x="0" y="0"/>
                </a:lnTo>
                <a:close/>
              </a:path>
            </a:pathLst>
          </a:custGeom>
          <a:blipFill>
            <a:blip r:embed="rId5"/>
            <a:stretch>
              <a:fillRect l="0" t="0" r="0" b="0"/>
            </a:stretch>
          </a:blipFill>
        </p:spPr>
      </p:sp>
      <p:sp>
        <p:nvSpPr>
          <p:cNvPr name="Freeform 9" id="9"/>
          <p:cNvSpPr/>
          <p:nvPr/>
        </p:nvSpPr>
        <p:spPr>
          <a:xfrm flipH="false" flipV="false" rot="0">
            <a:off x="1028700" y="3508865"/>
            <a:ext cx="10223445" cy="619166"/>
          </a:xfrm>
          <a:custGeom>
            <a:avLst/>
            <a:gdLst/>
            <a:ahLst/>
            <a:cxnLst/>
            <a:rect r="r" b="b" t="t" l="l"/>
            <a:pathLst>
              <a:path h="619166" w="10223445">
                <a:moveTo>
                  <a:pt x="0" y="0"/>
                </a:moveTo>
                <a:lnTo>
                  <a:pt x="10223445" y="0"/>
                </a:lnTo>
                <a:lnTo>
                  <a:pt x="10223445" y="619166"/>
                </a:lnTo>
                <a:lnTo>
                  <a:pt x="0" y="619166"/>
                </a:lnTo>
                <a:lnTo>
                  <a:pt x="0" y="0"/>
                </a:lnTo>
                <a:close/>
              </a:path>
            </a:pathLst>
          </a:custGeom>
          <a:blipFill>
            <a:blip r:embed="rId6"/>
            <a:stretch>
              <a:fillRect l="0" t="0" r="0" b="0"/>
            </a:stretch>
          </a:blipFill>
        </p:spPr>
      </p:sp>
      <p:sp>
        <p:nvSpPr>
          <p:cNvPr name="Freeform 10" id="10"/>
          <p:cNvSpPr/>
          <p:nvPr/>
        </p:nvSpPr>
        <p:spPr>
          <a:xfrm flipH="false" flipV="false" rot="0">
            <a:off x="1028700" y="7398196"/>
            <a:ext cx="10980191" cy="571141"/>
          </a:xfrm>
          <a:custGeom>
            <a:avLst/>
            <a:gdLst/>
            <a:ahLst/>
            <a:cxnLst/>
            <a:rect r="r" b="b" t="t" l="l"/>
            <a:pathLst>
              <a:path h="571141" w="10980191">
                <a:moveTo>
                  <a:pt x="0" y="0"/>
                </a:moveTo>
                <a:lnTo>
                  <a:pt x="10980191" y="0"/>
                </a:lnTo>
                <a:lnTo>
                  <a:pt x="10980191" y="571141"/>
                </a:lnTo>
                <a:lnTo>
                  <a:pt x="0" y="571141"/>
                </a:lnTo>
                <a:lnTo>
                  <a:pt x="0" y="0"/>
                </a:lnTo>
                <a:close/>
              </a:path>
            </a:pathLst>
          </a:custGeom>
          <a:blipFill>
            <a:blip r:embed="rId7"/>
            <a:stretch>
              <a:fillRect l="0" t="0" r="0" b="0"/>
            </a:stretch>
          </a:blipFill>
        </p:spPr>
      </p:sp>
      <p:sp>
        <p:nvSpPr>
          <p:cNvPr name="Freeform 11" id="11"/>
          <p:cNvSpPr/>
          <p:nvPr/>
        </p:nvSpPr>
        <p:spPr>
          <a:xfrm flipH="false" flipV="false" rot="0">
            <a:off x="1028700" y="8693237"/>
            <a:ext cx="11301259" cy="565063"/>
          </a:xfrm>
          <a:custGeom>
            <a:avLst/>
            <a:gdLst/>
            <a:ahLst/>
            <a:cxnLst/>
            <a:rect r="r" b="b" t="t" l="l"/>
            <a:pathLst>
              <a:path h="565063" w="11301259">
                <a:moveTo>
                  <a:pt x="0" y="0"/>
                </a:moveTo>
                <a:lnTo>
                  <a:pt x="11301259" y="0"/>
                </a:lnTo>
                <a:lnTo>
                  <a:pt x="11301259" y="565063"/>
                </a:lnTo>
                <a:lnTo>
                  <a:pt x="0" y="565063"/>
                </a:lnTo>
                <a:lnTo>
                  <a:pt x="0" y="0"/>
                </a:lnTo>
                <a:close/>
              </a:path>
            </a:pathLst>
          </a:custGeom>
          <a:blipFill>
            <a:blip r:embed="rId8"/>
            <a:stretch>
              <a:fillRect l="0" t="0" r="0" b="0"/>
            </a:stretch>
          </a:blipFill>
        </p:spPr>
      </p:sp>
      <p:sp>
        <p:nvSpPr>
          <p:cNvPr name="TextBox 12" id="12"/>
          <p:cNvSpPr txBox="true"/>
          <p:nvPr/>
        </p:nvSpPr>
        <p:spPr>
          <a:xfrm rot="0">
            <a:off x="4168648" y="104775"/>
            <a:ext cx="9950704" cy="12096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Ecuaciones diferenciales de subsistema</a:t>
            </a:r>
          </a:p>
        </p:txBody>
      </p:sp>
      <p:sp>
        <p:nvSpPr>
          <p:cNvPr name="TextBox 13" id="13"/>
          <p:cNvSpPr txBox="true"/>
          <p:nvPr/>
        </p:nvSpPr>
        <p:spPr>
          <a:xfrm rot="0">
            <a:off x="1028700" y="3166552"/>
            <a:ext cx="9950704" cy="300990"/>
          </a:xfrm>
          <a:prstGeom prst="rect">
            <a:avLst/>
          </a:prstGeom>
        </p:spPr>
        <p:txBody>
          <a:bodyPr anchor="t" rtlCol="false" tIns="0" lIns="0" bIns="0" rIns="0">
            <a:spAutoFit/>
          </a:bodyPr>
          <a:lstStyle/>
          <a:p>
            <a:pPr algn="l" marL="0" indent="0" lvl="1">
              <a:lnSpc>
                <a:spcPts val="2160"/>
              </a:lnSpc>
            </a:pPr>
            <a:r>
              <a:rPr lang="en-US" b="true" sz="2400" spc="-110">
                <a:solidFill>
                  <a:srgbClr val="2E4D99"/>
                </a:solidFill>
                <a:latin typeface="Raleway Medium"/>
                <a:ea typeface="Raleway Medium"/>
                <a:cs typeface="Raleway Medium"/>
                <a:sym typeface="Raleway Medium"/>
              </a:rPr>
              <a:t>Extorsiones a transportistas</a:t>
            </a:r>
          </a:p>
        </p:txBody>
      </p:sp>
      <p:sp>
        <p:nvSpPr>
          <p:cNvPr name="TextBox 14" id="14"/>
          <p:cNvSpPr txBox="true"/>
          <p:nvPr/>
        </p:nvSpPr>
        <p:spPr>
          <a:xfrm rot="0">
            <a:off x="1028700" y="1819468"/>
            <a:ext cx="9950704" cy="300990"/>
          </a:xfrm>
          <a:prstGeom prst="rect">
            <a:avLst/>
          </a:prstGeom>
        </p:spPr>
        <p:txBody>
          <a:bodyPr anchor="t" rtlCol="false" tIns="0" lIns="0" bIns="0" rIns="0">
            <a:spAutoFit/>
          </a:bodyPr>
          <a:lstStyle/>
          <a:p>
            <a:pPr algn="l" marL="0" indent="0" lvl="1">
              <a:lnSpc>
                <a:spcPts val="2160"/>
              </a:lnSpc>
            </a:pPr>
            <a:r>
              <a:rPr lang="en-US" b="true" sz="2400" spc="-110">
                <a:solidFill>
                  <a:srgbClr val="2E4D99"/>
                </a:solidFill>
                <a:latin typeface="Raleway Medium"/>
                <a:ea typeface="Raleway Medium"/>
                <a:cs typeface="Raleway Medium"/>
                <a:sym typeface="Raleway Medium"/>
              </a:rPr>
              <a:t>Total de vehiculos en buen estado</a:t>
            </a:r>
          </a:p>
        </p:txBody>
      </p:sp>
      <p:sp>
        <p:nvSpPr>
          <p:cNvPr name="TextBox 15" id="15"/>
          <p:cNvSpPr txBox="true"/>
          <p:nvPr/>
        </p:nvSpPr>
        <p:spPr>
          <a:xfrm rot="0">
            <a:off x="1028700" y="5845898"/>
            <a:ext cx="9950704" cy="300990"/>
          </a:xfrm>
          <a:prstGeom prst="rect">
            <a:avLst/>
          </a:prstGeom>
        </p:spPr>
        <p:txBody>
          <a:bodyPr anchor="t" rtlCol="false" tIns="0" lIns="0" bIns="0" rIns="0">
            <a:spAutoFit/>
          </a:bodyPr>
          <a:lstStyle/>
          <a:p>
            <a:pPr algn="l" marL="0" indent="0" lvl="1">
              <a:lnSpc>
                <a:spcPts val="2160"/>
              </a:lnSpc>
            </a:pPr>
            <a:r>
              <a:rPr lang="en-US" b="true" sz="2400" spc="-110">
                <a:solidFill>
                  <a:srgbClr val="2E4D99"/>
                </a:solidFill>
                <a:latin typeface="Raleway Medium"/>
                <a:ea typeface="Raleway Medium"/>
                <a:cs typeface="Raleway Medium"/>
                <a:sym typeface="Raleway Medium"/>
              </a:rPr>
              <a:t>Total de conductores con consumo de alcohol</a:t>
            </a:r>
          </a:p>
        </p:txBody>
      </p:sp>
      <p:sp>
        <p:nvSpPr>
          <p:cNvPr name="TextBox 16" id="16"/>
          <p:cNvSpPr txBox="true"/>
          <p:nvPr/>
        </p:nvSpPr>
        <p:spPr>
          <a:xfrm rot="0">
            <a:off x="1028700" y="4478551"/>
            <a:ext cx="9950704" cy="300990"/>
          </a:xfrm>
          <a:prstGeom prst="rect">
            <a:avLst/>
          </a:prstGeom>
        </p:spPr>
        <p:txBody>
          <a:bodyPr anchor="t" rtlCol="false" tIns="0" lIns="0" bIns="0" rIns="0">
            <a:spAutoFit/>
          </a:bodyPr>
          <a:lstStyle/>
          <a:p>
            <a:pPr algn="l" marL="0" indent="0" lvl="1">
              <a:lnSpc>
                <a:spcPts val="2160"/>
              </a:lnSpc>
            </a:pPr>
            <a:r>
              <a:rPr lang="en-US" b="true" sz="2400" spc="-110">
                <a:solidFill>
                  <a:srgbClr val="2E4D99"/>
                </a:solidFill>
                <a:latin typeface="Raleway Medium"/>
                <a:ea typeface="Raleway Medium"/>
                <a:cs typeface="Raleway Medium"/>
                <a:sym typeface="Raleway Medium"/>
              </a:rPr>
              <a:t>Total de vehiculos de tansporte publico en buen estado</a:t>
            </a:r>
          </a:p>
        </p:txBody>
      </p:sp>
      <p:sp>
        <p:nvSpPr>
          <p:cNvPr name="TextBox 17" id="17"/>
          <p:cNvSpPr txBox="true"/>
          <p:nvPr/>
        </p:nvSpPr>
        <p:spPr>
          <a:xfrm rot="0">
            <a:off x="1028700" y="7097206"/>
            <a:ext cx="9950704" cy="300990"/>
          </a:xfrm>
          <a:prstGeom prst="rect">
            <a:avLst/>
          </a:prstGeom>
        </p:spPr>
        <p:txBody>
          <a:bodyPr anchor="t" rtlCol="false" tIns="0" lIns="0" bIns="0" rIns="0">
            <a:spAutoFit/>
          </a:bodyPr>
          <a:lstStyle/>
          <a:p>
            <a:pPr algn="l" marL="0" indent="0" lvl="1">
              <a:lnSpc>
                <a:spcPts val="2160"/>
              </a:lnSpc>
            </a:pPr>
            <a:r>
              <a:rPr lang="en-US" b="true" sz="2400" spc="-110">
                <a:solidFill>
                  <a:srgbClr val="2E4D99"/>
                </a:solidFill>
                <a:latin typeface="Raleway Medium"/>
                <a:ea typeface="Raleway Medium"/>
                <a:cs typeface="Raleway Medium"/>
                <a:sym typeface="Raleway Medium"/>
              </a:rPr>
              <a:t>Total de accidentes de transporte</a:t>
            </a:r>
          </a:p>
        </p:txBody>
      </p:sp>
      <p:sp>
        <p:nvSpPr>
          <p:cNvPr name="TextBox 18" id="18"/>
          <p:cNvSpPr txBox="true"/>
          <p:nvPr/>
        </p:nvSpPr>
        <p:spPr>
          <a:xfrm rot="0">
            <a:off x="1028700" y="8321762"/>
            <a:ext cx="9950704" cy="300990"/>
          </a:xfrm>
          <a:prstGeom prst="rect">
            <a:avLst/>
          </a:prstGeom>
        </p:spPr>
        <p:txBody>
          <a:bodyPr anchor="t" rtlCol="false" tIns="0" lIns="0" bIns="0" rIns="0">
            <a:spAutoFit/>
          </a:bodyPr>
          <a:lstStyle/>
          <a:p>
            <a:pPr algn="l" marL="0" indent="0" lvl="1">
              <a:lnSpc>
                <a:spcPts val="2160"/>
              </a:lnSpc>
            </a:pPr>
            <a:r>
              <a:rPr lang="en-US" b="true" sz="2400" spc="-110">
                <a:solidFill>
                  <a:srgbClr val="2E4D99"/>
                </a:solidFill>
                <a:latin typeface="Raleway Medium"/>
                <a:ea typeface="Raleway Medium"/>
                <a:cs typeface="Raleway Medium"/>
                <a:sym typeface="Raleway Medium"/>
              </a:rPr>
              <a:t>Nivel de satisfaccion de usuario</a:t>
            </a:r>
          </a:p>
        </p:txBody>
      </p:sp>
      <p:sp>
        <p:nvSpPr>
          <p:cNvPr name="TextBox 19" id="19"/>
          <p:cNvSpPr txBox="true"/>
          <p:nvPr/>
        </p:nvSpPr>
        <p:spPr>
          <a:xfrm rot="0">
            <a:off x="12482863" y="2188637"/>
            <a:ext cx="771079" cy="630555"/>
          </a:xfrm>
          <a:prstGeom prst="rect">
            <a:avLst/>
          </a:prstGeom>
        </p:spPr>
        <p:txBody>
          <a:bodyPr anchor="t" rtlCol="false" tIns="0" lIns="0" bIns="0" rIns="0">
            <a:spAutoFit/>
          </a:bodyPr>
          <a:lstStyle/>
          <a:p>
            <a:pPr algn="ctr">
              <a:lnSpc>
                <a:spcPts val="2520"/>
              </a:lnSpc>
              <a:spcBef>
                <a:spcPct val="0"/>
              </a:spcBef>
            </a:pPr>
            <a:r>
              <a:rPr lang="en-US" b="true" sz="1800" spc="-82">
                <a:solidFill>
                  <a:srgbClr val="2E4D99"/>
                </a:solidFill>
                <a:latin typeface="Raleway Medium"/>
                <a:ea typeface="Raleway Medium"/>
                <a:cs typeface="Raleway Medium"/>
                <a:sym typeface="Raleway Medium"/>
              </a:rPr>
              <a:t>t=2036</a:t>
            </a:r>
          </a:p>
          <a:p>
            <a:pPr algn="ctr">
              <a:lnSpc>
                <a:spcPts val="2520"/>
              </a:lnSpc>
              <a:spcBef>
                <a:spcPct val="0"/>
              </a:spcBef>
            </a:pPr>
            <a:r>
              <a:rPr lang="en-US" b="true" sz="1800" spc="-82">
                <a:solidFill>
                  <a:srgbClr val="2E4D99"/>
                </a:solidFill>
                <a:latin typeface="Raleway Medium"/>
                <a:ea typeface="Raleway Medium"/>
                <a:cs typeface="Raleway Medium"/>
                <a:sym typeface="Raleway Medium"/>
              </a:rPr>
              <a:t>t0=2026</a:t>
            </a:r>
          </a:p>
        </p:txBody>
      </p:sp>
      <p:sp>
        <p:nvSpPr>
          <p:cNvPr name="TextBox 20" id="20"/>
          <p:cNvSpPr txBox="true"/>
          <p:nvPr/>
        </p:nvSpPr>
        <p:spPr>
          <a:xfrm rot="0">
            <a:off x="11405276" y="3461240"/>
            <a:ext cx="771079" cy="630555"/>
          </a:xfrm>
          <a:prstGeom prst="rect">
            <a:avLst/>
          </a:prstGeom>
        </p:spPr>
        <p:txBody>
          <a:bodyPr anchor="t" rtlCol="false" tIns="0" lIns="0" bIns="0" rIns="0">
            <a:spAutoFit/>
          </a:bodyPr>
          <a:lstStyle/>
          <a:p>
            <a:pPr algn="ctr">
              <a:lnSpc>
                <a:spcPts val="2520"/>
              </a:lnSpc>
              <a:spcBef>
                <a:spcPct val="0"/>
              </a:spcBef>
            </a:pPr>
            <a:r>
              <a:rPr lang="en-US" b="true" sz="1800" spc="-82">
                <a:solidFill>
                  <a:srgbClr val="2E4D99"/>
                </a:solidFill>
                <a:latin typeface="Raleway Medium"/>
                <a:ea typeface="Raleway Medium"/>
                <a:cs typeface="Raleway Medium"/>
                <a:sym typeface="Raleway Medium"/>
              </a:rPr>
              <a:t>t=2036</a:t>
            </a:r>
          </a:p>
          <a:p>
            <a:pPr algn="ctr">
              <a:lnSpc>
                <a:spcPts val="2520"/>
              </a:lnSpc>
              <a:spcBef>
                <a:spcPct val="0"/>
              </a:spcBef>
            </a:pPr>
            <a:r>
              <a:rPr lang="en-US" b="true" sz="1800" spc="-82">
                <a:solidFill>
                  <a:srgbClr val="2E4D99"/>
                </a:solidFill>
                <a:latin typeface="Raleway Medium"/>
                <a:ea typeface="Raleway Medium"/>
                <a:cs typeface="Raleway Medium"/>
                <a:sym typeface="Raleway Medium"/>
              </a:rPr>
              <a:t>t0=2026</a:t>
            </a:r>
          </a:p>
        </p:txBody>
      </p:sp>
      <p:sp>
        <p:nvSpPr>
          <p:cNvPr name="TextBox 21" id="21"/>
          <p:cNvSpPr txBox="true"/>
          <p:nvPr/>
        </p:nvSpPr>
        <p:spPr>
          <a:xfrm rot="0">
            <a:off x="17388995" y="4883070"/>
            <a:ext cx="570876" cy="460153"/>
          </a:xfrm>
          <a:prstGeom prst="rect">
            <a:avLst/>
          </a:prstGeom>
        </p:spPr>
        <p:txBody>
          <a:bodyPr anchor="t" rtlCol="false" tIns="0" lIns="0" bIns="0" rIns="0">
            <a:spAutoFit/>
          </a:bodyPr>
          <a:lstStyle/>
          <a:p>
            <a:pPr algn="ctr">
              <a:lnSpc>
                <a:spcPts val="1865"/>
              </a:lnSpc>
              <a:spcBef>
                <a:spcPct val="0"/>
              </a:spcBef>
            </a:pPr>
            <a:r>
              <a:rPr lang="en-US" b="true" sz="1332" spc="-61">
                <a:solidFill>
                  <a:srgbClr val="2E4D99"/>
                </a:solidFill>
                <a:latin typeface="Raleway Medium"/>
                <a:ea typeface="Raleway Medium"/>
                <a:cs typeface="Raleway Medium"/>
                <a:sym typeface="Raleway Medium"/>
              </a:rPr>
              <a:t>t=2036</a:t>
            </a:r>
          </a:p>
          <a:p>
            <a:pPr algn="ctr">
              <a:lnSpc>
                <a:spcPts val="1865"/>
              </a:lnSpc>
              <a:spcBef>
                <a:spcPct val="0"/>
              </a:spcBef>
            </a:pPr>
            <a:r>
              <a:rPr lang="en-US" b="true" sz="1332" spc="-61">
                <a:solidFill>
                  <a:srgbClr val="2E4D99"/>
                </a:solidFill>
                <a:latin typeface="Raleway Medium"/>
                <a:ea typeface="Raleway Medium"/>
                <a:cs typeface="Raleway Medium"/>
                <a:sym typeface="Raleway Medium"/>
              </a:rPr>
              <a:t>t0=2026</a:t>
            </a:r>
          </a:p>
        </p:txBody>
      </p:sp>
      <p:sp>
        <p:nvSpPr>
          <p:cNvPr name="TextBox 22" id="22"/>
          <p:cNvSpPr txBox="true"/>
          <p:nvPr/>
        </p:nvSpPr>
        <p:spPr>
          <a:xfrm rot="0">
            <a:off x="15019614" y="6108649"/>
            <a:ext cx="771079" cy="630555"/>
          </a:xfrm>
          <a:prstGeom prst="rect">
            <a:avLst/>
          </a:prstGeom>
        </p:spPr>
        <p:txBody>
          <a:bodyPr anchor="t" rtlCol="false" tIns="0" lIns="0" bIns="0" rIns="0">
            <a:spAutoFit/>
          </a:bodyPr>
          <a:lstStyle/>
          <a:p>
            <a:pPr algn="ctr">
              <a:lnSpc>
                <a:spcPts val="2520"/>
              </a:lnSpc>
              <a:spcBef>
                <a:spcPct val="0"/>
              </a:spcBef>
            </a:pPr>
            <a:r>
              <a:rPr lang="en-US" b="true" sz="1800" spc="-82">
                <a:solidFill>
                  <a:srgbClr val="2E4D99"/>
                </a:solidFill>
                <a:latin typeface="Raleway Medium"/>
                <a:ea typeface="Raleway Medium"/>
                <a:cs typeface="Raleway Medium"/>
                <a:sym typeface="Raleway Medium"/>
              </a:rPr>
              <a:t>t=2036</a:t>
            </a:r>
          </a:p>
          <a:p>
            <a:pPr algn="ctr">
              <a:lnSpc>
                <a:spcPts val="2520"/>
              </a:lnSpc>
              <a:spcBef>
                <a:spcPct val="0"/>
              </a:spcBef>
            </a:pPr>
            <a:r>
              <a:rPr lang="en-US" b="true" sz="1800" spc="-82">
                <a:solidFill>
                  <a:srgbClr val="2E4D99"/>
                </a:solidFill>
                <a:latin typeface="Raleway Medium"/>
                <a:ea typeface="Raleway Medium"/>
                <a:cs typeface="Raleway Medium"/>
                <a:sym typeface="Raleway Medium"/>
              </a:rPr>
              <a:t>t0=2026</a:t>
            </a:r>
          </a:p>
        </p:txBody>
      </p:sp>
      <p:sp>
        <p:nvSpPr>
          <p:cNvPr name="TextBox 23" id="23"/>
          <p:cNvSpPr txBox="true"/>
          <p:nvPr/>
        </p:nvSpPr>
        <p:spPr>
          <a:xfrm rot="0">
            <a:off x="12097324" y="7396291"/>
            <a:ext cx="771079" cy="630555"/>
          </a:xfrm>
          <a:prstGeom prst="rect">
            <a:avLst/>
          </a:prstGeom>
        </p:spPr>
        <p:txBody>
          <a:bodyPr anchor="t" rtlCol="false" tIns="0" lIns="0" bIns="0" rIns="0">
            <a:spAutoFit/>
          </a:bodyPr>
          <a:lstStyle/>
          <a:p>
            <a:pPr algn="ctr">
              <a:lnSpc>
                <a:spcPts val="2520"/>
              </a:lnSpc>
              <a:spcBef>
                <a:spcPct val="0"/>
              </a:spcBef>
            </a:pPr>
            <a:r>
              <a:rPr lang="en-US" b="true" sz="1800" spc="-82">
                <a:solidFill>
                  <a:srgbClr val="2E4D99"/>
                </a:solidFill>
                <a:latin typeface="Raleway Medium"/>
                <a:ea typeface="Raleway Medium"/>
                <a:cs typeface="Raleway Medium"/>
                <a:sym typeface="Raleway Medium"/>
              </a:rPr>
              <a:t>t=2036</a:t>
            </a:r>
          </a:p>
          <a:p>
            <a:pPr algn="ctr">
              <a:lnSpc>
                <a:spcPts val="2520"/>
              </a:lnSpc>
              <a:spcBef>
                <a:spcPct val="0"/>
              </a:spcBef>
            </a:pPr>
            <a:r>
              <a:rPr lang="en-US" b="true" sz="1800" spc="-82">
                <a:solidFill>
                  <a:srgbClr val="2E4D99"/>
                </a:solidFill>
                <a:latin typeface="Raleway Medium"/>
                <a:ea typeface="Raleway Medium"/>
                <a:cs typeface="Raleway Medium"/>
                <a:sym typeface="Raleway Medium"/>
              </a:rPr>
              <a:t>t0=2026</a:t>
            </a:r>
          </a:p>
        </p:txBody>
      </p:sp>
      <p:sp>
        <p:nvSpPr>
          <p:cNvPr name="TextBox 24" id="24"/>
          <p:cNvSpPr txBox="true"/>
          <p:nvPr/>
        </p:nvSpPr>
        <p:spPr>
          <a:xfrm rot="0">
            <a:off x="12482863" y="8645612"/>
            <a:ext cx="771079" cy="630555"/>
          </a:xfrm>
          <a:prstGeom prst="rect">
            <a:avLst/>
          </a:prstGeom>
        </p:spPr>
        <p:txBody>
          <a:bodyPr anchor="t" rtlCol="false" tIns="0" lIns="0" bIns="0" rIns="0">
            <a:spAutoFit/>
          </a:bodyPr>
          <a:lstStyle/>
          <a:p>
            <a:pPr algn="ctr">
              <a:lnSpc>
                <a:spcPts val="2520"/>
              </a:lnSpc>
              <a:spcBef>
                <a:spcPct val="0"/>
              </a:spcBef>
            </a:pPr>
            <a:r>
              <a:rPr lang="en-US" b="true" sz="1800" spc="-82">
                <a:solidFill>
                  <a:srgbClr val="2E4D99"/>
                </a:solidFill>
                <a:latin typeface="Raleway Medium"/>
                <a:ea typeface="Raleway Medium"/>
                <a:cs typeface="Raleway Medium"/>
                <a:sym typeface="Raleway Medium"/>
              </a:rPr>
              <a:t>t=2036</a:t>
            </a:r>
          </a:p>
          <a:p>
            <a:pPr algn="ctr">
              <a:lnSpc>
                <a:spcPts val="2520"/>
              </a:lnSpc>
              <a:spcBef>
                <a:spcPct val="0"/>
              </a:spcBef>
            </a:pPr>
            <a:r>
              <a:rPr lang="en-US" b="true" sz="1800" spc="-82">
                <a:solidFill>
                  <a:srgbClr val="2E4D99"/>
                </a:solidFill>
                <a:latin typeface="Raleway Medium"/>
                <a:ea typeface="Raleway Medium"/>
                <a:cs typeface="Raleway Medium"/>
                <a:sym typeface="Raleway Medium"/>
              </a:rPr>
              <a:t>t0=2026</a:t>
            </a:r>
          </a:p>
        </p:txBody>
      </p:sp>
    </p:spTree>
  </p:cSld>
  <p:clrMapOvr>
    <a:masterClrMapping/>
  </p:clrMapOvr>
</p:sld>
</file>

<file path=ppt/slides/slide69.xml><?xml version="1.0" encoding="utf-8"?>
<p:sld xmlns:p="http://schemas.openxmlformats.org/presentationml/2006/main" xmlns:a="http://schemas.openxmlformats.org/drawingml/2006/main">
  <p:cSld>
    <p:bg>
      <p:bgPr>
        <a:solidFill>
          <a:srgbClr val="B9D6E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296501" y="1461820"/>
          <a:ext cx="12996043" cy="8244660"/>
        </p:xfrm>
        <a:graphic>
          <a:graphicData uri="http://schemas.openxmlformats.org/drawingml/2006/table">
            <a:tbl>
              <a:tblPr/>
              <a:tblGrid>
                <a:gridCol w="3761312"/>
                <a:gridCol w="2094550"/>
                <a:gridCol w="2094550"/>
                <a:gridCol w="2094550"/>
                <a:gridCol w="2951080"/>
              </a:tblGrid>
              <a:tr h="522831">
                <a:tc>
                  <a:txBody>
                    <a:bodyPr anchor="t" rtlCol="false"/>
                    <a:lstStyle/>
                    <a:p>
                      <a:pPr algn="ctr">
                        <a:lnSpc>
                          <a:spcPts val="2379"/>
                        </a:lnSpc>
                        <a:defRPr/>
                      </a:pPr>
                      <a:r>
                        <a:rPr lang="en-US" sz="1699" b="true">
                          <a:solidFill>
                            <a:srgbClr val="000000"/>
                          </a:solidFill>
                          <a:latin typeface="Open Sans Bold"/>
                          <a:ea typeface="Open Sans Bold"/>
                          <a:cs typeface="Open Sans Bold"/>
                          <a:sym typeface="Open Sans Bold"/>
                        </a:rPr>
                        <a:t>Variable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850"/>
                    </a:solidFill>
                  </a:tcPr>
                </a:tc>
                <a:tc>
                  <a:txBody>
                    <a:bodyPr anchor="t" rtlCol="false"/>
                    <a:lstStyle/>
                    <a:p>
                      <a:pPr algn="ctr">
                        <a:lnSpc>
                          <a:spcPts val="2379"/>
                        </a:lnSpc>
                        <a:defRPr/>
                      </a:pPr>
                      <a:r>
                        <a:rPr lang="en-US" sz="1699" b="true">
                          <a:solidFill>
                            <a:srgbClr val="000000"/>
                          </a:solidFill>
                          <a:latin typeface="Open Sans Bold"/>
                          <a:ea typeface="Open Sans Bold"/>
                          <a:cs typeface="Open Sans Bold"/>
                          <a:sym typeface="Open Sans Bold"/>
                        </a:rPr>
                        <a:t>Abreviatura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850"/>
                    </a:solidFill>
                  </a:tcPr>
                </a:tc>
                <a:tc>
                  <a:txBody>
                    <a:bodyPr anchor="t" rtlCol="false"/>
                    <a:lstStyle/>
                    <a:p>
                      <a:pPr algn="ctr">
                        <a:lnSpc>
                          <a:spcPts val="2379"/>
                        </a:lnSpc>
                        <a:defRPr/>
                      </a:pPr>
                      <a:r>
                        <a:rPr lang="en-US" sz="1699" b="true">
                          <a:solidFill>
                            <a:srgbClr val="000000"/>
                          </a:solidFill>
                          <a:latin typeface="Open Sans Bold"/>
                          <a:ea typeface="Open Sans Bold"/>
                          <a:cs typeface="Open Sans Bold"/>
                          <a:sym typeface="Open Sans Bold"/>
                        </a:rPr>
                        <a:t>Tipo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850"/>
                    </a:solidFill>
                  </a:tcPr>
                </a:tc>
                <a:tc>
                  <a:txBody>
                    <a:bodyPr anchor="t" rtlCol="false"/>
                    <a:lstStyle/>
                    <a:p>
                      <a:pPr algn="ctr">
                        <a:lnSpc>
                          <a:spcPts val="2379"/>
                        </a:lnSpc>
                        <a:defRPr/>
                      </a:pPr>
                      <a:r>
                        <a:rPr lang="en-US" sz="1699" b="true">
                          <a:solidFill>
                            <a:srgbClr val="000000"/>
                          </a:solidFill>
                          <a:latin typeface="Open Sans Bold"/>
                          <a:ea typeface="Open Sans Bold"/>
                          <a:cs typeface="Open Sans Bold"/>
                          <a:sym typeface="Open Sans Bold"/>
                        </a:rPr>
                        <a:t>Uso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850"/>
                    </a:solidFill>
                  </a:tcPr>
                </a:tc>
                <a:tc>
                  <a:txBody>
                    <a:bodyPr anchor="t" rtlCol="false"/>
                    <a:lstStyle/>
                    <a:p>
                      <a:pPr algn="ctr">
                        <a:lnSpc>
                          <a:spcPts val="2379"/>
                        </a:lnSpc>
                        <a:defRPr/>
                      </a:pPr>
                      <a:r>
                        <a:rPr lang="en-US" sz="1699" b="true">
                          <a:solidFill>
                            <a:srgbClr val="000000"/>
                          </a:solidFill>
                          <a:latin typeface="Open Sans Bold"/>
                          <a:ea typeface="Open Sans Bold"/>
                          <a:cs typeface="Open Sans Bold"/>
                          <a:sym typeface="Open Sans Bold"/>
                        </a:rPr>
                        <a:t>Unidad de medida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850"/>
                    </a:solidFill>
                  </a:tcPr>
                </a:tc>
              </a:tr>
              <a:tr h="1097912">
                <a:tc>
                  <a:txBody>
                    <a:bodyPr anchor="t" rtlCol="false"/>
                    <a:lstStyle/>
                    <a:p>
                      <a:pPr algn="ctr">
                        <a:lnSpc>
                          <a:spcPts val="2379"/>
                        </a:lnSpc>
                        <a:defRPr/>
                      </a:pPr>
                      <a:r>
                        <a:rPr lang="en-US" sz="1699">
                          <a:solidFill>
                            <a:srgbClr val="000000"/>
                          </a:solidFill>
                          <a:latin typeface="Open Sans"/>
                          <a:ea typeface="Open Sans"/>
                          <a:cs typeface="Open Sans"/>
                          <a:sym typeface="Open Sans"/>
                        </a:rPr>
                        <a:t>Tasa de inversión en mantener estado óptimo de vehículos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Timo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Auxiliar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Influencia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Dinero invertido en mantenimiento (moneda/año)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522831">
                <a:tc>
                  <a:txBody>
                    <a:bodyPr anchor="t" rtlCol="false"/>
                    <a:lstStyle/>
                    <a:p>
                      <a:pPr algn="ctr">
                        <a:lnSpc>
                          <a:spcPts val="2379"/>
                        </a:lnSpc>
                        <a:defRPr/>
                      </a:pPr>
                      <a:r>
                        <a:rPr lang="en-US" sz="1699">
                          <a:solidFill>
                            <a:srgbClr val="000000"/>
                          </a:solidFill>
                          <a:latin typeface="Open Sans"/>
                          <a:ea typeface="Open Sans"/>
                          <a:cs typeface="Open Sans"/>
                          <a:sym typeface="Open Sans"/>
                        </a:rPr>
                        <a:t>Total de vehículos en buen estado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Tvbe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Nivel</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Almacenar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Vehículos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522831">
                <a:tc>
                  <a:txBody>
                    <a:bodyPr anchor="t" rtlCol="false"/>
                    <a:lstStyle/>
                    <a:p>
                      <a:pPr algn="ctr">
                        <a:lnSpc>
                          <a:spcPts val="2379"/>
                        </a:lnSpc>
                        <a:defRPr/>
                      </a:pPr>
                      <a:r>
                        <a:rPr lang="en-US" sz="1699">
                          <a:solidFill>
                            <a:srgbClr val="000000"/>
                          </a:solidFill>
                          <a:latin typeface="Open Sans"/>
                          <a:ea typeface="Open Sans"/>
                          <a:cs typeface="Open Sans"/>
                          <a:sym typeface="Open Sans"/>
                        </a:rPr>
                        <a:t>Tasa de educación vial de calidad</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Tevc</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Auxiliar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Influencia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Cursos dictados/año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01953">
                <a:tc>
                  <a:txBody>
                    <a:bodyPr anchor="t" rtlCol="false"/>
                    <a:lstStyle/>
                    <a:p>
                      <a:pPr algn="ctr">
                        <a:lnSpc>
                          <a:spcPts val="2379"/>
                        </a:lnSpc>
                        <a:defRPr/>
                      </a:pPr>
                      <a:r>
                        <a:rPr lang="en-US" sz="1699">
                          <a:solidFill>
                            <a:srgbClr val="000000"/>
                          </a:solidFill>
                          <a:latin typeface="Open Sans"/>
                          <a:ea typeface="Open Sans"/>
                          <a:cs typeface="Open Sans"/>
                          <a:sym typeface="Open Sans"/>
                        </a:rPr>
                        <a:t>Nivel de educación vial</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Nev</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Nivel</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Almacenar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Personas con educación vial</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01953">
                <a:tc>
                  <a:txBody>
                    <a:bodyPr anchor="t" rtlCol="false"/>
                    <a:lstStyle/>
                    <a:p>
                      <a:pPr algn="ctr">
                        <a:lnSpc>
                          <a:spcPts val="2379"/>
                        </a:lnSpc>
                        <a:defRPr/>
                      </a:pPr>
                      <a:r>
                        <a:rPr lang="en-US" sz="1699">
                          <a:solidFill>
                            <a:srgbClr val="000000"/>
                          </a:solidFill>
                          <a:latin typeface="Open Sans"/>
                          <a:ea typeface="Open Sans"/>
                          <a:cs typeface="Open Sans"/>
                          <a:sym typeface="Open Sans"/>
                        </a:rPr>
                        <a:t>Tasa de conductores que consumen alcohol</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Tcca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Auxiliar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Influencia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Conductores/año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01953">
                <a:tc>
                  <a:txBody>
                    <a:bodyPr anchor="t" rtlCol="false"/>
                    <a:lstStyle/>
                    <a:p>
                      <a:pPr algn="ctr">
                        <a:lnSpc>
                          <a:spcPts val="2379"/>
                        </a:lnSpc>
                        <a:defRPr/>
                      </a:pPr>
                      <a:r>
                        <a:rPr lang="en-US" sz="1699">
                          <a:solidFill>
                            <a:srgbClr val="000000"/>
                          </a:solidFill>
                          <a:latin typeface="Open Sans"/>
                          <a:ea typeface="Open Sans"/>
                          <a:cs typeface="Open Sans"/>
                          <a:sym typeface="Open Sans"/>
                        </a:rPr>
                        <a:t>Total de conductores con consumo de alcohol</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Tcca_tot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Nivel</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Almacenar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Conductores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522831">
                <a:tc>
                  <a:txBody>
                    <a:bodyPr anchor="t" rtlCol="false"/>
                    <a:lstStyle/>
                    <a:p>
                      <a:pPr algn="ctr">
                        <a:lnSpc>
                          <a:spcPts val="2379"/>
                        </a:lnSpc>
                        <a:defRPr/>
                      </a:pPr>
                      <a:r>
                        <a:rPr lang="en-US" sz="1699">
                          <a:solidFill>
                            <a:srgbClr val="000000"/>
                          </a:solidFill>
                          <a:latin typeface="Open Sans"/>
                          <a:ea typeface="Open Sans"/>
                          <a:cs typeface="Open Sans"/>
                          <a:sym typeface="Open Sans"/>
                        </a:rPr>
                        <a:t>Total de accidentes de transporte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Tat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Nivel</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Almacenar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Accidentes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522831">
                <a:tc>
                  <a:txBody>
                    <a:bodyPr anchor="t" rtlCol="false"/>
                    <a:lstStyle/>
                    <a:p>
                      <a:pPr algn="ctr">
                        <a:lnSpc>
                          <a:spcPts val="2379"/>
                        </a:lnSpc>
                        <a:defRPr/>
                      </a:pPr>
                      <a:r>
                        <a:rPr lang="en-US" sz="1699">
                          <a:solidFill>
                            <a:srgbClr val="000000"/>
                          </a:solidFill>
                          <a:latin typeface="Open Sans"/>
                          <a:ea typeface="Open Sans"/>
                          <a:cs typeface="Open Sans"/>
                          <a:sym typeface="Open Sans"/>
                        </a:rPr>
                        <a:t>Tasa de accidentes de transporte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Tatr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Auxiliar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Influencia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Accidentes/año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01953">
                <a:tc>
                  <a:txBody>
                    <a:bodyPr anchor="t" rtlCol="false"/>
                    <a:lstStyle/>
                    <a:p>
                      <a:pPr algn="ctr">
                        <a:lnSpc>
                          <a:spcPts val="2379"/>
                        </a:lnSpc>
                        <a:defRPr/>
                      </a:pPr>
                      <a:r>
                        <a:rPr lang="en-US" sz="1699">
                          <a:solidFill>
                            <a:srgbClr val="000000"/>
                          </a:solidFill>
                          <a:latin typeface="Open Sans"/>
                          <a:ea typeface="Open Sans"/>
                          <a:cs typeface="Open Sans"/>
                          <a:sym typeface="Open Sans"/>
                        </a:rPr>
                        <a:t>Tasa de seguridad en transportes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Tst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Auxiliar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Influencia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Eventos de inseguridad/año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522831">
                <a:tc>
                  <a:txBody>
                    <a:bodyPr anchor="t" rtlCol="false"/>
                    <a:lstStyle/>
                    <a:p>
                      <a:pPr algn="ctr">
                        <a:lnSpc>
                          <a:spcPts val="2379"/>
                        </a:lnSpc>
                        <a:defRPr/>
                      </a:pPr>
                      <a:r>
                        <a:rPr lang="en-US" sz="1699">
                          <a:solidFill>
                            <a:srgbClr val="000000"/>
                          </a:solidFill>
                          <a:latin typeface="Open Sans"/>
                          <a:ea typeface="Open Sans"/>
                          <a:cs typeface="Open Sans"/>
                          <a:sym typeface="Open Sans"/>
                        </a:rPr>
                        <a:t>Extorsiones a transportistas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Et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Nivel</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Almacenar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Casos de extorsión</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01953">
                <a:tc>
                  <a:txBody>
                    <a:bodyPr anchor="t" rtlCol="false"/>
                    <a:lstStyle/>
                    <a:p>
                      <a:pPr algn="ctr">
                        <a:lnSpc>
                          <a:spcPts val="2379"/>
                        </a:lnSpc>
                        <a:defRPr/>
                      </a:pPr>
                      <a:r>
                        <a:rPr lang="en-US" sz="1699">
                          <a:solidFill>
                            <a:srgbClr val="000000"/>
                          </a:solidFill>
                          <a:latin typeface="Open Sans"/>
                          <a:ea typeface="Open Sans"/>
                          <a:cs typeface="Open Sans"/>
                          <a:sym typeface="Open Sans"/>
                        </a:rPr>
                        <a:t>Tasa de extorsiones a transportistas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Tet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Auxiliar</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Influencia</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79"/>
                        </a:lnSpc>
                        <a:defRPr/>
                      </a:pPr>
                      <a:r>
                        <a:rPr lang="en-US" sz="1699">
                          <a:solidFill>
                            <a:srgbClr val="000000"/>
                          </a:solidFill>
                          <a:latin typeface="Open Sans"/>
                          <a:ea typeface="Open Sans"/>
                          <a:cs typeface="Open Sans"/>
                          <a:sym typeface="Open Sans"/>
                        </a:rPr>
                        <a:t>Casos de extorsión/año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bl>
          </a:graphicData>
        </a:graphic>
      </p:graphicFrame>
      <p:sp>
        <p:nvSpPr>
          <p:cNvPr name="TextBox 3" id="3"/>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Tabla de variables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682249" y="1028700"/>
            <a:ext cx="16923502" cy="8355979"/>
          </a:xfrm>
          <a:custGeom>
            <a:avLst/>
            <a:gdLst/>
            <a:ahLst/>
            <a:cxnLst/>
            <a:rect r="r" b="b" t="t" l="l"/>
            <a:pathLst>
              <a:path h="8355979" w="16923502">
                <a:moveTo>
                  <a:pt x="0" y="0"/>
                </a:moveTo>
                <a:lnTo>
                  <a:pt x="16923502" y="0"/>
                </a:lnTo>
                <a:lnTo>
                  <a:pt x="16923502" y="8355979"/>
                </a:lnTo>
                <a:lnTo>
                  <a:pt x="0" y="8355979"/>
                </a:lnTo>
                <a:lnTo>
                  <a:pt x="0" y="0"/>
                </a:lnTo>
                <a:close/>
              </a:path>
            </a:pathLst>
          </a:custGeom>
          <a:blipFill>
            <a:blip r:embed="rId2"/>
            <a:stretch>
              <a:fillRect l="0" t="0" r="0" b="0"/>
            </a:stretch>
          </a:blipFill>
        </p:spPr>
      </p:sp>
      <p:sp>
        <p:nvSpPr>
          <p:cNvPr name="TextBox 3" id="3"/>
          <p:cNvSpPr txBox="true"/>
          <p:nvPr/>
        </p:nvSpPr>
        <p:spPr>
          <a:xfrm rot="0">
            <a:off x="0" y="190500"/>
            <a:ext cx="2860041"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TGS</a:t>
            </a:r>
          </a:p>
        </p:txBody>
      </p:sp>
      <p:sp>
        <p:nvSpPr>
          <p:cNvPr name="AutoShape 4" id="4"/>
          <p:cNvSpPr/>
          <p:nvPr/>
        </p:nvSpPr>
        <p:spPr>
          <a:xfrm>
            <a:off x="8100685" y="5399183"/>
            <a:ext cx="2243996" cy="0"/>
          </a:xfrm>
          <a:prstGeom prst="line">
            <a:avLst/>
          </a:prstGeom>
          <a:ln cap="flat" w="38100">
            <a:solidFill>
              <a:srgbClr val="000000"/>
            </a:solidFill>
            <a:prstDash val="solid"/>
            <a:headEnd type="triangle" len="med" w="lg"/>
            <a:tailEnd type="triangle" len="med" w="lg"/>
          </a:ln>
        </p:spPr>
      </p:sp>
      <p:sp>
        <p:nvSpPr>
          <p:cNvPr name="AutoShape 5" id="5"/>
          <p:cNvSpPr/>
          <p:nvPr/>
        </p:nvSpPr>
        <p:spPr>
          <a:xfrm>
            <a:off x="8538269" y="4302671"/>
            <a:ext cx="1806411" cy="904019"/>
          </a:xfrm>
          <a:prstGeom prst="line">
            <a:avLst/>
          </a:prstGeom>
          <a:ln cap="flat" w="38100">
            <a:solidFill>
              <a:srgbClr val="000000"/>
            </a:solidFill>
            <a:prstDash val="solid"/>
            <a:headEnd type="triangle" len="med" w="lg"/>
            <a:tailEnd type="triangle" len="med" w="lg"/>
          </a:ln>
        </p:spPr>
      </p:sp>
      <p:sp>
        <p:nvSpPr>
          <p:cNvPr name="AutoShape 6" id="6"/>
          <p:cNvSpPr/>
          <p:nvPr/>
        </p:nvSpPr>
        <p:spPr>
          <a:xfrm flipH="true">
            <a:off x="10344681" y="4302671"/>
            <a:ext cx="209549" cy="580203"/>
          </a:xfrm>
          <a:prstGeom prst="line">
            <a:avLst/>
          </a:prstGeom>
          <a:ln cap="flat" w="38100">
            <a:solidFill>
              <a:srgbClr val="000000"/>
            </a:solidFill>
            <a:prstDash val="solid"/>
            <a:headEnd type="triangle" len="med" w="lg"/>
            <a:tailEnd type="triangle" len="med" w="lg"/>
          </a:ln>
        </p:spPr>
      </p:sp>
      <p:sp>
        <p:nvSpPr>
          <p:cNvPr name="AutoShape 7" id="7"/>
          <p:cNvSpPr/>
          <p:nvPr/>
        </p:nvSpPr>
        <p:spPr>
          <a:xfrm flipH="true">
            <a:off x="9425180" y="5743319"/>
            <a:ext cx="919501" cy="688377"/>
          </a:xfrm>
          <a:prstGeom prst="line">
            <a:avLst/>
          </a:prstGeom>
          <a:ln cap="flat" w="38100">
            <a:solidFill>
              <a:srgbClr val="000000"/>
            </a:solidFill>
            <a:prstDash val="solid"/>
            <a:headEnd type="triangle" len="med" w="lg"/>
            <a:tailEnd type="triangle" len="med" w="lg"/>
          </a:ln>
        </p:spPr>
      </p:sp>
      <p:sp>
        <p:nvSpPr>
          <p:cNvPr name="AutoShape 8" id="8"/>
          <p:cNvSpPr/>
          <p:nvPr/>
        </p:nvSpPr>
        <p:spPr>
          <a:xfrm>
            <a:off x="8100685" y="5541696"/>
            <a:ext cx="944976" cy="889999"/>
          </a:xfrm>
          <a:prstGeom prst="line">
            <a:avLst/>
          </a:prstGeom>
          <a:ln cap="flat" w="38100">
            <a:solidFill>
              <a:srgbClr val="000000"/>
            </a:solidFill>
            <a:prstDash val="solid"/>
            <a:headEnd type="triangle" len="med" w="lg"/>
            <a:tailEnd type="triangle" len="med" w="lg"/>
          </a:ln>
        </p:spPr>
      </p:sp>
      <p:sp>
        <p:nvSpPr>
          <p:cNvPr name="AutoShape 9" id="9"/>
          <p:cNvSpPr/>
          <p:nvPr/>
        </p:nvSpPr>
        <p:spPr>
          <a:xfrm>
            <a:off x="8341590" y="4302671"/>
            <a:ext cx="896745" cy="2129024"/>
          </a:xfrm>
          <a:prstGeom prst="line">
            <a:avLst/>
          </a:prstGeom>
          <a:ln cap="flat" w="38100">
            <a:solidFill>
              <a:srgbClr val="000000"/>
            </a:solidFill>
            <a:prstDash val="solid"/>
            <a:headEnd type="triangle" len="med" w="lg"/>
            <a:tailEnd type="triangle" len="med" w="lg"/>
          </a:ln>
        </p:spPr>
      </p:sp>
      <p:sp>
        <p:nvSpPr>
          <p:cNvPr name="AutoShape 10" id="10"/>
          <p:cNvSpPr/>
          <p:nvPr/>
        </p:nvSpPr>
        <p:spPr>
          <a:xfrm flipH="true">
            <a:off x="9321897" y="4302671"/>
            <a:ext cx="771991" cy="2129024"/>
          </a:xfrm>
          <a:prstGeom prst="line">
            <a:avLst/>
          </a:prstGeom>
          <a:ln cap="flat" w="38100">
            <a:solidFill>
              <a:srgbClr val="000000"/>
            </a:solidFill>
            <a:prstDash val="solid"/>
            <a:headEnd type="triangle" len="med" w="lg"/>
            <a:tailEnd type="triangle" len="med" w="lg"/>
          </a:ln>
        </p:spPr>
      </p:sp>
      <p:sp>
        <p:nvSpPr>
          <p:cNvPr name="AutoShape 11" id="11"/>
          <p:cNvSpPr/>
          <p:nvPr/>
        </p:nvSpPr>
        <p:spPr>
          <a:xfrm flipH="true">
            <a:off x="7979537" y="4302671"/>
            <a:ext cx="121148" cy="580203"/>
          </a:xfrm>
          <a:prstGeom prst="line">
            <a:avLst/>
          </a:prstGeom>
          <a:ln cap="flat" w="38100">
            <a:solidFill>
              <a:srgbClr val="000000"/>
            </a:solidFill>
            <a:prstDash val="solid"/>
            <a:headEnd type="triangle" len="med" w="lg"/>
            <a:tailEnd type="triangle" len="med" w="lg"/>
          </a:ln>
        </p:spPr>
      </p:sp>
      <p:sp>
        <p:nvSpPr>
          <p:cNvPr name="AutoShape 12" id="12"/>
          <p:cNvSpPr/>
          <p:nvPr/>
        </p:nvSpPr>
        <p:spPr>
          <a:xfrm flipH="true">
            <a:off x="8100685" y="4302671"/>
            <a:ext cx="1725832" cy="904019"/>
          </a:xfrm>
          <a:prstGeom prst="line">
            <a:avLst/>
          </a:prstGeom>
          <a:ln cap="flat" w="38100">
            <a:solidFill>
              <a:srgbClr val="000000"/>
            </a:solidFill>
            <a:prstDash val="solid"/>
            <a:headEnd type="triangle" len="med" w="lg"/>
            <a:tailEnd type="triangle" len="med" w="lg"/>
          </a:ln>
        </p:spPr>
      </p:sp>
      <p:sp>
        <p:nvSpPr>
          <p:cNvPr name="AutoShape 13" id="13"/>
          <p:cNvSpPr/>
          <p:nvPr/>
        </p:nvSpPr>
        <p:spPr>
          <a:xfrm flipV="true">
            <a:off x="8730005" y="4139680"/>
            <a:ext cx="1009861" cy="20373"/>
          </a:xfrm>
          <a:prstGeom prst="line">
            <a:avLst/>
          </a:prstGeom>
          <a:ln cap="flat" w="38100">
            <a:solidFill>
              <a:srgbClr val="000000"/>
            </a:solidFill>
            <a:prstDash val="solid"/>
            <a:headEnd type="triangle" len="med" w="lg"/>
            <a:tailEnd type="triangle" len="med" w="lg"/>
          </a:ln>
        </p:spPr>
      </p:sp>
    </p:spTree>
  </p:cSld>
  <p:clrMapOvr>
    <a:masterClrMapping/>
  </p:clrMapOvr>
</p:sld>
</file>

<file path=ppt/slides/slide70.xml><?xml version="1.0" encoding="utf-8"?>
<p:sld xmlns:p="http://schemas.openxmlformats.org/presentationml/2006/main" xmlns:a="http://schemas.openxmlformats.org/drawingml/2006/main">
  <p:cSld>
    <p:bg>
      <p:bgPr>
        <a:solidFill>
          <a:srgbClr val="B9D6E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416702" y="2112692"/>
          <a:ext cx="12863044" cy="6143625"/>
        </p:xfrm>
        <a:graphic>
          <a:graphicData uri="http://schemas.openxmlformats.org/drawingml/2006/table">
            <a:tbl>
              <a:tblPr/>
              <a:tblGrid>
                <a:gridCol w="3727699"/>
                <a:gridCol w="2035407"/>
                <a:gridCol w="2163256"/>
                <a:gridCol w="2114322"/>
                <a:gridCol w="2822361"/>
              </a:tblGrid>
              <a:tr h="525504">
                <a:tc>
                  <a:txBody>
                    <a:bodyPr anchor="t" rtlCol="false"/>
                    <a:lstStyle/>
                    <a:p>
                      <a:pPr algn="ctr">
                        <a:lnSpc>
                          <a:spcPts val="2380"/>
                        </a:lnSpc>
                        <a:defRPr/>
                      </a:pPr>
                      <a:r>
                        <a:rPr lang="en-US" sz="1700">
                          <a:solidFill>
                            <a:srgbClr val="000000"/>
                          </a:solidFill>
                          <a:latin typeface="Open Sans"/>
                          <a:ea typeface="Open Sans"/>
                          <a:cs typeface="Open Sans"/>
                          <a:sym typeface="Open Sans"/>
                        </a:rPr>
                        <a:t>Estrés de transportistas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Et_trans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Nivel</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Almacenar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Transportistas afectados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525504">
                <a:tc>
                  <a:txBody>
                    <a:bodyPr anchor="t" rtlCol="false"/>
                    <a:lstStyle/>
                    <a:p>
                      <a:pPr algn="ctr">
                        <a:lnSpc>
                          <a:spcPts val="2380"/>
                        </a:lnSpc>
                        <a:defRPr/>
                      </a:pPr>
                      <a:r>
                        <a:rPr lang="en-US" sz="1700">
                          <a:solidFill>
                            <a:srgbClr val="000000"/>
                          </a:solidFill>
                          <a:latin typeface="Open Sans"/>
                          <a:ea typeface="Open Sans"/>
                          <a:cs typeface="Open Sans"/>
                          <a:sym typeface="Open Sans"/>
                        </a:rPr>
                        <a:t>Infraestructura vial</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Iv</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Nivel</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Almacenar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Kilómetros de vía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21698">
                <a:tc>
                  <a:txBody>
                    <a:bodyPr anchor="t" rtlCol="false"/>
                    <a:lstStyle/>
                    <a:p>
                      <a:pPr algn="ctr">
                        <a:lnSpc>
                          <a:spcPts val="2380"/>
                        </a:lnSpc>
                        <a:defRPr/>
                      </a:pPr>
                      <a:r>
                        <a:rPr lang="en-US" sz="1700">
                          <a:solidFill>
                            <a:srgbClr val="000000"/>
                          </a:solidFill>
                          <a:latin typeface="Open Sans"/>
                          <a:ea typeface="Open Sans"/>
                          <a:cs typeface="Open Sans"/>
                          <a:sym typeface="Open Sans"/>
                        </a:rPr>
                        <a:t>Tasa de pagos ilícitos en construcción vial</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Tpicv</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Auxiliar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Influencia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Casos de corrupción/año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525504">
                <a:tc>
                  <a:txBody>
                    <a:bodyPr anchor="t" rtlCol="false"/>
                    <a:lstStyle/>
                    <a:p>
                      <a:pPr algn="ctr">
                        <a:lnSpc>
                          <a:spcPts val="2380"/>
                        </a:lnSpc>
                        <a:defRPr/>
                      </a:pPr>
                      <a:r>
                        <a:rPr lang="en-US" sz="1700">
                          <a:solidFill>
                            <a:srgbClr val="000000"/>
                          </a:solidFill>
                          <a:latin typeface="Open Sans"/>
                          <a:ea typeface="Open Sans"/>
                          <a:cs typeface="Open Sans"/>
                          <a:sym typeface="Open Sans"/>
                        </a:rPr>
                        <a:t>Uso del transporte público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Utp</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Nivel</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Almacenar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Pasajeros transportados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525504">
                <a:tc>
                  <a:txBody>
                    <a:bodyPr anchor="t" rtlCol="false"/>
                    <a:lstStyle/>
                    <a:p>
                      <a:pPr algn="ctr">
                        <a:lnSpc>
                          <a:spcPts val="2380"/>
                        </a:lnSpc>
                        <a:defRPr/>
                      </a:pPr>
                      <a:r>
                        <a:rPr lang="en-US" sz="1700">
                          <a:solidFill>
                            <a:srgbClr val="000000"/>
                          </a:solidFill>
                          <a:latin typeface="Open Sans"/>
                          <a:ea typeface="Open Sans"/>
                          <a:cs typeface="Open Sans"/>
                          <a:sym typeface="Open Sans"/>
                        </a:rPr>
                        <a:t>Congestión vehicular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Cv</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Nivel</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Almacenar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Vehículos detenidos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525504">
                <a:tc>
                  <a:txBody>
                    <a:bodyPr anchor="t" rtlCol="false"/>
                    <a:lstStyle/>
                    <a:p>
                      <a:pPr algn="ctr">
                        <a:lnSpc>
                          <a:spcPts val="2380"/>
                        </a:lnSpc>
                        <a:defRPr/>
                      </a:pPr>
                      <a:r>
                        <a:rPr lang="en-US" sz="1700">
                          <a:solidFill>
                            <a:srgbClr val="000000"/>
                          </a:solidFill>
                          <a:latin typeface="Open Sans"/>
                          <a:ea typeface="Open Sans"/>
                          <a:cs typeface="Open Sans"/>
                          <a:sym typeface="Open Sans"/>
                        </a:rPr>
                        <a:t>Nivel de satisfacción del usuario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Nsu</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Nivel</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Almacenar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Usuarios satisfechos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525504">
                <a:tc>
                  <a:txBody>
                    <a:bodyPr anchor="t" rtlCol="false"/>
                    <a:lstStyle/>
                    <a:p>
                      <a:pPr algn="ctr">
                        <a:lnSpc>
                          <a:spcPts val="2380"/>
                        </a:lnSpc>
                        <a:defRPr/>
                      </a:pPr>
                      <a:r>
                        <a:rPr lang="en-US" sz="1700">
                          <a:solidFill>
                            <a:srgbClr val="000000"/>
                          </a:solidFill>
                          <a:latin typeface="Open Sans"/>
                          <a:ea typeface="Open Sans"/>
                          <a:cs typeface="Open Sans"/>
                          <a:sym typeface="Open Sans"/>
                        </a:rPr>
                        <a:t>Tasa de satisfacción del usuario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Tsu</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Auxiliar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Influencia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Usuarios satisfechos</a:t>
                      </a:r>
                      <a:r>
                        <a:rPr lang="en-US" sz="1700">
                          <a:solidFill>
                            <a:srgbClr val="000000"/>
                          </a:solidFill>
                          <a:latin typeface="Open Sans"/>
                          <a:ea typeface="Open Sans"/>
                          <a:cs typeface="Open Sans"/>
                          <a:sym typeface="Open Sans"/>
                        </a:rPr>
                        <a:t>/año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525504">
                <a:tc>
                  <a:txBody>
                    <a:bodyPr anchor="t" rtlCol="false"/>
                    <a:lstStyle/>
                    <a:p>
                      <a:pPr algn="ctr">
                        <a:lnSpc>
                          <a:spcPts val="2380"/>
                        </a:lnSpc>
                        <a:defRPr/>
                      </a:pPr>
                      <a:r>
                        <a:rPr lang="en-US" sz="1700">
                          <a:solidFill>
                            <a:srgbClr val="000000"/>
                          </a:solidFill>
                          <a:latin typeface="Open Sans"/>
                          <a:ea typeface="Open Sans"/>
                          <a:cs typeface="Open Sans"/>
                          <a:sym typeface="Open Sans"/>
                        </a:rPr>
                        <a:t>Estrategias de ejecución de obras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Eeo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Auxiliar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Influencia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Estrategias aplicadas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21698">
                <a:tc>
                  <a:txBody>
                    <a:bodyPr anchor="t" rtlCol="false"/>
                    <a:lstStyle/>
                    <a:p>
                      <a:pPr algn="ctr">
                        <a:lnSpc>
                          <a:spcPts val="2380"/>
                        </a:lnSpc>
                        <a:defRPr/>
                      </a:pPr>
                      <a:r>
                        <a:rPr lang="en-US" sz="1700">
                          <a:solidFill>
                            <a:srgbClr val="000000"/>
                          </a:solidFill>
                          <a:latin typeface="Open Sans"/>
                          <a:ea typeface="Open Sans"/>
                          <a:cs typeface="Open Sans"/>
                          <a:sym typeface="Open Sans"/>
                        </a:rPr>
                        <a:t>Fluidez del tráfico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Ft</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Nivel</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Almacenar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Vehículos en circulación fluida</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21698">
                <a:tc>
                  <a:txBody>
                    <a:bodyPr anchor="t" rtlCol="false"/>
                    <a:lstStyle/>
                    <a:p>
                      <a:pPr algn="ctr">
                        <a:lnSpc>
                          <a:spcPts val="2380"/>
                        </a:lnSpc>
                        <a:defRPr/>
                      </a:pPr>
                      <a:r>
                        <a:rPr lang="en-US" sz="1700">
                          <a:solidFill>
                            <a:srgbClr val="000000"/>
                          </a:solidFill>
                          <a:latin typeface="Open Sans"/>
                          <a:ea typeface="Open Sans"/>
                          <a:cs typeface="Open Sans"/>
                          <a:sym typeface="Open Sans"/>
                        </a:rPr>
                        <a:t>Total de vehículos de transporte público en buen estado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Tvtpbe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Nivel</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Almacenar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Vehículos operativos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364556"/>
            <a:ext cx="16230600" cy="8277606"/>
          </a:xfrm>
          <a:custGeom>
            <a:avLst/>
            <a:gdLst/>
            <a:ahLst/>
            <a:cxnLst/>
            <a:rect r="r" b="b" t="t" l="l"/>
            <a:pathLst>
              <a:path h="8277606" w="16230600">
                <a:moveTo>
                  <a:pt x="0" y="0"/>
                </a:moveTo>
                <a:lnTo>
                  <a:pt x="16230600" y="0"/>
                </a:lnTo>
                <a:lnTo>
                  <a:pt x="16230600" y="8277606"/>
                </a:lnTo>
                <a:lnTo>
                  <a:pt x="0" y="8277606"/>
                </a:lnTo>
                <a:lnTo>
                  <a:pt x="0" y="0"/>
                </a:lnTo>
                <a:close/>
              </a:path>
            </a:pathLst>
          </a:custGeom>
          <a:blipFill>
            <a:blip r:embed="rId2"/>
            <a:stretch>
              <a:fillRect l="0" t="0" r="0" b="0"/>
            </a:stretch>
          </a:blipFill>
        </p:spPr>
      </p:sp>
      <p:sp>
        <p:nvSpPr>
          <p:cNvPr name="TextBox 3" id="3"/>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Diagrama forrester</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116524" y="2106640"/>
            <a:ext cx="16142776" cy="6073720"/>
          </a:xfrm>
          <a:custGeom>
            <a:avLst/>
            <a:gdLst/>
            <a:ahLst/>
            <a:cxnLst/>
            <a:rect r="r" b="b" t="t" l="l"/>
            <a:pathLst>
              <a:path h="6073720" w="16142776">
                <a:moveTo>
                  <a:pt x="0" y="0"/>
                </a:moveTo>
                <a:lnTo>
                  <a:pt x="16142776" y="0"/>
                </a:lnTo>
                <a:lnTo>
                  <a:pt x="16142776" y="6073720"/>
                </a:lnTo>
                <a:lnTo>
                  <a:pt x="0" y="6073720"/>
                </a:lnTo>
                <a:lnTo>
                  <a:pt x="0" y="0"/>
                </a:lnTo>
                <a:close/>
              </a:path>
            </a:pathLst>
          </a:custGeom>
          <a:blipFill>
            <a:blip r:embed="rId2"/>
            <a:stretch>
              <a:fillRect l="0" t="0" r="0" b="0"/>
            </a:stretch>
          </a:blipFill>
        </p:spPr>
      </p:sp>
      <p:sp>
        <p:nvSpPr>
          <p:cNvPr name="TextBox 3" id="3"/>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Diagrama forrester (Vensim)</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284822" y="1685526"/>
            <a:ext cx="17761893" cy="6725015"/>
          </a:xfrm>
          <a:custGeom>
            <a:avLst/>
            <a:gdLst/>
            <a:ahLst/>
            <a:cxnLst/>
            <a:rect r="r" b="b" t="t" l="l"/>
            <a:pathLst>
              <a:path h="6725015" w="17761893">
                <a:moveTo>
                  <a:pt x="0" y="0"/>
                </a:moveTo>
                <a:lnTo>
                  <a:pt x="17761893" y="0"/>
                </a:lnTo>
                <a:lnTo>
                  <a:pt x="17761893" y="6725015"/>
                </a:lnTo>
                <a:lnTo>
                  <a:pt x="0" y="6725015"/>
                </a:lnTo>
                <a:lnTo>
                  <a:pt x="0" y="0"/>
                </a:lnTo>
                <a:close/>
              </a:path>
            </a:pathLst>
          </a:custGeom>
          <a:blipFill>
            <a:blip r:embed="rId2"/>
            <a:stretch>
              <a:fillRect l="0" t="0" r="-630" b="0"/>
            </a:stretch>
          </a:blipFill>
        </p:spPr>
      </p:sp>
      <p:grpSp>
        <p:nvGrpSpPr>
          <p:cNvPr name="Group 3" id="3"/>
          <p:cNvGrpSpPr/>
          <p:nvPr/>
        </p:nvGrpSpPr>
        <p:grpSpPr>
          <a:xfrm rot="0">
            <a:off x="1759026" y="2798370"/>
            <a:ext cx="4819245" cy="514336"/>
            <a:chOff x="0" y="0"/>
            <a:chExt cx="1269266" cy="135463"/>
          </a:xfrm>
        </p:grpSpPr>
        <p:sp>
          <p:nvSpPr>
            <p:cNvPr name="Freeform 4" id="4"/>
            <p:cNvSpPr/>
            <p:nvPr/>
          </p:nvSpPr>
          <p:spPr>
            <a:xfrm flipH="false" flipV="false" rot="0">
              <a:off x="0" y="0"/>
              <a:ext cx="1269266" cy="135463"/>
            </a:xfrm>
            <a:custGeom>
              <a:avLst/>
              <a:gdLst/>
              <a:ahLst/>
              <a:cxnLst/>
              <a:rect r="r" b="b" t="t" l="l"/>
              <a:pathLst>
                <a:path h="135463" w="1269266">
                  <a:moveTo>
                    <a:pt x="0" y="0"/>
                  </a:moveTo>
                  <a:lnTo>
                    <a:pt x="1269266" y="0"/>
                  </a:lnTo>
                  <a:lnTo>
                    <a:pt x="1269266" y="135463"/>
                  </a:lnTo>
                  <a:lnTo>
                    <a:pt x="0" y="135463"/>
                  </a:lnTo>
                  <a:close/>
                </a:path>
              </a:pathLst>
            </a:custGeom>
            <a:solidFill>
              <a:srgbClr val="000000"/>
            </a:solidFill>
          </p:spPr>
        </p:sp>
        <p:sp>
          <p:nvSpPr>
            <p:cNvPr name="TextBox 5" id="5"/>
            <p:cNvSpPr txBox="true"/>
            <p:nvPr/>
          </p:nvSpPr>
          <p:spPr>
            <a:xfrm>
              <a:off x="0" y="-19050"/>
              <a:ext cx="1269266" cy="154513"/>
            </a:xfrm>
            <a:prstGeom prst="rect">
              <a:avLst/>
            </a:prstGeom>
          </p:spPr>
          <p:txBody>
            <a:bodyPr anchor="ctr" rtlCol="false" tIns="50800" lIns="50800" bIns="50800" rIns="50800"/>
            <a:lstStyle/>
            <a:p>
              <a:pPr algn="ctr">
                <a:lnSpc>
                  <a:spcPts val="1260"/>
                </a:lnSpc>
              </a:pPr>
              <a:r>
                <a:rPr lang="en-US" sz="900">
                  <a:solidFill>
                    <a:srgbClr val="FFFFFF"/>
                  </a:solidFill>
                  <a:latin typeface="Open Sans"/>
                  <a:ea typeface="Open Sans"/>
                  <a:cs typeface="Open Sans"/>
                  <a:sym typeface="Open Sans"/>
                </a:rPr>
                <a:t>Total de vehículos en buen estado(t) </a:t>
              </a:r>
              <a:r>
                <a:rPr lang="en-US" sz="900">
                  <a:solidFill>
                    <a:srgbClr val="FFFFFF"/>
                  </a:solidFill>
                  <a:latin typeface="Open Sans"/>
                  <a:ea typeface="Open Sans"/>
                  <a:cs typeface="Open Sans"/>
                  <a:sym typeface="Open Sans"/>
                </a:rPr>
                <a:t>= Meta de Total de vehículos en buen estado - Discrepancia(t)</a:t>
              </a:r>
            </a:p>
          </p:txBody>
        </p:sp>
      </p:grpSp>
      <p:sp>
        <p:nvSpPr>
          <p:cNvPr name="TextBox 6" id="6"/>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Diagrama forrester (Vensim)</a:t>
            </a:r>
          </a:p>
        </p:txBody>
      </p:sp>
      <p:grpSp>
        <p:nvGrpSpPr>
          <p:cNvPr name="Group 7" id="7"/>
          <p:cNvGrpSpPr/>
          <p:nvPr/>
        </p:nvGrpSpPr>
        <p:grpSpPr>
          <a:xfrm rot="0">
            <a:off x="7923184" y="2926613"/>
            <a:ext cx="4679475" cy="514336"/>
            <a:chOff x="0" y="0"/>
            <a:chExt cx="1232454" cy="135463"/>
          </a:xfrm>
        </p:grpSpPr>
        <p:sp>
          <p:nvSpPr>
            <p:cNvPr name="Freeform 8" id="8"/>
            <p:cNvSpPr/>
            <p:nvPr/>
          </p:nvSpPr>
          <p:spPr>
            <a:xfrm flipH="false" flipV="false" rot="0">
              <a:off x="0" y="0"/>
              <a:ext cx="1232454" cy="135463"/>
            </a:xfrm>
            <a:custGeom>
              <a:avLst/>
              <a:gdLst/>
              <a:ahLst/>
              <a:cxnLst/>
              <a:rect r="r" b="b" t="t" l="l"/>
              <a:pathLst>
                <a:path h="135463" w="1232454">
                  <a:moveTo>
                    <a:pt x="0" y="0"/>
                  </a:moveTo>
                  <a:lnTo>
                    <a:pt x="1232454" y="0"/>
                  </a:lnTo>
                  <a:lnTo>
                    <a:pt x="1232454" y="135463"/>
                  </a:lnTo>
                  <a:lnTo>
                    <a:pt x="0" y="135463"/>
                  </a:lnTo>
                  <a:close/>
                </a:path>
              </a:pathLst>
            </a:custGeom>
            <a:solidFill>
              <a:srgbClr val="000000"/>
            </a:solidFill>
          </p:spPr>
        </p:sp>
        <p:sp>
          <p:nvSpPr>
            <p:cNvPr name="TextBox 9" id="9"/>
            <p:cNvSpPr txBox="true"/>
            <p:nvPr/>
          </p:nvSpPr>
          <p:spPr>
            <a:xfrm>
              <a:off x="0" y="-19050"/>
              <a:ext cx="1232454" cy="154513"/>
            </a:xfrm>
            <a:prstGeom prst="rect">
              <a:avLst/>
            </a:prstGeom>
          </p:spPr>
          <p:txBody>
            <a:bodyPr anchor="ctr" rtlCol="false" tIns="50800" lIns="50800" bIns="50800" rIns="50800"/>
            <a:lstStyle/>
            <a:p>
              <a:pPr algn="ctr">
                <a:lnSpc>
                  <a:spcPts val="1260"/>
                </a:lnSpc>
              </a:pPr>
              <a:r>
                <a:rPr lang="en-US" sz="900">
                  <a:solidFill>
                    <a:srgbClr val="FFFFFF"/>
                  </a:solidFill>
                  <a:latin typeface="Open Sans"/>
                  <a:ea typeface="Open Sans"/>
                  <a:cs typeface="Open Sans"/>
                  <a:sym typeface="Open Sans"/>
                </a:rPr>
                <a:t>Total de vehículos de transporte público en buen estado(t)</a:t>
              </a:r>
            </a:p>
            <a:p>
              <a:pPr algn="ctr">
                <a:lnSpc>
                  <a:spcPts val="1260"/>
                </a:lnSpc>
              </a:pPr>
              <a:r>
                <a:rPr lang="en-US" sz="900">
                  <a:solidFill>
                    <a:srgbClr val="FFFFFF"/>
                  </a:solidFill>
                  <a:latin typeface="Open Sans"/>
                  <a:ea typeface="Open Sans"/>
                  <a:cs typeface="Open Sans"/>
                  <a:sym typeface="Open Sans"/>
                </a:rPr>
                <a:t> </a:t>
              </a:r>
              <a:r>
                <a:rPr lang="en-US" sz="900">
                  <a:solidFill>
                    <a:srgbClr val="FFFFFF"/>
                  </a:solidFill>
                  <a:latin typeface="Open Sans"/>
                  <a:ea typeface="Open Sans"/>
                  <a:cs typeface="Open Sans"/>
                  <a:sym typeface="Open Sans"/>
                </a:rPr>
                <a:t>= Meta de Total de vehículos de transporte público en buen estado - Discrepancia(t)</a:t>
              </a:r>
            </a:p>
          </p:txBody>
        </p:sp>
      </p:grpSp>
      <p:grpSp>
        <p:nvGrpSpPr>
          <p:cNvPr name="Group 10" id="10"/>
          <p:cNvGrpSpPr/>
          <p:nvPr/>
        </p:nvGrpSpPr>
        <p:grpSpPr>
          <a:xfrm rot="0">
            <a:off x="12832579" y="4930723"/>
            <a:ext cx="4895908" cy="514336"/>
            <a:chOff x="0" y="0"/>
            <a:chExt cx="1289457" cy="135463"/>
          </a:xfrm>
        </p:grpSpPr>
        <p:sp>
          <p:nvSpPr>
            <p:cNvPr name="Freeform 11" id="11"/>
            <p:cNvSpPr/>
            <p:nvPr/>
          </p:nvSpPr>
          <p:spPr>
            <a:xfrm flipH="false" flipV="false" rot="0">
              <a:off x="0" y="0"/>
              <a:ext cx="1289457" cy="135463"/>
            </a:xfrm>
            <a:custGeom>
              <a:avLst/>
              <a:gdLst/>
              <a:ahLst/>
              <a:cxnLst/>
              <a:rect r="r" b="b" t="t" l="l"/>
              <a:pathLst>
                <a:path h="135463" w="1289457">
                  <a:moveTo>
                    <a:pt x="0" y="0"/>
                  </a:moveTo>
                  <a:lnTo>
                    <a:pt x="1289457" y="0"/>
                  </a:lnTo>
                  <a:lnTo>
                    <a:pt x="1289457" y="135463"/>
                  </a:lnTo>
                  <a:lnTo>
                    <a:pt x="0" y="135463"/>
                  </a:lnTo>
                  <a:close/>
                </a:path>
              </a:pathLst>
            </a:custGeom>
            <a:solidFill>
              <a:srgbClr val="000000"/>
            </a:solidFill>
          </p:spPr>
        </p:sp>
        <p:sp>
          <p:nvSpPr>
            <p:cNvPr name="TextBox 12" id="12"/>
            <p:cNvSpPr txBox="true"/>
            <p:nvPr/>
          </p:nvSpPr>
          <p:spPr>
            <a:xfrm>
              <a:off x="0" y="-19050"/>
              <a:ext cx="1289457" cy="154513"/>
            </a:xfrm>
            <a:prstGeom prst="rect">
              <a:avLst/>
            </a:prstGeom>
          </p:spPr>
          <p:txBody>
            <a:bodyPr anchor="ctr" rtlCol="false" tIns="50800" lIns="50800" bIns="50800" rIns="50800"/>
            <a:lstStyle/>
            <a:p>
              <a:pPr algn="ctr">
                <a:lnSpc>
                  <a:spcPts val="1260"/>
                </a:lnSpc>
              </a:pPr>
              <a:r>
                <a:rPr lang="en-US" sz="900">
                  <a:solidFill>
                    <a:srgbClr val="FFFFFF"/>
                  </a:solidFill>
                  <a:latin typeface="Open Sans"/>
                  <a:ea typeface="Open Sans"/>
                  <a:cs typeface="Open Sans"/>
                  <a:sym typeface="Open Sans"/>
                </a:rPr>
                <a:t>Total de conductores con consumo de alcohol(t)</a:t>
              </a:r>
            </a:p>
            <a:p>
              <a:pPr algn="ctr">
                <a:lnSpc>
                  <a:spcPts val="1260"/>
                </a:lnSpc>
              </a:pPr>
              <a:r>
                <a:rPr lang="en-US" sz="900">
                  <a:solidFill>
                    <a:srgbClr val="FFFFFF"/>
                  </a:solidFill>
                  <a:latin typeface="Open Sans"/>
                  <a:ea typeface="Open Sans"/>
                  <a:cs typeface="Open Sans"/>
                  <a:sym typeface="Open Sans"/>
                </a:rPr>
                <a:t> </a:t>
              </a:r>
              <a:r>
                <a:rPr lang="en-US" sz="900">
                  <a:solidFill>
                    <a:srgbClr val="FFFFFF"/>
                  </a:solidFill>
                  <a:latin typeface="Open Sans"/>
                  <a:ea typeface="Open Sans"/>
                  <a:cs typeface="Open Sans"/>
                  <a:sym typeface="Open Sans"/>
                </a:rPr>
                <a:t>= Meta de Total de conductores con consumo de alcohol - Discrepancia(t))</a:t>
              </a:r>
            </a:p>
          </p:txBody>
        </p:sp>
      </p:grpSp>
      <p:grpSp>
        <p:nvGrpSpPr>
          <p:cNvPr name="Group 13" id="13"/>
          <p:cNvGrpSpPr/>
          <p:nvPr/>
        </p:nvGrpSpPr>
        <p:grpSpPr>
          <a:xfrm rot="0">
            <a:off x="605277" y="5445060"/>
            <a:ext cx="4895908" cy="514336"/>
            <a:chOff x="0" y="0"/>
            <a:chExt cx="1289457" cy="135463"/>
          </a:xfrm>
        </p:grpSpPr>
        <p:sp>
          <p:nvSpPr>
            <p:cNvPr name="Freeform 14" id="14"/>
            <p:cNvSpPr/>
            <p:nvPr/>
          </p:nvSpPr>
          <p:spPr>
            <a:xfrm flipH="false" flipV="false" rot="0">
              <a:off x="0" y="0"/>
              <a:ext cx="1289457" cy="135463"/>
            </a:xfrm>
            <a:custGeom>
              <a:avLst/>
              <a:gdLst/>
              <a:ahLst/>
              <a:cxnLst/>
              <a:rect r="r" b="b" t="t" l="l"/>
              <a:pathLst>
                <a:path h="135463" w="1289457">
                  <a:moveTo>
                    <a:pt x="0" y="0"/>
                  </a:moveTo>
                  <a:lnTo>
                    <a:pt x="1289457" y="0"/>
                  </a:lnTo>
                  <a:lnTo>
                    <a:pt x="1289457" y="135463"/>
                  </a:lnTo>
                  <a:lnTo>
                    <a:pt x="0" y="135463"/>
                  </a:lnTo>
                  <a:close/>
                </a:path>
              </a:pathLst>
            </a:custGeom>
            <a:solidFill>
              <a:srgbClr val="000000"/>
            </a:solidFill>
          </p:spPr>
        </p:sp>
        <p:sp>
          <p:nvSpPr>
            <p:cNvPr name="TextBox 15" id="15"/>
            <p:cNvSpPr txBox="true"/>
            <p:nvPr/>
          </p:nvSpPr>
          <p:spPr>
            <a:xfrm>
              <a:off x="0" y="-19050"/>
              <a:ext cx="1289457" cy="154513"/>
            </a:xfrm>
            <a:prstGeom prst="rect">
              <a:avLst/>
            </a:prstGeom>
          </p:spPr>
          <p:txBody>
            <a:bodyPr anchor="ctr" rtlCol="false" tIns="50800" lIns="50800" bIns="50800" rIns="50800"/>
            <a:lstStyle/>
            <a:p>
              <a:pPr algn="ctr">
                <a:lnSpc>
                  <a:spcPts val="1260"/>
                </a:lnSpc>
              </a:pPr>
              <a:r>
                <a:rPr lang="en-US" sz="900">
                  <a:solidFill>
                    <a:srgbClr val="FFFFFF"/>
                  </a:solidFill>
                  <a:latin typeface="Open Sans"/>
                  <a:ea typeface="Open Sans"/>
                  <a:cs typeface="Open Sans"/>
                  <a:sym typeface="Open Sans"/>
                </a:rPr>
                <a:t>Extorsiones a transportistas(t) </a:t>
              </a:r>
              <a:r>
                <a:rPr lang="en-US" sz="900">
                  <a:solidFill>
                    <a:srgbClr val="FFFFFF"/>
                  </a:solidFill>
                  <a:latin typeface="Open Sans"/>
                  <a:ea typeface="Open Sans"/>
                  <a:cs typeface="Open Sans"/>
                  <a:sym typeface="Open Sans"/>
                </a:rPr>
                <a:t>= Meta de Extorsiones a transportistas - Discrepancia(t)</a:t>
              </a:r>
            </a:p>
          </p:txBody>
        </p:sp>
      </p:grpSp>
      <p:grpSp>
        <p:nvGrpSpPr>
          <p:cNvPr name="Group 16" id="16"/>
          <p:cNvGrpSpPr/>
          <p:nvPr/>
        </p:nvGrpSpPr>
        <p:grpSpPr>
          <a:xfrm rot="0">
            <a:off x="12295912" y="5893687"/>
            <a:ext cx="4895908" cy="514336"/>
            <a:chOff x="0" y="0"/>
            <a:chExt cx="1289457" cy="135463"/>
          </a:xfrm>
        </p:grpSpPr>
        <p:sp>
          <p:nvSpPr>
            <p:cNvPr name="Freeform 17" id="17"/>
            <p:cNvSpPr/>
            <p:nvPr/>
          </p:nvSpPr>
          <p:spPr>
            <a:xfrm flipH="false" flipV="false" rot="0">
              <a:off x="0" y="0"/>
              <a:ext cx="1289457" cy="135463"/>
            </a:xfrm>
            <a:custGeom>
              <a:avLst/>
              <a:gdLst/>
              <a:ahLst/>
              <a:cxnLst/>
              <a:rect r="r" b="b" t="t" l="l"/>
              <a:pathLst>
                <a:path h="135463" w="1289457">
                  <a:moveTo>
                    <a:pt x="0" y="0"/>
                  </a:moveTo>
                  <a:lnTo>
                    <a:pt x="1289457" y="0"/>
                  </a:lnTo>
                  <a:lnTo>
                    <a:pt x="1289457" y="135463"/>
                  </a:lnTo>
                  <a:lnTo>
                    <a:pt x="0" y="135463"/>
                  </a:lnTo>
                  <a:close/>
                </a:path>
              </a:pathLst>
            </a:custGeom>
            <a:solidFill>
              <a:srgbClr val="000000"/>
            </a:solidFill>
          </p:spPr>
        </p:sp>
        <p:sp>
          <p:nvSpPr>
            <p:cNvPr name="TextBox 18" id="18"/>
            <p:cNvSpPr txBox="true"/>
            <p:nvPr/>
          </p:nvSpPr>
          <p:spPr>
            <a:xfrm>
              <a:off x="0" y="-19050"/>
              <a:ext cx="1289457" cy="154513"/>
            </a:xfrm>
            <a:prstGeom prst="rect">
              <a:avLst/>
            </a:prstGeom>
          </p:spPr>
          <p:txBody>
            <a:bodyPr anchor="ctr" rtlCol="false" tIns="50800" lIns="50800" bIns="50800" rIns="50800"/>
            <a:lstStyle/>
            <a:p>
              <a:pPr algn="ctr">
                <a:lnSpc>
                  <a:spcPts val="1260"/>
                </a:lnSpc>
              </a:pPr>
              <a:r>
                <a:rPr lang="en-US" sz="900">
                  <a:solidFill>
                    <a:srgbClr val="FFFFFF"/>
                  </a:solidFill>
                  <a:latin typeface="Open Sans"/>
                  <a:ea typeface="Open Sans"/>
                  <a:cs typeface="Open Sans"/>
                  <a:sym typeface="Open Sans"/>
                </a:rPr>
                <a:t>Total de accidentes de transporte(t) </a:t>
              </a:r>
              <a:r>
                <a:rPr lang="en-US" sz="900">
                  <a:solidFill>
                    <a:srgbClr val="FFFFFF"/>
                  </a:solidFill>
                  <a:latin typeface="Open Sans"/>
                  <a:ea typeface="Open Sans"/>
                  <a:cs typeface="Open Sans"/>
                  <a:sym typeface="Open Sans"/>
                </a:rPr>
                <a:t>= Meta de Total de accidentes de transporte - Discrepancia(t)</a:t>
              </a:r>
            </a:p>
          </p:txBody>
        </p:sp>
      </p:grpSp>
      <p:sp>
        <p:nvSpPr>
          <p:cNvPr name="TextBox 19" id="19"/>
          <p:cNvSpPr txBox="true"/>
          <p:nvPr/>
        </p:nvSpPr>
        <p:spPr>
          <a:xfrm rot="0">
            <a:off x="1504240" y="3412374"/>
            <a:ext cx="5328816" cy="925830"/>
          </a:xfrm>
          <a:prstGeom prst="rect">
            <a:avLst/>
          </a:prstGeom>
        </p:spPr>
        <p:txBody>
          <a:bodyPr anchor="t" rtlCol="false" tIns="0" lIns="0" bIns="0" rIns="0">
            <a:spAutoFit/>
          </a:bodyPr>
          <a:lstStyle/>
          <a:p>
            <a:pPr algn="ctr">
              <a:lnSpc>
                <a:spcPts val="2520"/>
              </a:lnSpc>
            </a:pPr>
            <a:r>
              <a:rPr lang="en-US" sz="1800" spc="-82">
                <a:solidFill>
                  <a:srgbClr val="000000"/>
                </a:solidFill>
                <a:latin typeface="Open Sans"/>
                <a:ea typeface="Open Sans"/>
                <a:cs typeface="Open Sans"/>
                <a:sym typeface="Open Sans"/>
              </a:rPr>
              <a:t>Meta(objetivo): Lograr mantener una cantidad controlada y en aumento de vehiculos en buen estado</a:t>
            </a:r>
          </a:p>
          <a:p>
            <a:pPr algn="ctr">
              <a:lnSpc>
                <a:spcPts val="2520"/>
              </a:lnSpc>
              <a:spcBef>
                <a:spcPct val="0"/>
              </a:spcBef>
            </a:pPr>
            <a:r>
              <a:rPr lang="en-US" sz="1800" spc="-82">
                <a:solidFill>
                  <a:srgbClr val="000000"/>
                </a:solidFill>
                <a:latin typeface="Open Sans"/>
                <a:ea typeface="Open Sans"/>
                <a:cs typeface="Open Sans"/>
                <a:sym typeface="Open Sans"/>
              </a:rPr>
              <a:t>Valor: 5000 </a:t>
            </a:r>
          </a:p>
        </p:txBody>
      </p:sp>
      <p:sp>
        <p:nvSpPr>
          <p:cNvPr name="TextBox 20" id="20"/>
          <p:cNvSpPr txBox="true"/>
          <p:nvPr/>
        </p:nvSpPr>
        <p:spPr>
          <a:xfrm rot="0">
            <a:off x="872153" y="5930821"/>
            <a:ext cx="5706118" cy="925830"/>
          </a:xfrm>
          <a:prstGeom prst="rect">
            <a:avLst/>
          </a:prstGeom>
        </p:spPr>
        <p:txBody>
          <a:bodyPr anchor="t" rtlCol="false" tIns="0" lIns="0" bIns="0" rIns="0">
            <a:spAutoFit/>
          </a:bodyPr>
          <a:lstStyle/>
          <a:p>
            <a:pPr algn="ctr">
              <a:lnSpc>
                <a:spcPts val="2520"/>
              </a:lnSpc>
            </a:pPr>
            <a:r>
              <a:rPr lang="en-US" sz="1800" spc="-82">
                <a:solidFill>
                  <a:srgbClr val="000000"/>
                </a:solidFill>
                <a:latin typeface="Open Sans"/>
                <a:ea typeface="Open Sans"/>
                <a:cs typeface="Open Sans"/>
                <a:sym typeface="Open Sans"/>
              </a:rPr>
              <a:t>Meta(objetivo): Disminuir la cantidad de extorsiones a transportistas aumentando la seguridad en transportes</a:t>
            </a:r>
          </a:p>
          <a:p>
            <a:pPr algn="ctr">
              <a:lnSpc>
                <a:spcPts val="2520"/>
              </a:lnSpc>
              <a:spcBef>
                <a:spcPct val="0"/>
              </a:spcBef>
            </a:pPr>
            <a:r>
              <a:rPr lang="en-US" sz="1800" spc="-82">
                <a:solidFill>
                  <a:srgbClr val="000000"/>
                </a:solidFill>
                <a:latin typeface="Open Sans"/>
                <a:ea typeface="Open Sans"/>
                <a:cs typeface="Open Sans"/>
                <a:sym typeface="Open Sans"/>
              </a:rPr>
              <a:t>Valor: 75 </a:t>
            </a:r>
          </a:p>
        </p:txBody>
      </p:sp>
      <p:sp>
        <p:nvSpPr>
          <p:cNvPr name="TextBox 21" id="21"/>
          <p:cNvSpPr txBox="true"/>
          <p:nvPr/>
        </p:nvSpPr>
        <p:spPr>
          <a:xfrm rot="0">
            <a:off x="7503764" y="1208323"/>
            <a:ext cx="5328816" cy="925830"/>
          </a:xfrm>
          <a:prstGeom prst="rect">
            <a:avLst/>
          </a:prstGeom>
        </p:spPr>
        <p:txBody>
          <a:bodyPr anchor="t" rtlCol="false" tIns="0" lIns="0" bIns="0" rIns="0">
            <a:spAutoFit/>
          </a:bodyPr>
          <a:lstStyle/>
          <a:p>
            <a:pPr algn="ctr">
              <a:lnSpc>
                <a:spcPts val="2520"/>
              </a:lnSpc>
            </a:pPr>
            <a:r>
              <a:rPr lang="en-US" sz="1800" spc="-82">
                <a:solidFill>
                  <a:srgbClr val="000000"/>
                </a:solidFill>
                <a:latin typeface="Open Sans"/>
                <a:ea typeface="Open Sans"/>
                <a:cs typeface="Open Sans"/>
                <a:sym typeface="Open Sans"/>
              </a:rPr>
              <a:t>Meta(objetivo): Aumentar la cantidad de vehiculos de transporte público en buen estado</a:t>
            </a:r>
          </a:p>
          <a:p>
            <a:pPr algn="ctr">
              <a:lnSpc>
                <a:spcPts val="2520"/>
              </a:lnSpc>
              <a:spcBef>
                <a:spcPct val="0"/>
              </a:spcBef>
            </a:pPr>
            <a:r>
              <a:rPr lang="en-US" sz="1800" spc="-82">
                <a:solidFill>
                  <a:srgbClr val="000000"/>
                </a:solidFill>
                <a:latin typeface="Open Sans"/>
                <a:ea typeface="Open Sans"/>
                <a:cs typeface="Open Sans"/>
                <a:sym typeface="Open Sans"/>
              </a:rPr>
              <a:t>Valor: 3000</a:t>
            </a:r>
          </a:p>
        </p:txBody>
      </p:sp>
      <p:sp>
        <p:nvSpPr>
          <p:cNvPr name="TextBox 22" id="22"/>
          <p:cNvSpPr txBox="true"/>
          <p:nvPr/>
        </p:nvSpPr>
        <p:spPr>
          <a:xfrm rot="0">
            <a:off x="12717899" y="3220915"/>
            <a:ext cx="5328816" cy="925830"/>
          </a:xfrm>
          <a:prstGeom prst="rect">
            <a:avLst/>
          </a:prstGeom>
        </p:spPr>
        <p:txBody>
          <a:bodyPr anchor="t" rtlCol="false" tIns="0" lIns="0" bIns="0" rIns="0">
            <a:spAutoFit/>
          </a:bodyPr>
          <a:lstStyle/>
          <a:p>
            <a:pPr algn="ctr">
              <a:lnSpc>
                <a:spcPts val="2520"/>
              </a:lnSpc>
            </a:pPr>
            <a:r>
              <a:rPr lang="en-US" sz="1800" spc="-82">
                <a:solidFill>
                  <a:srgbClr val="000000"/>
                </a:solidFill>
                <a:latin typeface="Open Sans"/>
                <a:ea typeface="Open Sans"/>
                <a:cs typeface="Open Sans"/>
                <a:sym typeface="Open Sans"/>
              </a:rPr>
              <a:t>Meta(objetivo): Reducir la cantidad de conductores que consumen alcohol a traves de la educación vial</a:t>
            </a:r>
          </a:p>
          <a:p>
            <a:pPr algn="ctr">
              <a:lnSpc>
                <a:spcPts val="2520"/>
              </a:lnSpc>
              <a:spcBef>
                <a:spcPct val="0"/>
              </a:spcBef>
            </a:pPr>
            <a:r>
              <a:rPr lang="en-US" sz="1800" spc="-82">
                <a:solidFill>
                  <a:srgbClr val="000000"/>
                </a:solidFill>
                <a:latin typeface="Open Sans"/>
                <a:ea typeface="Open Sans"/>
                <a:cs typeface="Open Sans"/>
                <a:sym typeface="Open Sans"/>
              </a:rPr>
              <a:t>Valor: 10</a:t>
            </a:r>
          </a:p>
        </p:txBody>
      </p:sp>
      <p:sp>
        <p:nvSpPr>
          <p:cNvPr name="TextBox 23" id="23"/>
          <p:cNvSpPr txBox="true"/>
          <p:nvPr/>
        </p:nvSpPr>
        <p:spPr>
          <a:xfrm rot="0">
            <a:off x="13221731" y="7160499"/>
            <a:ext cx="3044269" cy="1554480"/>
          </a:xfrm>
          <a:prstGeom prst="rect">
            <a:avLst/>
          </a:prstGeom>
        </p:spPr>
        <p:txBody>
          <a:bodyPr anchor="t" rtlCol="false" tIns="0" lIns="0" bIns="0" rIns="0">
            <a:spAutoFit/>
          </a:bodyPr>
          <a:lstStyle/>
          <a:p>
            <a:pPr algn="ctr">
              <a:lnSpc>
                <a:spcPts val="2520"/>
              </a:lnSpc>
            </a:pPr>
            <a:r>
              <a:rPr lang="en-US" sz="1800" spc="-82">
                <a:solidFill>
                  <a:srgbClr val="000000"/>
                </a:solidFill>
                <a:latin typeface="Open Sans"/>
                <a:ea typeface="Open Sans"/>
                <a:cs typeface="Open Sans"/>
                <a:sym typeface="Open Sans"/>
              </a:rPr>
              <a:t>Meta(objetivo): Se reduce la cantidad de accidentes a traves de la disminucion de conductores irresponsables</a:t>
            </a:r>
          </a:p>
          <a:p>
            <a:pPr algn="ctr">
              <a:lnSpc>
                <a:spcPts val="2520"/>
              </a:lnSpc>
              <a:spcBef>
                <a:spcPct val="0"/>
              </a:spcBef>
            </a:pPr>
            <a:r>
              <a:rPr lang="en-US" sz="1800" spc="-82">
                <a:solidFill>
                  <a:srgbClr val="000000"/>
                </a:solidFill>
                <a:latin typeface="Open Sans"/>
                <a:ea typeface="Open Sans"/>
                <a:cs typeface="Open Sans"/>
                <a:sym typeface="Open Sans"/>
              </a:rPr>
              <a:t>Valor: 250</a:t>
            </a:r>
          </a:p>
        </p:txBody>
      </p:sp>
      <p:grpSp>
        <p:nvGrpSpPr>
          <p:cNvPr name="Group 24" id="24"/>
          <p:cNvGrpSpPr/>
          <p:nvPr/>
        </p:nvGrpSpPr>
        <p:grpSpPr>
          <a:xfrm rot="0">
            <a:off x="7400004" y="6780016"/>
            <a:ext cx="4895908" cy="514336"/>
            <a:chOff x="0" y="0"/>
            <a:chExt cx="1289457" cy="135463"/>
          </a:xfrm>
        </p:grpSpPr>
        <p:sp>
          <p:nvSpPr>
            <p:cNvPr name="Freeform 25" id="25"/>
            <p:cNvSpPr/>
            <p:nvPr/>
          </p:nvSpPr>
          <p:spPr>
            <a:xfrm flipH="false" flipV="false" rot="0">
              <a:off x="0" y="0"/>
              <a:ext cx="1289457" cy="135463"/>
            </a:xfrm>
            <a:custGeom>
              <a:avLst/>
              <a:gdLst/>
              <a:ahLst/>
              <a:cxnLst/>
              <a:rect r="r" b="b" t="t" l="l"/>
              <a:pathLst>
                <a:path h="135463" w="1289457">
                  <a:moveTo>
                    <a:pt x="0" y="0"/>
                  </a:moveTo>
                  <a:lnTo>
                    <a:pt x="1289457" y="0"/>
                  </a:lnTo>
                  <a:lnTo>
                    <a:pt x="1289457" y="135463"/>
                  </a:lnTo>
                  <a:lnTo>
                    <a:pt x="0" y="135463"/>
                  </a:lnTo>
                  <a:close/>
                </a:path>
              </a:pathLst>
            </a:custGeom>
            <a:solidFill>
              <a:srgbClr val="000000"/>
            </a:solidFill>
          </p:spPr>
        </p:sp>
        <p:sp>
          <p:nvSpPr>
            <p:cNvPr name="TextBox 26" id="26"/>
            <p:cNvSpPr txBox="true"/>
            <p:nvPr/>
          </p:nvSpPr>
          <p:spPr>
            <a:xfrm>
              <a:off x="0" y="-19050"/>
              <a:ext cx="1289457" cy="154513"/>
            </a:xfrm>
            <a:prstGeom prst="rect">
              <a:avLst/>
            </a:prstGeom>
          </p:spPr>
          <p:txBody>
            <a:bodyPr anchor="ctr" rtlCol="false" tIns="50800" lIns="50800" bIns="50800" rIns="50800"/>
            <a:lstStyle/>
            <a:p>
              <a:pPr algn="ctr">
                <a:lnSpc>
                  <a:spcPts val="1260"/>
                </a:lnSpc>
              </a:pPr>
              <a:r>
                <a:rPr lang="en-US" sz="900">
                  <a:solidFill>
                    <a:srgbClr val="FFFFFF"/>
                  </a:solidFill>
                  <a:latin typeface="Open Sans"/>
                  <a:ea typeface="Open Sans"/>
                  <a:cs typeface="Open Sans"/>
                  <a:sym typeface="Open Sans"/>
                </a:rPr>
                <a:t>Nivel de satisfacción de usuario(t) </a:t>
              </a:r>
              <a:r>
                <a:rPr lang="en-US" sz="900">
                  <a:solidFill>
                    <a:srgbClr val="FFFFFF"/>
                  </a:solidFill>
                  <a:latin typeface="Open Sans"/>
                  <a:ea typeface="Open Sans"/>
                  <a:cs typeface="Open Sans"/>
                  <a:sym typeface="Open Sans"/>
                </a:rPr>
                <a:t>= Meta de Nivel de satisfacción de usuario - Discrepancia(t)</a:t>
              </a:r>
            </a:p>
          </p:txBody>
        </p:sp>
      </p:grpSp>
      <p:sp>
        <p:nvSpPr>
          <p:cNvPr name="TextBox 27" id="27"/>
          <p:cNvSpPr txBox="true"/>
          <p:nvPr/>
        </p:nvSpPr>
        <p:spPr>
          <a:xfrm rot="0">
            <a:off x="8489202" y="8056352"/>
            <a:ext cx="3044269" cy="925830"/>
          </a:xfrm>
          <a:prstGeom prst="rect">
            <a:avLst/>
          </a:prstGeom>
        </p:spPr>
        <p:txBody>
          <a:bodyPr anchor="t" rtlCol="false" tIns="0" lIns="0" bIns="0" rIns="0">
            <a:spAutoFit/>
          </a:bodyPr>
          <a:lstStyle/>
          <a:p>
            <a:pPr algn="ctr">
              <a:lnSpc>
                <a:spcPts val="2520"/>
              </a:lnSpc>
            </a:pPr>
            <a:r>
              <a:rPr lang="en-US" sz="1800" spc="-82">
                <a:solidFill>
                  <a:srgbClr val="000000"/>
                </a:solidFill>
                <a:latin typeface="Open Sans"/>
                <a:ea typeface="Open Sans"/>
                <a:cs typeface="Open Sans"/>
                <a:sym typeface="Open Sans"/>
              </a:rPr>
              <a:t>Meta(objetivo): Aumentar la satisfacción del cliente al 75%</a:t>
            </a:r>
          </a:p>
          <a:p>
            <a:pPr algn="ctr">
              <a:lnSpc>
                <a:spcPts val="2520"/>
              </a:lnSpc>
              <a:spcBef>
                <a:spcPct val="0"/>
              </a:spcBef>
            </a:pPr>
            <a:r>
              <a:rPr lang="en-US" sz="1800" spc="-82">
                <a:solidFill>
                  <a:srgbClr val="000000"/>
                </a:solidFill>
                <a:latin typeface="Open Sans"/>
                <a:ea typeface="Open Sans"/>
                <a:cs typeface="Open Sans"/>
                <a:sym typeface="Open Sans"/>
              </a:rPr>
              <a:t>Valor: 75</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174979" y="2854468"/>
            <a:ext cx="16410227" cy="2646149"/>
          </a:xfrm>
          <a:custGeom>
            <a:avLst/>
            <a:gdLst/>
            <a:ahLst/>
            <a:cxnLst/>
            <a:rect r="r" b="b" t="t" l="l"/>
            <a:pathLst>
              <a:path h="2646149" w="16410227">
                <a:moveTo>
                  <a:pt x="0" y="0"/>
                </a:moveTo>
                <a:lnTo>
                  <a:pt x="16410227" y="0"/>
                </a:lnTo>
                <a:lnTo>
                  <a:pt x="16410227" y="2646149"/>
                </a:lnTo>
                <a:lnTo>
                  <a:pt x="0" y="2646149"/>
                </a:lnTo>
                <a:lnTo>
                  <a:pt x="0" y="0"/>
                </a:lnTo>
                <a:close/>
              </a:path>
            </a:pathLst>
          </a:custGeom>
          <a:blipFill>
            <a:blip r:embed="rId2"/>
            <a:stretch>
              <a:fillRect l="0" t="0" r="0" b="0"/>
            </a:stretch>
          </a:blipFill>
        </p:spPr>
      </p:sp>
      <p:sp>
        <p:nvSpPr>
          <p:cNvPr name="TextBox 3" id="3"/>
          <p:cNvSpPr txBox="true"/>
          <p:nvPr/>
        </p:nvSpPr>
        <p:spPr>
          <a:xfrm rot="0">
            <a:off x="4168648" y="771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Tablas</a:t>
            </a:r>
          </a:p>
        </p:txBody>
      </p:sp>
      <p:sp>
        <p:nvSpPr>
          <p:cNvPr name="TextBox 4" id="4"/>
          <p:cNvSpPr txBox="true"/>
          <p:nvPr/>
        </p:nvSpPr>
        <p:spPr>
          <a:xfrm rot="0">
            <a:off x="4168648" y="1873393"/>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Antes</a:t>
            </a:r>
          </a:p>
        </p:txBody>
      </p:sp>
      <p:sp>
        <p:nvSpPr>
          <p:cNvPr name="TextBox 5" id="5"/>
          <p:cNvSpPr txBox="true"/>
          <p:nvPr/>
        </p:nvSpPr>
        <p:spPr>
          <a:xfrm rot="0">
            <a:off x="1362604" y="6509838"/>
            <a:ext cx="15776715" cy="2604135"/>
          </a:xfrm>
          <a:prstGeom prst="rect">
            <a:avLst/>
          </a:prstGeom>
        </p:spPr>
        <p:txBody>
          <a:bodyPr anchor="t" rtlCol="false" tIns="0" lIns="0" bIns="0" rIns="0">
            <a:spAutoFit/>
          </a:bodyPr>
          <a:lstStyle/>
          <a:p>
            <a:pPr algn="ctr">
              <a:lnSpc>
                <a:spcPts val="2940"/>
              </a:lnSpc>
              <a:spcBef>
                <a:spcPct val="0"/>
              </a:spcBef>
            </a:pPr>
            <a:r>
              <a:rPr lang="en-US" b="true" sz="2100" spc="-96">
                <a:solidFill>
                  <a:srgbClr val="2E4D99"/>
                </a:solidFill>
                <a:latin typeface="Raleway Medium"/>
                <a:ea typeface="Raleway Medium"/>
                <a:cs typeface="Raleway Medium"/>
                <a:sym typeface="Raleway Medium"/>
              </a:rPr>
              <a:t>La tabla muestra la evolución de diversos indicadores de movilidad urbana entre los años 2020 y 2025. A pesar de algunas mejoras puntuales, se observa una tendencia general de deterioro en la calidad del servicio de transporte. La congestión vehicular fluctúa, alcanzando su punto más alto en 2023, mientras que la fluidez del tráfico y la satisfacción de los usuarios descienden de manera sostenida. Paralelamente, los accidentes de transporte aumentan progresivamente, alcanzando su pico en 2025. Aunque el número de conductores con consumo de alcohol muestra una tendencia a la baja desde 2021, esto no ha sido suficiente para frenar el aumento de siniestros. Estos datos sugieren que los problemas estructurales del sistema de transporte van más allá del control del alcohol en conductores y requieren intervenciones más integrales en planificación, infraestructura y gestión del tráfico.</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800734" y="2222485"/>
            <a:ext cx="16628903" cy="4635307"/>
          </a:xfrm>
          <a:custGeom>
            <a:avLst/>
            <a:gdLst/>
            <a:ahLst/>
            <a:cxnLst/>
            <a:rect r="r" b="b" t="t" l="l"/>
            <a:pathLst>
              <a:path h="4635307" w="16628903">
                <a:moveTo>
                  <a:pt x="0" y="0"/>
                </a:moveTo>
                <a:lnTo>
                  <a:pt x="16628903" y="0"/>
                </a:lnTo>
                <a:lnTo>
                  <a:pt x="16628903" y="4635307"/>
                </a:lnTo>
                <a:lnTo>
                  <a:pt x="0" y="4635307"/>
                </a:lnTo>
                <a:lnTo>
                  <a:pt x="0" y="0"/>
                </a:lnTo>
                <a:close/>
              </a:path>
            </a:pathLst>
          </a:custGeom>
          <a:blipFill>
            <a:blip r:embed="rId2"/>
            <a:stretch>
              <a:fillRect l="0" t="0" r="0" b="0"/>
            </a:stretch>
          </a:blipFill>
        </p:spPr>
      </p:sp>
      <p:sp>
        <p:nvSpPr>
          <p:cNvPr name="TextBox 3" id="3"/>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Tablas</a:t>
            </a:r>
          </a:p>
        </p:txBody>
      </p:sp>
      <p:sp>
        <p:nvSpPr>
          <p:cNvPr name="TextBox 4" id="4"/>
          <p:cNvSpPr txBox="true"/>
          <p:nvPr/>
        </p:nvSpPr>
        <p:spPr>
          <a:xfrm rot="0">
            <a:off x="4168648" y="1152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Después</a:t>
            </a:r>
          </a:p>
        </p:txBody>
      </p:sp>
      <p:sp>
        <p:nvSpPr>
          <p:cNvPr name="TextBox 5" id="5"/>
          <p:cNvSpPr txBox="true"/>
          <p:nvPr/>
        </p:nvSpPr>
        <p:spPr>
          <a:xfrm rot="0">
            <a:off x="730466" y="7158311"/>
            <a:ext cx="16769439" cy="2604135"/>
          </a:xfrm>
          <a:prstGeom prst="rect">
            <a:avLst/>
          </a:prstGeom>
        </p:spPr>
        <p:txBody>
          <a:bodyPr anchor="t" rtlCol="false" tIns="0" lIns="0" bIns="0" rIns="0">
            <a:spAutoFit/>
          </a:bodyPr>
          <a:lstStyle/>
          <a:p>
            <a:pPr algn="ctr">
              <a:lnSpc>
                <a:spcPts val="2940"/>
              </a:lnSpc>
              <a:spcBef>
                <a:spcPct val="0"/>
              </a:spcBef>
            </a:pPr>
            <a:r>
              <a:rPr lang="en-US" b="true" sz="2100" spc="-96">
                <a:solidFill>
                  <a:srgbClr val="2E4D99"/>
                </a:solidFill>
                <a:latin typeface="Raleway Medium"/>
                <a:ea typeface="Raleway Medium"/>
                <a:cs typeface="Raleway Medium"/>
                <a:sym typeface="Raleway Medium"/>
              </a:rPr>
              <a:t>La tabla presenta la evolución de indicadores clave del sistema de transporte entre los años 2026 y 2036. En este periodo se observa una mejora sostenida en la congestión vehicular, que tiende a disminuir, acompañada de una recuperación progresiva de la fluidez del tráfico a partir de 2028. La satisfacción de los usuarios, que inicialmente cae a niveles muy bajos, muestra un repunte notable desde 2032 hasta alcanzar su punto más alto en 2036. Paralelamente, los accidentes de transporte disminuyen de forma constante, al igual que la cantidad de conductores que manejan bajo los efectos del alcohol, que pasa de 30 en 2026 a solo 6 en 2036. Esta evolución sugiere la implementación de medidas efectivas a mediano plazo, posiblemente relacionadas con regulación, infraestructura y campañas de seguridad vial, que han generado un impacto positivo tanto en la seguridad como en la percepción del servicio por parte de los usuarios.</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2031169"/>
            <a:ext cx="8197914" cy="4878921"/>
          </a:xfrm>
          <a:custGeom>
            <a:avLst/>
            <a:gdLst/>
            <a:ahLst/>
            <a:cxnLst/>
            <a:rect r="r" b="b" t="t" l="l"/>
            <a:pathLst>
              <a:path h="4878921" w="8197914">
                <a:moveTo>
                  <a:pt x="0" y="0"/>
                </a:moveTo>
                <a:lnTo>
                  <a:pt x="8197914" y="0"/>
                </a:lnTo>
                <a:lnTo>
                  <a:pt x="8197914" y="4878921"/>
                </a:lnTo>
                <a:lnTo>
                  <a:pt x="0" y="4878921"/>
                </a:lnTo>
                <a:lnTo>
                  <a:pt x="0" y="0"/>
                </a:lnTo>
                <a:close/>
              </a:path>
            </a:pathLst>
          </a:custGeom>
          <a:blipFill>
            <a:blip r:embed="rId2"/>
            <a:stretch>
              <a:fillRect l="0" t="0" r="0" b="0"/>
            </a:stretch>
          </a:blipFill>
        </p:spPr>
      </p:sp>
      <p:sp>
        <p:nvSpPr>
          <p:cNvPr name="Freeform 3" id="3"/>
          <p:cNvSpPr/>
          <p:nvPr/>
        </p:nvSpPr>
        <p:spPr>
          <a:xfrm flipH="false" flipV="false" rot="0">
            <a:off x="840792" y="2048819"/>
            <a:ext cx="6908879" cy="4152677"/>
          </a:xfrm>
          <a:custGeom>
            <a:avLst/>
            <a:gdLst/>
            <a:ahLst/>
            <a:cxnLst/>
            <a:rect r="r" b="b" t="t" l="l"/>
            <a:pathLst>
              <a:path h="4152677" w="6908879">
                <a:moveTo>
                  <a:pt x="0" y="0"/>
                </a:moveTo>
                <a:lnTo>
                  <a:pt x="6908879" y="0"/>
                </a:lnTo>
                <a:lnTo>
                  <a:pt x="6908879" y="4152677"/>
                </a:lnTo>
                <a:lnTo>
                  <a:pt x="0" y="4152677"/>
                </a:lnTo>
                <a:lnTo>
                  <a:pt x="0" y="0"/>
                </a:lnTo>
                <a:close/>
              </a:path>
            </a:pathLst>
          </a:custGeom>
          <a:blipFill>
            <a:blip r:embed="rId3"/>
            <a:stretch>
              <a:fillRect l="0" t="0" r="0" b="0"/>
            </a:stretch>
          </a:blipFill>
        </p:spPr>
      </p:sp>
      <p:sp>
        <p:nvSpPr>
          <p:cNvPr name="TextBox 4" id="4"/>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Gráficas</a:t>
            </a:r>
          </a:p>
        </p:txBody>
      </p:sp>
      <p:sp>
        <p:nvSpPr>
          <p:cNvPr name="TextBox 5" id="5"/>
          <p:cNvSpPr txBox="true"/>
          <p:nvPr/>
        </p:nvSpPr>
        <p:spPr>
          <a:xfrm rot="0">
            <a:off x="3691210" y="1175694"/>
            <a:ext cx="1559421"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000000"/>
                </a:solidFill>
                <a:latin typeface="Raleway Medium"/>
                <a:ea typeface="Raleway Medium"/>
                <a:cs typeface="Raleway Medium"/>
                <a:sym typeface="Raleway Medium"/>
              </a:rPr>
              <a:t>Antes</a:t>
            </a:r>
          </a:p>
        </p:txBody>
      </p:sp>
      <p:sp>
        <p:nvSpPr>
          <p:cNvPr name="TextBox 6" id="6"/>
          <p:cNvSpPr txBox="true"/>
          <p:nvPr/>
        </p:nvSpPr>
        <p:spPr>
          <a:xfrm rot="0">
            <a:off x="11793006" y="847725"/>
            <a:ext cx="2397621"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000000"/>
                </a:solidFill>
                <a:latin typeface="Raleway Medium"/>
                <a:ea typeface="Raleway Medium"/>
                <a:cs typeface="Raleway Medium"/>
                <a:sym typeface="Raleway Medium"/>
              </a:rPr>
              <a:t>Después</a:t>
            </a:r>
          </a:p>
        </p:txBody>
      </p:sp>
      <p:sp>
        <p:nvSpPr>
          <p:cNvPr name="TextBox 7" id="7"/>
          <p:cNvSpPr txBox="true"/>
          <p:nvPr/>
        </p:nvSpPr>
        <p:spPr>
          <a:xfrm rot="0">
            <a:off x="1263928" y="6646028"/>
            <a:ext cx="6218386" cy="2846070"/>
          </a:xfrm>
          <a:prstGeom prst="rect">
            <a:avLst/>
          </a:prstGeom>
        </p:spPr>
        <p:txBody>
          <a:bodyPr anchor="t" rtlCol="false" tIns="0" lIns="0" bIns="0" rIns="0">
            <a:spAutoFit/>
          </a:bodyPr>
          <a:lstStyle/>
          <a:p>
            <a:pPr algn="ctr">
              <a:lnSpc>
                <a:spcPts val="3779"/>
              </a:lnSpc>
              <a:spcBef>
                <a:spcPct val="0"/>
              </a:spcBef>
            </a:pPr>
            <a:r>
              <a:rPr lang="en-US" b="true" sz="2700" spc="-124">
                <a:solidFill>
                  <a:srgbClr val="000000"/>
                </a:solidFill>
                <a:latin typeface="Raleway Medium"/>
                <a:ea typeface="Raleway Medium"/>
                <a:cs typeface="Raleway Medium"/>
                <a:sym typeface="Raleway Medium"/>
              </a:rPr>
              <a:t>El gráfico muestra un aumento progresivo del total de accidentes de transporte, y la disminucion del nivel de satisfaccion de usuarios en consecuencia. Esto indica una tendencia preocupante sin un sistema eficiente de control o prevención</a:t>
            </a:r>
          </a:p>
        </p:txBody>
      </p:sp>
      <p:sp>
        <p:nvSpPr>
          <p:cNvPr name="TextBox 8" id="8"/>
          <p:cNvSpPr txBox="true"/>
          <p:nvPr/>
        </p:nvSpPr>
        <p:spPr>
          <a:xfrm rot="0">
            <a:off x="7965218" y="7163260"/>
            <a:ext cx="9810706" cy="2846070"/>
          </a:xfrm>
          <a:prstGeom prst="rect">
            <a:avLst/>
          </a:prstGeom>
        </p:spPr>
        <p:txBody>
          <a:bodyPr anchor="t" rtlCol="false" tIns="0" lIns="0" bIns="0" rIns="0">
            <a:spAutoFit/>
          </a:bodyPr>
          <a:lstStyle/>
          <a:p>
            <a:pPr algn="ctr">
              <a:lnSpc>
                <a:spcPts val="3779"/>
              </a:lnSpc>
              <a:spcBef>
                <a:spcPct val="0"/>
              </a:spcBef>
            </a:pPr>
            <a:r>
              <a:rPr lang="en-US" b="true" sz="2700" spc="-124">
                <a:solidFill>
                  <a:srgbClr val="000000"/>
                </a:solidFill>
                <a:latin typeface="Raleway Medium"/>
                <a:ea typeface="Raleway Medium"/>
                <a:cs typeface="Raleway Medium"/>
                <a:sym typeface="Raleway Medium"/>
              </a:rPr>
              <a:t>El gráfico muestra una disminución constante en el total de accidentes (línea azul), lo que sugiere que se implementaron medidas efectivas. Paralelamente, se observa un aumento en el nivel de satisfacción del usuario (línea roja), lo que indica que los ciudadanos perciben mejoras en la seguridad y la gestión del transporte.</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872339" y="2345616"/>
            <a:ext cx="7296920" cy="4385915"/>
          </a:xfrm>
          <a:custGeom>
            <a:avLst/>
            <a:gdLst/>
            <a:ahLst/>
            <a:cxnLst/>
            <a:rect r="r" b="b" t="t" l="l"/>
            <a:pathLst>
              <a:path h="4385915" w="7296920">
                <a:moveTo>
                  <a:pt x="0" y="0"/>
                </a:moveTo>
                <a:lnTo>
                  <a:pt x="7296920" y="0"/>
                </a:lnTo>
                <a:lnTo>
                  <a:pt x="7296920" y="4385914"/>
                </a:lnTo>
                <a:lnTo>
                  <a:pt x="0" y="4385914"/>
                </a:lnTo>
                <a:lnTo>
                  <a:pt x="0" y="0"/>
                </a:lnTo>
                <a:close/>
              </a:path>
            </a:pathLst>
          </a:custGeom>
          <a:blipFill>
            <a:blip r:embed="rId2"/>
            <a:stretch>
              <a:fillRect l="0" t="0" r="0" b="0"/>
            </a:stretch>
          </a:blipFill>
        </p:spPr>
      </p:sp>
      <p:sp>
        <p:nvSpPr>
          <p:cNvPr name="Freeform 3" id="3"/>
          <p:cNvSpPr/>
          <p:nvPr/>
        </p:nvSpPr>
        <p:spPr>
          <a:xfrm flipH="false" flipV="false" rot="0">
            <a:off x="9961964" y="2345616"/>
            <a:ext cx="7093270" cy="4229050"/>
          </a:xfrm>
          <a:custGeom>
            <a:avLst/>
            <a:gdLst/>
            <a:ahLst/>
            <a:cxnLst/>
            <a:rect r="r" b="b" t="t" l="l"/>
            <a:pathLst>
              <a:path h="4229050" w="7093270">
                <a:moveTo>
                  <a:pt x="0" y="0"/>
                </a:moveTo>
                <a:lnTo>
                  <a:pt x="7093270" y="0"/>
                </a:lnTo>
                <a:lnTo>
                  <a:pt x="7093270" y="4229050"/>
                </a:lnTo>
                <a:lnTo>
                  <a:pt x="0" y="4229050"/>
                </a:lnTo>
                <a:lnTo>
                  <a:pt x="0" y="0"/>
                </a:lnTo>
                <a:close/>
              </a:path>
            </a:pathLst>
          </a:custGeom>
          <a:blipFill>
            <a:blip r:embed="rId3"/>
            <a:stretch>
              <a:fillRect l="0" t="0" r="0" b="0"/>
            </a:stretch>
          </a:blipFill>
        </p:spPr>
      </p:sp>
      <p:sp>
        <p:nvSpPr>
          <p:cNvPr name="TextBox 4" id="4"/>
          <p:cNvSpPr txBox="true"/>
          <p:nvPr/>
        </p:nvSpPr>
        <p:spPr>
          <a:xfrm rot="0">
            <a:off x="3741088" y="1250271"/>
            <a:ext cx="1559421"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000000"/>
                </a:solidFill>
                <a:latin typeface="Raleway Medium"/>
                <a:ea typeface="Raleway Medium"/>
                <a:cs typeface="Raleway Medium"/>
                <a:sym typeface="Raleway Medium"/>
              </a:rPr>
              <a:t>Antes</a:t>
            </a:r>
          </a:p>
        </p:txBody>
      </p:sp>
      <p:sp>
        <p:nvSpPr>
          <p:cNvPr name="TextBox 5" id="5"/>
          <p:cNvSpPr txBox="true"/>
          <p:nvPr/>
        </p:nvSpPr>
        <p:spPr>
          <a:xfrm rot="0">
            <a:off x="11994174" y="1092380"/>
            <a:ext cx="2397621"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000000"/>
                </a:solidFill>
                <a:latin typeface="Raleway Medium"/>
                <a:ea typeface="Raleway Medium"/>
                <a:cs typeface="Raleway Medium"/>
                <a:sym typeface="Raleway Medium"/>
              </a:rPr>
              <a:t>Después</a:t>
            </a:r>
          </a:p>
        </p:txBody>
      </p:sp>
      <p:sp>
        <p:nvSpPr>
          <p:cNvPr name="TextBox 6" id="6"/>
          <p:cNvSpPr txBox="true"/>
          <p:nvPr/>
        </p:nvSpPr>
        <p:spPr>
          <a:xfrm rot="0">
            <a:off x="1028700" y="6898613"/>
            <a:ext cx="6928353" cy="3061221"/>
          </a:xfrm>
          <a:prstGeom prst="rect">
            <a:avLst/>
          </a:prstGeom>
        </p:spPr>
        <p:txBody>
          <a:bodyPr anchor="t" rtlCol="false" tIns="0" lIns="0" bIns="0" rIns="0">
            <a:spAutoFit/>
          </a:bodyPr>
          <a:lstStyle/>
          <a:p>
            <a:pPr algn="ctr">
              <a:lnSpc>
                <a:spcPts val="3499"/>
              </a:lnSpc>
              <a:spcBef>
                <a:spcPct val="0"/>
              </a:spcBef>
            </a:pPr>
            <a:r>
              <a:rPr lang="en-US" b="true" sz="2499" spc="-114">
                <a:solidFill>
                  <a:srgbClr val="000000"/>
                </a:solidFill>
                <a:latin typeface="Raleway Medium"/>
                <a:ea typeface="Raleway Medium"/>
                <a:cs typeface="Raleway Medium"/>
                <a:sym typeface="Raleway Medium"/>
              </a:rPr>
              <a:t>El gráfico muestra que la cantidad de conductores ebrios (línea azul) tuvo un fuerte pico en 2021, lo cual coincide con un aumento del total de accidentes (línea roja) en los años siguientes. Esto indica una posible relación directa entre el consumo de alcohol y el incremento de accidentes viales.</a:t>
            </a:r>
          </a:p>
        </p:txBody>
      </p:sp>
      <p:sp>
        <p:nvSpPr>
          <p:cNvPr name="TextBox 7" id="7"/>
          <p:cNvSpPr txBox="true"/>
          <p:nvPr/>
        </p:nvSpPr>
        <p:spPr>
          <a:xfrm rot="0">
            <a:off x="9646350" y="6898613"/>
            <a:ext cx="7724499" cy="2622997"/>
          </a:xfrm>
          <a:prstGeom prst="rect">
            <a:avLst/>
          </a:prstGeom>
        </p:spPr>
        <p:txBody>
          <a:bodyPr anchor="t" rtlCol="false" tIns="0" lIns="0" bIns="0" rIns="0">
            <a:spAutoFit/>
          </a:bodyPr>
          <a:lstStyle/>
          <a:p>
            <a:pPr algn="ctr">
              <a:lnSpc>
                <a:spcPts val="3499"/>
              </a:lnSpc>
              <a:spcBef>
                <a:spcPct val="0"/>
              </a:spcBef>
            </a:pPr>
            <a:r>
              <a:rPr lang="en-US" b="true" sz="2499" spc="-114">
                <a:solidFill>
                  <a:srgbClr val="000000"/>
                </a:solidFill>
                <a:latin typeface="Raleway Medium"/>
                <a:ea typeface="Raleway Medium"/>
                <a:cs typeface="Raleway Medium"/>
                <a:sym typeface="Raleway Medium"/>
              </a:rPr>
              <a:t>Se</a:t>
            </a:r>
            <a:r>
              <a:rPr lang="en-US" b="true" sz="2499" spc="-114">
                <a:solidFill>
                  <a:srgbClr val="000000"/>
                </a:solidFill>
                <a:latin typeface="Raleway Medium"/>
                <a:ea typeface="Raleway Medium"/>
                <a:cs typeface="Raleway Medium"/>
                <a:sym typeface="Raleway Medium"/>
              </a:rPr>
              <a:t> observa una disminución progresiva en los conductores con consumo de alcohol (línea azul), lo que se traduce en una reducción sostenida de los accidentes de transporte (línea roja). La intervención parece haber tenido un impacto positivo al reducir el consumo de alcohol entre conductores.</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2293572"/>
            <a:ext cx="8364786" cy="4984960"/>
          </a:xfrm>
          <a:custGeom>
            <a:avLst/>
            <a:gdLst/>
            <a:ahLst/>
            <a:cxnLst/>
            <a:rect r="r" b="b" t="t" l="l"/>
            <a:pathLst>
              <a:path h="4984960" w="8364786">
                <a:moveTo>
                  <a:pt x="0" y="0"/>
                </a:moveTo>
                <a:lnTo>
                  <a:pt x="8364786" y="0"/>
                </a:lnTo>
                <a:lnTo>
                  <a:pt x="8364786" y="4984961"/>
                </a:lnTo>
                <a:lnTo>
                  <a:pt x="0" y="4984961"/>
                </a:lnTo>
                <a:lnTo>
                  <a:pt x="0" y="0"/>
                </a:lnTo>
                <a:close/>
              </a:path>
            </a:pathLst>
          </a:custGeom>
          <a:blipFill>
            <a:blip r:embed="rId2"/>
            <a:stretch>
              <a:fillRect l="0" t="0" r="0" b="0"/>
            </a:stretch>
          </a:blipFill>
        </p:spPr>
      </p:sp>
      <p:sp>
        <p:nvSpPr>
          <p:cNvPr name="Freeform 3" id="3"/>
          <p:cNvSpPr/>
          <p:nvPr/>
        </p:nvSpPr>
        <p:spPr>
          <a:xfrm flipH="false" flipV="false" rot="0">
            <a:off x="1003456" y="2624835"/>
            <a:ext cx="7181746" cy="4322436"/>
          </a:xfrm>
          <a:custGeom>
            <a:avLst/>
            <a:gdLst/>
            <a:ahLst/>
            <a:cxnLst/>
            <a:rect r="r" b="b" t="t" l="l"/>
            <a:pathLst>
              <a:path h="4322436" w="7181746">
                <a:moveTo>
                  <a:pt x="0" y="0"/>
                </a:moveTo>
                <a:lnTo>
                  <a:pt x="7181747" y="0"/>
                </a:lnTo>
                <a:lnTo>
                  <a:pt x="7181747" y="4322436"/>
                </a:lnTo>
                <a:lnTo>
                  <a:pt x="0" y="4322436"/>
                </a:lnTo>
                <a:lnTo>
                  <a:pt x="0" y="0"/>
                </a:lnTo>
                <a:close/>
              </a:path>
            </a:pathLst>
          </a:custGeom>
          <a:blipFill>
            <a:blip r:embed="rId3"/>
            <a:stretch>
              <a:fillRect l="0" t="0" r="0" b="0"/>
            </a:stretch>
          </a:blipFill>
        </p:spPr>
      </p:sp>
      <p:sp>
        <p:nvSpPr>
          <p:cNvPr name="TextBox 4" id="4"/>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Gráficas con python</a:t>
            </a:r>
          </a:p>
        </p:txBody>
      </p:sp>
      <p:sp>
        <p:nvSpPr>
          <p:cNvPr name="TextBox 5" id="5"/>
          <p:cNvSpPr txBox="true"/>
          <p:nvPr/>
        </p:nvSpPr>
        <p:spPr>
          <a:xfrm rot="0">
            <a:off x="3814619" y="1420447"/>
            <a:ext cx="1559421"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000000"/>
                </a:solidFill>
                <a:latin typeface="Raleway Medium"/>
                <a:ea typeface="Raleway Medium"/>
                <a:cs typeface="Raleway Medium"/>
                <a:sym typeface="Raleway Medium"/>
              </a:rPr>
              <a:t>Antes</a:t>
            </a:r>
          </a:p>
        </p:txBody>
      </p:sp>
      <p:sp>
        <p:nvSpPr>
          <p:cNvPr name="TextBox 6" id="6"/>
          <p:cNvSpPr txBox="true"/>
          <p:nvPr/>
        </p:nvSpPr>
        <p:spPr>
          <a:xfrm rot="0">
            <a:off x="11880269" y="1167424"/>
            <a:ext cx="2397621"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000000"/>
                </a:solidFill>
                <a:latin typeface="Raleway Medium"/>
                <a:ea typeface="Raleway Medium"/>
                <a:cs typeface="Raleway Medium"/>
                <a:sym typeface="Raleway Medium"/>
              </a:rPr>
              <a:t>Después</a:t>
            </a:r>
          </a:p>
        </p:txBody>
      </p:sp>
      <p:sp>
        <p:nvSpPr>
          <p:cNvPr name="TextBox 7" id="7"/>
          <p:cNvSpPr txBox="true"/>
          <p:nvPr/>
        </p:nvSpPr>
        <p:spPr>
          <a:xfrm rot="0">
            <a:off x="1130024" y="7151189"/>
            <a:ext cx="7278457" cy="2337075"/>
          </a:xfrm>
          <a:prstGeom prst="rect">
            <a:avLst/>
          </a:prstGeom>
        </p:spPr>
        <p:txBody>
          <a:bodyPr anchor="t" rtlCol="false" tIns="0" lIns="0" bIns="0" rIns="0">
            <a:spAutoFit/>
          </a:bodyPr>
          <a:lstStyle/>
          <a:p>
            <a:pPr algn="ctr">
              <a:lnSpc>
                <a:spcPts val="3089"/>
              </a:lnSpc>
              <a:spcBef>
                <a:spcPct val="0"/>
              </a:spcBef>
            </a:pPr>
            <a:r>
              <a:rPr lang="en-US" b="true" sz="2206" spc="-101">
                <a:solidFill>
                  <a:srgbClr val="000000"/>
                </a:solidFill>
                <a:latin typeface="Raleway Medium"/>
                <a:ea typeface="Raleway Medium"/>
                <a:cs typeface="Raleway Medium"/>
                <a:sym typeface="Raleway Medium"/>
              </a:rPr>
              <a:t>Se observa una disminución progresiva en el nivel de satisfacción de los usuarios (línea azul), mientras que la congestión vehicular (línea roja) presenta variaciones moderadas sin una mejora sostenida. La falta de reducción en la congestión podría estar contribuyendo a la percepción negativa del servicio por parte de los usuarios.</a:t>
            </a:r>
          </a:p>
        </p:txBody>
      </p:sp>
      <p:sp>
        <p:nvSpPr>
          <p:cNvPr name="TextBox 8" id="8"/>
          <p:cNvSpPr txBox="true"/>
          <p:nvPr/>
        </p:nvSpPr>
        <p:spPr>
          <a:xfrm rot="0">
            <a:off x="9710694" y="7497608"/>
            <a:ext cx="7231398" cy="2260940"/>
          </a:xfrm>
          <a:prstGeom prst="rect">
            <a:avLst/>
          </a:prstGeom>
        </p:spPr>
        <p:txBody>
          <a:bodyPr anchor="t" rtlCol="false" tIns="0" lIns="0" bIns="0" rIns="0">
            <a:spAutoFit/>
          </a:bodyPr>
          <a:lstStyle/>
          <a:p>
            <a:pPr algn="ctr">
              <a:lnSpc>
                <a:spcPts val="2999"/>
              </a:lnSpc>
              <a:spcBef>
                <a:spcPct val="0"/>
              </a:spcBef>
            </a:pPr>
            <a:r>
              <a:rPr lang="en-US" b="true" sz="2142" spc="-98">
                <a:solidFill>
                  <a:srgbClr val="000000"/>
                </a:solidFill>
                <a:latin typeface="Raleway Medium"/>
                <a:ea typeface="Raleway Medium"/>
                <a:cs typeface="Raleway Medium"/>
                <a:sym typeface="Raleway Medium"/>
              </a:rPr>
              <a:t>Se evidencia una disminución sostenida de la congestión vehicular (línea roja) a partir de 2026, lo que se traduce en un aumento constante en el nivel de satisfacción de los usuarios (línea azul). La intervención aplicada en este periodo parece haber tenido un efecto positivo, mejorando notablemente la experiencia del usuario.</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766967"/>
            <a:ext cx="7182762" cy="4317299"/>
          </a:xfrm>
          <a:custGeom>
            <a:avLst/>
            <a:gdLst/>
            <a:ahLst/>
            <a:cxnLst/>
            <a:rect r="r" b="b" t="t" l="l"/>
            <a:pathLst>
              <a:path h="4317299" w="7182762">
                <a:moveTo>
                  <a:pt x="0" y="0"/>
                </a:moveTo>
                <a:lnTo>
                  <a:pt x="7182762" y="0"/>
                </a:lnTo>
                <a:lnTo>
                  <a:pt x="7182762" y="4317299"/>
                </a:lnTo>
                <a:lnTo>
                  <a:pt x="0" y="4317299"/>
                </a:lnTo>
                <a:lnTo>
                  <a:pt x="0" y="0"/>
                </a:lnTo>
                <a:close/>
              </a:path>
            </a:pathLst>
          </a:custGeom>
          <a:blipFill>
            <a:blip r:embed="rId2"/>
            <a:stretch>
              <a:fillRect l="0" t="0" r="0" b="0"/>
            </a:stretch>
          </a:blipFill>
        </p:spPr>
      </p:sp>
      <p:sp>
        <p:nvSpPr>
          <p:cNvPr name="Freeform 3" id="3"/>
          <p:cNvSpPr/>
          <p:nvPr/>
        </p:nvSpPr>
        <p:spPr>
          <a:xfrm flipH="false" flipV="false" rot="0">
            <a:off x="9041561" y="2390171"/>
            <a:ext cx="8654477" cy="5070891"/>
          </a:xfrm>
          <a:custGeom>
            <a:avLst/>
            <a:gdLst/>
            <a:ahLst/>
            <a:cxnLst/>
            <a:rect r="r" b="b" t="t" l="l"/>
            <a:pathLst>
              <a:path h="5070891" w="8654477">
                <a:moveTo>
                  <a:pt x="0" y="0"/>
                </a:moveTo>
                <a:lnTo>
                  <a:pt x="8654477" y="0"/>
                </a:lnTo>
                <a:lnTo>
                  <a:pt x="8654477" y="5070891"/>
                </a:lnTo>
                <a:lnTo>
                  <a:pt x="0" y="5070891"/>
                </a:lnTo>
                <a:lnTo>
                  <a:pt x="0" y="0"/>
                </a:lnTo>
                <a:close/>
              </a:path>
            </a:pathLst>
          </a:custGeom>
          <a:blipFill>
            <a:blip r:embed="rId3"/>
            <a:stretch>
              <a:fillRect l="0" t="0" r="0" b="0"/>
            </a:stretch>
          </a:blipFill>
        </p:spPr>
      </p:sp>
      <p:sp>
        <p:nvSpPr>
          <p:cNvPr name="TextBox 4" id="4"/>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Gráficas con python</a:t>
            </a:r>
          </a:p>
        </p:txBody>
      </p:sp>
      <p:sp>
        <p:nvSpPr>
          <p:cNvPr name="TextBox 5" id="5"/>
          <p:cNvSpPr txBox="true"/>
          <p:nvPr/>
        </p:nvSpPr>
        <p:spPr>
          <a:xfrm rot="0">
            <a:off x="3388938" y="1267173"/>
            <a:ext cx="1559421"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000000"/>
                </a:solidFill>
                <a:latin typeface="Raleway Medium"/>
                <a:ea typeface="Raleway Medium"/>
                <a:cs typeface="Raleway Medium"/>
                <a:sym typeface="Raleway Medium"/>
              </a:rPr>
              <a:t>Antes</a:t>
            </a:r>
          </a:p>
        </p:txBody>
      </p:sp>
      <p:sp>
        <p:nvSpPr>
          <p:cNvPr name="TextBox 6" id="6"/>
          <p:cNvSpPr txBox="true"/>
          <p:nvPr/>
        </p:nvSpPr>
        <p:spPr>
          <a:xfrm rot="0">
            <a:off x="12169989" y="1215723"/>
            <a:ext cx="2397621"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000000"/>
                </a:solidFill>
                <a:latin typeface="Raleway Medium"/>
                <a:ea typeface="Raleway Medium"/>
                <a:cs typeface="Raleway Medium"/>
                <a:sym typeface="Raleway Medium"/>
              </a:rPr>
              <a:t>Después</a:t>
            </a:r>
          </a:p>
        </p:txBody>
      </p:sp>
      <p:sp>
        <p:nvSpPr>
          <p:cNvPr name="TextBox 7" id="7"/>
          <p:cNvSpPr txBox="true"/>
          <p:nvPr/>
        </p:nvSpPr>
        <p:spPr>
          <a:xfrm rot="0">
            <a:off x="799749" y="7413437"/>
            <a:ext cx="7411714" cy="2293198"/>
          </a:xfrm>
          <a:prstGeom prst="rect">
            <a:avLst/>
          </a:prstGeom>
        </p:spPr>
        <p:txBody>
          <a:bodyPr anchor="t" rtlCol="false" tIns="0" lIns="0" bIns="0" rIns="0">
            <a:spAutoFit/>
          </a:bodyPr>
          <a:lstStyle/>
          <a:p>
            <a:pPr algn="ctr">
              <a:lnSpc>
                <a:spcPts val="3029"/>
              </a:lnSpc>
              <a:spcBef>
                <a:spcPct val="0"/>
              </a:spcBef>
            </a:pPr>
            <a:r>
              <a:rPr lang="en-US" b="true" sz="2164" spc="-99">
                <a:solidFill>
                  <a:srgbClr val="000000"/>
                </a:solidFill>
                <a:latin typeface="Raleway Medium"/>
                <a:ea typeface="Raleway Medium"/>
                <a:cs typeface="Raleway Medium"/>
                <a:sym typeface="Raleway Medium"/>
              </a:rPr>
              <a:t>Se observa una disminución continua en la fluidez del tráfico (línea roja), acompañada de una caída progresiva en el nivel de satisfacción de los usuarios (línea azul). Esta tendencia sugiere que el deterioro en las condiciones de circulación ha impactado negativamente en la percepción del servicio por parte de los usuarios.</a:t>
            </a:r>
          </a:p>
        </p:txBody>
      </p:sp>
      <p:sp>
        <p:nvSpPr>
          <p:cNvPr name="TextBox 8" id="8"/>
          <p:cNvSpPr txBox="true"/>
          <p:nvPr/>
        </p:nvSpPr>
        <p:spPr>
          <a:xfrm rot="0">
            <a:off x="10127704" y="7839895"/>
            <a:ext cx="6482191" cy="2011575"/>
          </a:xfrm>
          <a:prstGeom prst="rect">
            <a:avLst/>
          </a:prstGeom>
        </p:spPr>
        <p:txBody>
          <a:bodyPr anchor="t" rtlCol="false" tIns="0" lIns="0" bIns="0" rIns="0">
            <a:spAutoFit/>
          </a:bodyPr>
          <a:lstStyle/>
          <a:p>
            <a:pPr algn="ctr">
              <a:lnSpc>
                <a:spcPts val="2649"/>
              </a:lnSpc>
              <a:spcBef>
                <a:spcPct val="0"/>
              </a:spcBef>
            </a:pPr>
            <a:r>
              <a:rPr lang="en-US" b="true" sz="1892" spc="-87">
                <a:solidFill>
                  <a:srgbClr val="000000"/>
                </a:solidFill>
                <a:latin typeface="Raleway Medium"/>
                <a:ea typeface="Raleway Medium"/>
                <a:cs typeface="Raleway Medium"/>
                <a:sym typeface="Raleway Medium"/>
              </a:rPr>
              <a:t>Se evidencia una mejora sostenida en la fluidez del tráfico (línea roja) a partir de 2028, lo que coincide con un aumento constante en la satisfacción de los usuarios (línea azul). Esto indica que las medidas adoptadas durante este periodo habrían contribuido a optimizar la circulación y mejorar la experiencia del usuario.</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B9D6ED"/>
        </a:solidFill>
      </p:bgPr>
    </p:bg>
    <p:spTree>
      <p:nvGrpSpPr>
        <p:cNvPr id="1" name=""/>
        <p:cNvGrpSpPr/>
        <p:nvPr/>
      </p:nvGrpSpPr>
      <p:grpSpPr>
        <a:xfrm>
          <a:off x="0" y="0"/>
          <a:ext cx="0" cy="0"/>
          <a:chOff x="0" y="0"/>
          <a:chExt cx="0" cy="0"/>
        </a:xfrm>
      </p:grpSpPr>
      <p:sp>
        <p:nvSpPr>
          <p:cNvPr name="TextBox 2" id="2"/>
          <p:cNvSpPr txBox="true"/>
          <p:nvPr/>
        </p:nvSpPr>
        <p:spPr>
          <a:xfrm rot="0">
            <a:off x="4168648" y="4562475"/>
            <a:ext cx="9950704" cy="1495425"/>
          </a:xfrm>
          <a:prstGeom prst="rect">
            <a:avLst/>
          </a:prstGeom>
        </p:spPr>
        <p:txBody>
          <a:bodyPr anchor="t" rtlCol="false" tIns="0" lIns="0" bIns="0" rIns="0">
            <a:spAutoFit/>
          </a:bodyPr>
          <a:lstStyle/>
          <a:p>
            <a:pPr algn="ctr" marL="0" indent="0" lvl="1">
              <a:lnSpc>
                <a:spcPts val="10800"/>
              </a:lnSpc>
            </a:pPr>
            <a:r>
              <a:rPr lang="en-US" b="true" sz="12000" spc="-552">
                <a:solidFill>
                  <a:srgbClr val="2E4D99"/>
                </a:solidFill>
                <a:latin typeface="Raleway Bold"/>
                <a:ea typeface="Raleway Bold"/>
                <a:cs typeface="Raleway Bold"/>
                <a:sym typeface="Raleway Bold"/>
              </a:rPr>
              <a:t>5. Indicadores</a:t>
            </a:r>
          </a:p>
        </p:txBody>
      </p:sp>
    </p:spTree>
  </p:cSld>
  <p:clrMapOvr>
    <a:masterClrMapping/>
  </p:clrMapOvr>
</p:sld>
</file>

<file path=ppt/slides/slide80.xml><?xml version="1.0" encoding="utf-8"?>
<p:sld xmlns:p="http://schemas.openxmlformats.org/presentationml/2006/main" xmlns:a="http://schemas.openxmlformats.org/drawingml/2006/main">
  <p:cSld>
    <p:bg>
      <p:bgPr>
        <a:solidFill>
          <a:srgbClr val="B9D6ED"/>
        </a:solidFill>
      </p:bgPr>
    </p:bg>
    <p:spTree>
      <p:nvGrpSpPr>
        <p:cNvPr id="1" name=""/>
        <p:cNvGrpSpPr/>
        <p:nvPr/>
      </p:nvGrpSpPr>
      <p:grpSpPr>
        <a:xfrm>
          <a:off x="0" y="0"/>
          <a:ext cx="0" cy="0"/>
          <a:chOff x="0" y="0"/>
          <a:chExt cx="0" cy="0"/>
        </a:xfrm>
      </p:grpSpPr>
      <p:sp>
        <p:nvSpPr>
          <p:cNvPr name="TextBox 2" id="2"/>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Conclusiones y recomendaciones</a:t>
            </a:r>
          </a:p>
        </p:txBody>
      </p:sp>
      <p:sp>
        <p:nvSpPr>
          <p:cNvPr name="TextBox 3" id="3"/>
          <p:cNvSpPr txBox="true"/>
          <p:nvPr/>
        </p:nvSpPr>
        <p:spPr>
          <a:xfrm rot="0">
            <a:off x="454810" y="1173480"/>
            <a:ext cx="17378381" cy="8084820"/>
          </a:xfrm>
          <a:prstGeom prst="rect">
            <a:avLst/>
          </a:prstGeom>
        </p:spPr>
        <p:txBody>
          <a:bodyPr anchor="t" rtlCol="false" tIns="0" lIns="0" bIns="0" rIns="0">
            <a:spAutoFit/>
          </a:bodyPr>
          <a:lstStyle/>
          <a:p>
            <a:pPr algn="just">
              <a:lnSpc>
                <a:spcPts val="3779"/>
              </a:lnSpc>
              <a:spcBef>
                <a:spcPct val="0"/>
              </a:spcBef>
            </a:pPr>
            <a:r>
              <a:rPr lang="en-US" b="true" sz="2700">
                <a:solidFill>
                  <a:srgbClr val="2E4D99"/>
                </a:solidFill>
                <a:latin typeface="Open Sans Bold"/>
                <a:ea typeface="Open Sans Bold"/>
                <a:cs typeface="Open Sans Bold"/>
                <a:sym typeface="Open Sans Bold"/>
              </a:rPr>
              <a:t>CONCLUSIONES</a:t>
            </a:r>
          </a:p>
          <a:p>
            <a:pPr algn="just">
              <a:lnSpc>
                <a:spcPts val="3779"/>
              </a:lnSpc>
              <a:spcBef>
                <a:spcPct val="0"/>
              </a:spcBef>
            </a:pPr>
            <a:r>
              <a:rPr lang="en-US" sz="2700">
                <a:solidFill>
                  <a:srgbClr val="2E4D99"/>
                </a:solidFill>
                <a:latin typeface="Open Sans"/>
                <a:ea typeface="Open Sans"/>
                <a:cs typeface="Open Sans"/>
                <a:sym typeface="Open Sans"/>
              </a:rPr>
              <a:t>Los accidentes viales están directamente relacionados con infraestructuras deficientes, exceso de velocidad y falta de controles efectivos. La congestión vehicular aumenta el riesgo de colisiones, el estrés en conductores y los tiempos de respuesta en emergencias. La educación vial insuficiente contribuye a comportamientos de riesgo, como el exceso de velocidad y el incumplimiento de normas básicas de tránsito.</a:t>
            </a:r>
          </a:p>
          <a:p>
            <a:pPr algn="just">
              <a:lnSpc>
                <a:spcPts val="3779"/>
              </a:lnSpc>
              <a:spcBef>
                <a:spcPct val="0"/>
              </a:spcBef>
            </a:pPr>
          </a:p>
          <a:p>
            <a:pPr algn="just">
              <a:lnSpc>
                <a:spcPts val="3779"/>
              </a:lnSpc>
              <a:spcBef>
                <a:spcPct val="0"/>
              </a:spcBef>
            </a:pPr>
          </a:p>
          <a:p>
            <a:pPr algn="just">
              <a:lnSpc>
                <a:spcPts val="3779"/>
              </a:lnSpc>
              <a:spcBef>
                <a:spcPct val="0"/>
              </a:spcBef>
            </a:pPr>
            <a:r>
              <a:rPr lang="en-US" b="true" sz="2700">
                <a:solidFill>
                  <a:srgbClr val="2E4D99"/>
                </a:solidFill>
                <a:latin typeface="Open Sans Bold"/>
                <a:ea typeface="Open Sans Bold"/>
                <a:cs typeface="Open Sans Bold"/>
                <a:sym typeface="Open Sans Bold"/>
              </a:rPr>
              <a:t>RECOMENDACIONES</a:t>
            </a:r>
          </a:p>
          <a:p>
            <a:pPr algn="just">
              <a:lnSpc>
                <a:spcPts val="3779"/>
              </a:lnSpc>
              <a:spcBef>
                <a:spcPct val="0"/>
              </a:spcBef>
            </a:pPr>
            <a:r>
              <a:rPr lang="en-US" sz="2700">
                <a:solidFill>
                  <a:srgbClr val="2E4D99"/>
                </a:solidFill>
                <a:latin typeface="Open Sans"/>
                <a:ea typeface="Open Sans"/>
                <a:cs typeface="Open Sans"/>
                <a:sym typeface="Open Sans"/>
              </a:rPr>
              <a:t>Para reducir accidentes:</a:t>
            </a:r>
          </a:p>
          <a:p>
            <a:pPr algn="just" marL="582930" indent="-291465" lvl="1">
              <a:lnSpc>
                <a:spcPts val="3779"/>
              </a:lnSpc>
              <a:buFont typeface="Arial"/>
              <a:buChar char="•"/>
            </a:pPr>
            <a:r>
              <a:rPr lang="en-US" sz="2700">
                <a:solidFill>
                  <a:srgbClr val="2E4D99"/>
                </a:solidFill>
                <a:latin typeface="Open Sans"/>
                <a:ea typeface="Open Sans"/>
                <a:cs typeface="Open Sans"/>
                <a:sym typeface="Open Sans"/>
              </a:rPr>
              <a:t>Mejorar el mantenimiento de carreteras y la señalización.</a:t>
            </a:r>
          </a:p>
          <a:p>
            <a:pPr algn="just" marL="582930" indent="-291465" lvl="1">
              <a:lnSpc>
                <a:spcPts val="3779"/>
              </a:lnSpc>
              <a:buFont typeface="Arial"/>
              <a:buChar char="•"/>
            </a:pPr>
            <a:r>
              <a:rPr lang="en-US" sz="2700">
                <a:solidFill>
                  <a:srgbClr val="2E4D99"/>
                </a:solidFill>
                <a:latin typeface="Open Sans"/>
                <a:ea typeface="Open Sans"/>
                <a:cs typeface="Open Sans"/>
                <a:sym typeface="Open Sans"/>
              </a:rPr>
              <a:t>Implementar más controles de velocidad y alcoholímetros.</a:t>
            </a:r>
          </a:p>
          <a:p>
            <a:pPr algn="just">
              <a:lnSpc>
                <a:spcPts val="3779"/>
              </a:lnSpc>
              <a:spcBef>
                <a:spcPct val="0"/>
              </a:spcBef>
            </a:pPr>
            <a:r>
              <a:rPr lang="en-US" sz="2700">
                <a:solidFill>
                  <a:srgbClr val="2E4D99"/>
                </a:solidFill>
                <a:latin typeface="Open Sans"/>
                <a:ea typeface="Open Sans"/>
                <a:cs typeface="Open Sans"/>
                <a:sym typeface="Open Sans"/>
              </a:rPr>
              <a:t>Para disminuir la congestión:</a:t>
            </a:r>
          </a:p>
          <a:p>
            <a:pPr algn="just" marL="582930" indent="-291465" lvl="1">
              <a:lnSpc>
                <a:spcPts val="3779"/>
              </a:lnSpc>
              <a:buFont typeface="Arial"/>
              <a:buChar char="•"/>
            </a:pPr>
            <a:r>
              <a:rPr lang="en-US" sz="2700">
                <a:solidFill>
                  <a:srgbClr val="2E4D99"/>
                </a:solidFill>
                <a:latin typeface="Open Sans"/>
                <a:ea typeface="Open Sans"/>
                <a:cs typeface="Open Sans"/>
                <a:sym typeface="Open Sans"/>
              </a:rPr>
              <a:t>Optimizar semáforos y promover el transporte público.</a:t>
            </a:r>
          </a:p>
          <a:p>
            <a:pPr algn="just" marL="582930" indent="-291465" lvl="1">
              <a:lnSpc>
                <a:spcPts val="3779"/>
              </a:lnSpc>
              <a:buFont typeface="Arial"/>
              <a:buChar char="•"/>
            </a:pPr>
            <a:r>
              <a:rPr lang="en-US" sz="2700">
                <a:solidFill>
                  <a:srgbClr val="2E4D99"/>
                </a:solidFill>
                <a:latin typeface="Open Sans"/>
                <a:ea typeface="Open Sans"/>
                <a:cs typeface="Open Sans"/>
                <a:sym typeface="Open Sans"/>
              </a:rPr>
              <a:t>Incentivar horarios laborales escalonados.</a:t>
            </a:r>
          </a:p>
          <a:p>
            <a:pPr algn="just">
              <a:lnSpc>
                <a:spcPts val="3779"/>
              </a:lnSpc>
              <a:spcBef>
                <a:spcPct val="0"/>
              </a:spcBef>
            </a:pPr>
            <a:r>
              <a:rPr lang="en-US" sz="2700">
                <a:solidFill>
                  <a:srgbClr val="2E4D99"/>
                </a:solidFill>
                <a:latin typeface="Open Sans"/>
                <a:ea typeface="Open Sans"/>
                <a:cs typeface="Open Sans"/>
                <a:sym typeface="Open Sans"/>
              </a:rPr>
              <a:t>Para fortalecer la educación vial:</a:t>
            </a:r>
          </a:p>
          <a:p>
            <a:pPr algn="just" marL="582930" indent="-291465" lvl="1">
              <a:lnSpc>
                <a:spcPts val="3779"/>
              </a:lnSpc>
              <a:buFont typeface="Arial"/>
              <a:buChar char="•"/>
            </a:pPr>
            <a:r>
              <a:rPr lang="en-US" sz="2700">
                <a:solidFill>
                  <a:srgbClr val="2E4D99"/>
                </a:solidFill>
                <a:latin typeface="Open Sans"/>
                <a:ea typeface="Open Sans"/>
                <a:cs typeface="Open Sans"/>
                <a:sym typeface="Open Sans"/>
              </a:rPr>
              <a:t>Campañas masivas en redes y escuelas.</a:t>
            </a:r>
          </a:p>
          <a:p>
            <a:pPr algn="just" marL="582930" indent="-291465" lvl="1">
              <a:lnSpc>
                <a:spcPts val="3779"/>
              </a:lnSpc>
              <a:buFont typeface="Arial"/>
              <a:buChar char="•"/>
            </a:pPr>
            <a:r>
              <a:rPr lang="en-US" sz="2700">
                <a:solidFill>
                  <a:srgbClr val="2E4D99"/>
                </a:solidFill>
                <a:latin typeface="Open Sans"/>
                <a:ea typeface="Open Sans"/>
                <a:cs typeface="Open Sans"/>
                <a:sym typeface="Open Sans"/>
              </a:rPr>
              <a:t>Cursos obligatorios de manejo defensivo para conductores.</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434488" y="-783256"/>
            <a:ext cx="11853512" cy="11853512"/>
          </a:xfrm>
          <a:custGeom>
            <a:avLst/>
            <a:gdLst/>
            <a:ahLst/>
            <a:cxnLst/>
            <a:rect r="r" b="b" t="t" l="l"/>
            <a:pathLst>
              <a:path h="11853512" w="11853512">
                <a:moveTo>
                  <a:pt x="0" y="0"/>
                </a:moveTo>
                <a:lnTo>
                  <a:pt x="11853512" y="0"/>
                </a:lnTo>
                <a:lnTo>
                  <a:pt x="11853512"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2801" y="1369281"/>
            <a:ext cx="7913236" cy="6603955"/>
          </a:xfrm>
          <a:custGeom>
            <a:avLst/>
            <a:gdLst/>
            <a:ahLst/>
            <a:cxnLst/>
            <a:rect r="r" b="b" t="t" l="l"/>
            <a:pathLst>
              <a:path h="6603955" w="7913236">
                <a:moveTo>
                  <a:pt x="0" y="0"/>
                </a:moveTo>
                <a:lnTo>
                  <a:pt x="7913236" y="0"/>
                </a:lnTo>
                <a:lnTo>
                  <a:pt x="7913236" y="6603955"/>
                </a:lnTo>
                <a:lnTo>
                  <a:pt x="0" y="66039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7959323" y="7439313"/>
            <a:ext cx="13396741" cy="2371724"/>
          </a:xfrm>
          <a:prstGeom prst="rect">
            <a:avLst/>
          </a:prstGeom>
        </p:spPr>
        <p:txBody>
          <a:bodyPr anchor="t" rtlCol="false" tIns="0" lIns="0" bIns="0" rIns="0">
            <a:spAutoFit/>
          </a:bodyPr>
          <a:lstStyle/>
          <a:p>
            <a:pPr algn="l" marL="0" indent="0" lvl="1">
              <a:lnSpc>
                <a:spcPts val="8999"/>
              </a:lnSpc>
            </a:pPr>
            <a:r>
              <a:rPr lang="en-US" b="true" sz="9999" spc="-459">
                <a:solidFill>
                  <a:srgbClr val="FFFFFF"/>
                </a:solidFill>
                <a:latin typeface="Raleway Medium"/>
                <a:ea typeface="Raleway Medium"/>
                <a:cs typeface="Raleway Medium"/>
                <a:sym typeface="Raleway Medium"/>
              </a:rPr>
              <a:t>EFICIENCIA DE MOVILIDAD</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grpSp>
        <p:nvGrpSpPr>
          <p:cNvPr name="Group 2" id="2"/>
          <p:cNvGrpSpPr/>
          <p:nvPr/>
        </p:nvGrpSpPr>
        <p:grpSpPr>
          <a:xfrm rot="0">
            <a:off x="813497" y="1955774"/>
            <a:ext cx="16221623" cy="8138996"/>
            <a:chOff x="0" y="0"/>
            <a:chExt cx="1659157" cy="832461"/>
          </a:xfrm>
        </p:grpSpPr>
        <p:sp>
          <p:nvSpPr>
            <p:cNvPr name="Freeform 3" id="3"/>
            <p:cNvSpPr/>
            <p:nvPr/>
          </p:nvSpPr>
          <p:spPr>
            <a:xfrm flipH="false" flipV="false" rot="0">
              <a:off x="0" y="0"/>
              <a:ext cx="1659157" cy="832461"/>
            </a:xfrm>
            <a:custGeom>
              <a:avLst/>
              <a:gdLst/>
              <a:ahLst/>
              <a:cxnLst/>
              <a:rect r="r" b="b" t="t" l="l"/>
              <a:pathLst>
                <a:path h="832461" w="1659157">
                  <a:moveTo>
                    <a:pt x="829579" y="0"/>
                  </a:moveTo>
                  <a:cubicBezTo>
                    <a:pt x="371415" y="0"/>
                    <a:pt x="0" y="186353"/>
                    <a:pt x="0" y="416231"/>
                  </a:cubicBezTo>
                  <a:cubicBezTo>
                    <a:pt x="0" y="646109"/>
                    <a:pt x="371415" y="832461"/>
                    <a:pt x="829579" y="832461"/>
                  </a:cubicBezTo>
                  <a:cubicBezTo>
                    <a:pt x="1287742" y="832461"/>
                    <a:pt x="1659157" y="646109"/>
                    <a:pt x="1659157" y="416231"/>
                  </a:cubicBezTo>
                  <a:cubicBezTo>
                    <a:pt x="1659157" y="186353"/>
                    <a:pt x="1287742" y="0"/>
                    <a:pt x="829579" y="0"/>
                  </a:cubicBezTo>
                  <a:close/>
                </a:path>
              </a:pathLst>
            </a:custGeom>
            <a:solidFill>
              <a:srgbClr val="2E4D99"/>
            </a:solidFill>
          </p:spPr>
        </p:sp>
        <p:sp>
          <p:nvSpPr>
            <p:cNvPr name="TextBox 4" id="4"/>
            <p:cNvSpPr txBox="true"/>
            <p:nvPr/>
          </p:nvSpPr>
          <p:spPr>
            <a:xfrm>
              <a:off x="155546" y="39943"/>
              <a:ext cx="1348065" cy="71447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807298" y="6865522"/>
            <a:ext cx="3226159" cy="1567921"/>
          </a:xfrm>
          <a:custGeom>
            <a:avLst/>
            <a:gdLst/>
            <a:ahLst/>
            <a:cxnLst/>
            <a:rect r="r" b="b" t="t" l="l"/>
            <a:pathLst>
              <a:path h="1567921" w="3226159">
                <a:moveTo>
                  <a:pt x="0" y="0"/>
                </a:moveTo>
                <a:lnTo>
                  <a:pt x="3226159" y="0"/>
                </a:lnTo>
                <a:lnTo>
                  <a:pt x="3226159" y="1567921"/>
                </a:lnTo>
                <a:lnTo>
                  <a:pt x="0" y="1567921"/>
                </a:lnTo>
                <a:lnTo>
                  <a:pt x="0" y="0"/>
                </a:lnTo>
                <a:close/>
              </a:path>
            </a:pathLst>
          </a:custGeom>
          <a:blipFill>
            <a:blip r:embed="rId2"/>
            <a:stretch>
              <a:fillRect l="0" t="0" r="-14542" b="-32571"/>
            </a:stretch>
          </a:blipFill>
        </p:spPr>
      </p:sp>
      <p:sp>
        <p:nvSpPr>
          <p:cNvPr name="Freeform 6" id="6"/>
          <p:cNvSpPr/>
          <p:nvPr/>
        </p:nvSpPr>
        <p:spPr>
          <a:xfrm flipH="false" flipV="false" rot="0">
            <a:off x="11143804" y="3787487"/>
            <a:ext cx="2748211" cy="1706181"/>
          </a:xfrm>
          <a:custGeom>
            <a:avLst/>
            <a:gdLst/>
            <a:ahLst/>
            <a:cxnLst/>
            <a:rect r="r" b="b" t="t" l="l"/>
            <a:pathLst>
              <a:path h="1706181" w="2748211">
                <a:moveTo>
                  <a:pt x="0" y="0"/>
                </a:moveTo>
                <a:lnTo>
                  <a:pt x="2748211" y="0"/>
                </a:lnTo>
                <a:lnTo>
                  <a:pt x="2748211" y="1706181"/>
                </a:lnTo>
                <a:lnTo>
                  <a:pt x="0" y="1706181"/>
                </a:lnTo>
                <a:lnTo>
                  <a:pt x="0" y="0"/>
                </a:lnTo>
                <a:close/>
              </a:path>
            </a:pathLst>
          </a:custGeom>
          <a:blipFill>
            <a:blip r:embed="rId3"/>
            <a:stretch>
              <a:fillRect l="0" t="0" r="0" b="0"/>
            </a:stretch>
          </a:blipFill>
        </p:spPr>
      </p:sp>
      <p:sp>
        <p:nvSpPr>
          <p:cNvPr name="Freeform 7" id="7"/>
          <p:cNvSpPr/>
          <p:nvPr/>
        </p:nvSpPr>
        <p:spPr>
          <a:xfrm flipH="false" flipV="false" rot="0">
            <a:off x="7213653" y="6978852"/>
            <a:ext cx="3421311" cy="2279448"/>
          </a:xfrm>
          <a:custGeom>
            <a:avLst/>
            <a:gdLst/>
            <a:ahLst/>
            <a:cxnLst/>
            <a:rect r="r" b="b" t="t" l="l"/>
            <a:pathLst>
              <a:path h="2279448" w="3421311">
                <a:moveTo>
                  <a:pt x="0" y="0"/>
                </a:moveTo>
                <a:lnTo>
                  <a:pt x="3421311" y="0"/>
                </a:lnTo>
                <a:lnTo>
                  <a:pt x="3421311" y="2279448"/>
                </a:lnTo>
                <a:lnTo>
                  <a:pt x="0" y="2279448"/>
                </a:lnTo>
                <a:lnTo>
                  <a:pt x="0" y="0"/>
                </a:lnTo>
                <a:close/>
              </a:path>
            </a:pathLst>
          </a:custGeom>
          <a:blipFill>
            <a:blip r:embed="rId4"/>
            <a:stretch>
              <a:fillRect l="0" t="0" r="0" b="0"/>
            </a:stretch>
          </a:blipFill>
        </p:spPr>
      </p:sp>
      <p:sp>
        <p:nvSpPr>
          <p:cNvPr name="Freeform 8" id="8"/>
          <p:cNvSpPr/>
          <p:nvPr/>
        </p:nvSpPr>
        <p:spPr>
          <a:xfrm flipH="false" flipV="false" rot="0">
            <a:off x="4850505" y="3787487"/>
            <a:ext cx="2846418" cy="1899984"/>
          </a:xfrm>
          <a:custGeom>
            <a:avLst/>
            <a:gdLst/>
            <a:ahLst/>
            <a:cxnLst/>
            <a:rect r="r" b="b" t="t" l="l"/>
            <a:pathLst>
              <a:path h="1899984" w="2846418">
                <a:moveTo>
                  <a:pt x="0" y="0"/>
                </a:moveTo>
                <a:lnTo>
                  <a:pt x="2846418" y="0"/>
                </a:lnTo>
                <a:lnTo>
                  <a:pt x="2846418" y="1899984"/>
                </a:lnTo>
                <a:lnTo>
                  <a:pt x="0" y="1899984"/>
                </a:lnTo>
                <a:lnTo>
                  <a:pt x="0" y="0"/>
                </a:lnTo>
                <a:close/>
              </a:path>
            </a:pathLst>
          </a:custGeom>
          <a:blipFill>
            <a:blip r:embed="rId5"/>
            <a:stretch>
              <a:fillRect l="0" t="0" r="0" b="0"/>
            </a:stretch>
          </a:blipFill>
        </p:spPr>
      </p:sp>
      <p:sp>
        <p:nvSpPr>
          <p:cNvPr name="Freeform 9" id="9"/>
          <p:cNvSpPr/>
          <p:nvPr/>
        </p:nvSpPr>
        <p:spPr>
          <a:xfrm flipH="false" flipV="false" rot="0">
            <a:off x="12004569" y="6978852"/>
            <a:ext cx="3007745" cy="1631038"/>
          </a:xfrm>
          <a:custGeom>
            <a:avLst/>
            <a:gdLst/>
            <a:ahLst/>
            <a:cxnLst/>
            <a:rect r="r" b="b" t="t" l="l"/>
            <a:pathLst>
              <a:path h="1631038" w="3007745">
                <a:moveTo>
                  <a:pt x="0" y="0"/>
                </a:moveTo>
                <a:lnTo>
                  <a:pt x="3007744" y="0"/>
                </a:lnTo>
                <a:lnTo>
                  <a:pt x="3007744" y="1631038"/>
                </a:lnTo>
                <a:lnTo>
                  <a:pt x="0" y="1631038"/>
                </a:lnTo>
                <a:lnTo>
                  <a:pt x="0" y="0"/>
                </a:lnTo>
                <a:close/>
              </a:path>
            </a:pathLst>
          </a:custGeom>
          <a:blipFill>
            <a:blip r:embed="rId6"/>
            <a:stretch>
              <a:fillRect l="0" t="-22861" r="0" b="0"/>
            </a:stretch>
          </a:blipFill>
        </p:spPr>
      </p:sp>
      <p:sp>
        <p:nvSpPr>
          <p:cNvPr name="TextBox 10" id="10"/>
          <p:cNvSpPr txBox="true"/>
          <p:nvPr/>
        </p:nvSpPr>
        <p:spPr>
          <a:xfrm rot="0">
            <a:off x="1143831" y="6161307"/>
            <a:ext cx="655309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Seguridad vehicular</a:t>
            </a:r>
          </a:p>
        </p:txBody>
      </p:sp>
      <p:sp>
        <p:nvSpPr>
          <p:cNvPr name="TextBox 11" id="11"/>
          <p:cNvSpPr txBox="true"/>
          <p:nvPr/>
        </p:nvSpPr>
        <p:spPr>
          <a:xfrm rot="0">
            <a:off x="6432758" y="6161307"/>
            <a:ext cx="498310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Congestión vehicular</a:t>
            </a:r>
          </a:p>
        </p:txBody>
      </p:sp>
      <p:sp>
        <p:nvSpPr>
          <p:cNvPr name="TextBox 12" id="12"/>
          <p:cNvSpPr txBox="true"/>
          <p:nvPr/>
        </p:nvSpPr>
        <p:spPr>
          <a:xfrm rot="0">
            <a:off x="11016890" y="6161307"/>
            <a:ext cx="498310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Infraestructura vial</a:t>
            </a:r>
          </a:p>
        </p:txBody>
      </p:sp>
      <p:sp>
        <p:nvSpPr>
          <p:cNvPr name="AutoShape 13" id="13"/>
          <p:cNvSpPr/>
          <p:nvPr/>
        </p:nvSpPr>
        <p:spPr>
          <a:xfrm flipV="true">
            <a:off x="7696923" y="4208059"/>
            <a:ext cx="3446881" cy="96902"/>
          </a:xfrm>
          <a:prstGeom prst="line">
            <a:avLst/>
          </a:prstGeom>
          <a:ln cap="flat" w="38100">
            <a:solidFill>
              <a:srgbClr val="000000"/>
            </a:solidFill>
            <a:prstDash val="solid"/>
            <a:headEnd type="arrow" len="sm" w="med"/>
            <a:tailEnd type="arrow" len="sm" w="med"/>
          </a:ln>
        </p:spPr>
      </p:sp>
      <p:sp>
        <p:nvSpPr>
          <p:cNvPr name="AutoShape 14" id="14"/>
          <p:cNvSpPr/>
          <p:nvPr/>
        </p:nvSpPr>
        <p:spPr>
          <a:xfrm>
            <a:off x="7743715" y="5108712"/>
            <a:ext cx="1572309" cy="1119270"/>
          </a:xfrm>
          <a:prstGeom prst="line">
            <a:avLst/>
          </a:prstGeom>
          <a:ln cap="flat" w="38100">
            <a:solidFill>
              <a:srgbClr val="000000"/>
            </a:solidFill>
            <a:prstDash val="solid"/>
            <a:headEnd type="arrow" len="sm" w="med"/>
            <a:tailEnd type="arrow" len="sm" w="med"/>
          </a:ln>
        </p:spPr>
      </p:sp>
      <p:sp>
        <p:nvSpPr>
          <p:cNvPr name="AutoShape 15" id="15"/>
          <p:cNvSpPr/>
          <p:nvPr/>
        </p:nvSpPr>
        <p:spPr>
          <a:xfrm flipV="true">
            <a:off x="3627535" y="4737479"/>
            <a:ext cx="1222969" cy="1589038"/>
          </a:xfrm>
          <a:prstGeom prst="line">
            <a:avLst/>
          </a:prstGeom>
          <a:ln cap="flat" w="38100">
            <a:solidFill>
              <a:srgbClr val="000000"/>
            </a:solidFill>
            <a:prstDash val="solid"/>
            <a:headEnd type="arrow" len="sm" w="med"/>
            <a:tailEnd type="arrow" len="sm" w="med"/>
          </a:ln>
        </p:spPr>
      </p:sp>
      <p:sp>
        <p:nvSpPr>
          <p:cNvPr name="AutoShape 16" id="16"/>
          <p:cNvSpPr/>
          <p:nvPr/>
        </p:nvSpPr>
        <p:spPr>
          <a:xfrm>
            <a:off x="7734264" y="4680796"/>
            <a:ext cx="5774177" cy="1547186"/>
          </a:xfrm>
          <a:prstGeom prst="line">
            <a:avLst/>
          </a:prstGeom>
          <a:ln cap="flat" w="38100">
            <a:solidFill>
              <a:srgbClr val="000000"/>
            </a:solidFill>
            <a:prstDash val="solid"/>
            <a:headEnd type="arrow" len="sm" w="med"/>
            <a:tailEnd type="arrow" len="sm" w="med"/>
          </a:ln>
        </p:spPr>
      </p:sp>
      <p:sp>
        <p:nvSpPr>
          <p:cNvPr name="AutoShape 17" id="17"/>
          <p:cNvSpPr/>
          <p:nvPr/>
        </p:nvSpPr>
        <p:spPr>
          <a:xfrm flipV="true">
            <a:off x="9740915" y="4816439"/>
            <a:ext cx="1255680" cy="1411543"/>
          </a:xfrm>
          <a:prstGeom prst="line">
            <a:avLst/>
          </a:prstGeom>
          <a:ln cap="flat" w="38100">
            <a:solidFill>
              <a:srgbClr val="000000"/>
            </a:solidFill>
            <a:prstDash val="solid"/>
            <a:headEnd type="arrow" len="sm" w="med"/>
            <a:tailEnd type="arrow" len="sm" w="med"/>
          </a:ln>
        </p:spPr>
      </p:sp>
      <p:sp>
        <p:nvSpPr>
          <p:cNvPr name="AutoShape 18" id="18"/>
          <p:cNvSpPr/>
          <p:nvPr/>
        </p:nvSpPr>
        <p:spPr>
          <a:xfrm>
            <a:off x="14086864" y="4591865"/>
            <a:ext cx="331364" cy="1636117"/>
          </a:xfrm>
          <a:prstGeom prst="line">
            <a:avLst/>
          </a:prstGeom>
          <a:ln cap="flat" w="38100">
            <a:solidFill>
              <a:srgbClr val="000000"/>
            </a:solidFill>
            <a:prstDash val="solid"/>
            <a:headEnd type="arrow" len="sm" w="med"/>
            <a:tailEnd type="arrow" len="sm" w="med"/>
          </a:ln>
        </p:spPr>
      </p:sp>
      <p:sp>
        <p:nvSpPr>
          <p:cNvPr name="AutoShape 19" id="19"/>
          <p:cNvSpPr/>
          <p:nvPr/>
        </p:nvSpPr>
        <p:spPr>
          <a:xfrm flipV="true">
            <a:off x="6194403" y="7568677"/>
            <a:ext cx="1019250" cy="121780"/>
          </a:xfrm>
          <a:prstGeom prst="line">
            <a:avLst/>
          </a:prstGeom>
          <a:ln cap="flat" w="38100">
            <a:solidFill>
              <a:srgbClr val="000000"/>
            </a:solidFill>
            <a:prstDash val="solid"/>
            <a:headEnd type="arrow" len="sm" w="med"/>
            <a:tailEnd type="arrow" len="sm" w="med"/>
          </a:ln>
        </p:spPr>
      </p:sp>
      <p:sp>
        <p:nvSpPr>
          <p:cNvPr name="AutoShape 20" id="20"/>
          <p:cNvSpPr/>
          <p:nvPr/>
        </p:nvSpPr>
        <p:spPr>
          <a:xfrm flipV="true">
            <a:off x="5259394" y="5181780"/>
            <a:ext cx="5884410" cy="1144736"/>
          </a:xfrm>
          <a:prstGeom prst="line">
            <a:avLst/>
          </a:prstGeom>
          <a:ln cap="flat" w="38100">
            <a:solidFill>
              <a:srgbClr val="000000"/>
            </a:solidFill>
            <a:prstDash val="solid"/>
            <a:headEnd type="arrow" len="sm" w="med"/>
            <a:tailEnd type="arrow" len="sm" w="med"/>
          </a:ln>
        </p:spPr>
      </p:sp>
      <p:sp>
        <p:nvSpPr>
          <p:cNvPr name="AutoShape 21" id="21"/>
          <p:cNvSpPr/>
          <p:nvPr/>
        </p:nvSpPr>
        <p:spPr>
          <a:xfrm>
            <a:off x="10617734" y="7568677"/>
            <a:ext cx="1304392" cy="0"/>
          </a:xfrm>
          <a:prstGeom prst="line">
            <a:avLst/>
          </a:prstGeom>
          <a:ln cap="flat" w="38100">
            <a:solidFill>
              <a:srgbClr val="000000"/>
            </a:solidFill>
            <a:prstDash val="solid"/>
            <a:headEnd type="arrow" len="sm" w="med"/>
            <a:tailEnd type="arrow" len="sm" w="med"/>
          </a:ln>
        </p:spPr>
      </p:sp>
      <p:sp>
        <p:nvSpPr>
          <p:cNvPr name="TextBox 22" id="22"/>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TGS</a:t>
            </a:r>
          </a:p>
        </p:txBody>
      </p:sp>
      <p:sp>
        <p:nvSpPr>
          <p:cNvPr name="TextBox 23" id="23"/>
          <p:cNvSpPr txBox="true"/>
          <p:nvPr/>
        </p:nvSpPr>
        <p:spPr>
          <a:xfrm rot="0">
            <a:off x="4124403" y="942975"/>
            <a:ext cx="9599811" cy="755015"/>
          </a:xfrm>
          <a:prstGeom prst="rect">
            <a:avLst/>
          </a:prstGeom>
        </p:spPr>
        <p:txBody>
          <a:bodyPr anchor="t" rtlCol="false" tIns="0" lIns="0" bIns="0" rIns="0">
            <a:spAutoFit/>
          </a:bodyPr>
          <a:lstStyle/>
          <a:p>
            <a:pPr algn="ctr">
              <a:lnSpc>
                <a:spcPts val="6160"/>
              </a:lnSpc>
            </a:pPr>
            <a:r>
              <a:rPr lang="en-US" sz="4400" b="true">
                <a:solidFill>
                  <a:srgbClr val="000000"/>
                </a:solidFill>
                <a:latin typeface="Open Sans Bold"/>
                <a:ea typeface="Open Sans Bold"/>
                <a:cs typeface="Open Sans Bold"/>
                <a:sym typeface="Open Sans Bold"/>
              </a:rPr>
              <a:t>Sistema de eficiencia de movilidad</a:t>
            </a:r>
          </a:p>
        </p:txBody>
      </p:sp>
      <p:sp>
        <p:nvSpPr>
          <p:cNvPr name="TextBox 24" id="24"/>
          <p:cNvSpPr txBox="true"/>
          <p:nvPr/>
        </p:nvSpPr>
        <p:spPr>
          <a:xfrm rot="0">
            <a:off x="10117122" y="2484086"/>
            <a:ext cx="3774893" cy="118046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Aplicaciones de transporte</a:t>
            </a:r>
          </a:p>
        </p:txBody>
      </p:sp>
      <p:sp>
        <p:nvSpPr>
          <p:cNvPr name="TextBox 25" id="25"/>
          <p:cNvSpPr txBox="true"/>
          <p:nvPr/>
        </p:nvSpPr>
        <p:spPr>
          <a:xfrm rot="0">
            <a:off x="4258147" y="2484086"/>
            <a:ext cx="3872514" cy="118046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Vehículos de transporte público</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332097" y="2060348"/>
            <a:ext cx="6700422" cy="2479156"/>
          </a:xfrm>
          <a:custGeom>
            <a:avLst/>
            <a:gdLst/>
            <a:ahLst/>
            <a:cxnLst/>
            <a:rect r="r" b="b" t="t" l="l"/>
            <a:pathLst>
              <a:path h="2479156" w="6700422">
                <a:moveTo>
                  <a:pt x="0" y="0"/>
                </a:moveTo>
                <a:lnTo>
                  <a:pt x="6700422" y="0"/>
                </a:lnTo>
                <a:lnTo>
                  <a:pt x="6700422" y="2479156"/>
                </a:lnTo>
                <a:lnTo>
                  <a:pt x="0" y="2479156"/>
                </a:lnTo>
                <a:lnTo>
                  <a:pt x="0" y="0"/>
                </a:lnTo>
                <a:close/>
              </a:path>
            </a:pathLst>
          </a:custGeom>
          <a:blipFill>
            <a:blip r:embed="rId2"/>
            <a:stretch>
              <a:fillRect l="0" t="0" r="0" b="0"/>
            </a:stretch>
          </a:blipFill>
        </p:spPr>
      </p:sp>
      <p:sp>
        <p:nvSpPr>
          <p:cNvPr name="Freeform 3" id="3"/>
          <p:cNvSpPr/>
          <p:nvPr/>
        </p:nvSpPr>
        <p:spPr>
          <a:xfrm flipH="false" flipV="false" rot="0">
            <a:off x="1325229" y="4997152"/>
            <a:ext cx="4714157" cy="4714157"/>
          </a:xfrm>
          <a:custGeom>
            <a:avLst/>
            <a:gdLst/>
            <a:ahLst/>
            <a:cxnLst/>
            <a:rect r="r" b="b" t="t" l="l"/>
            <a:pathLst>
              <a:path h="4714157" w="4714157">
                <a:moveTo>
                  <a:pt x="0" y="0"/>
                </a:moveTo>
                <a:lnTo>
                  <a:pt x="4714157" y="0"/>
                </a:lnTo>
                <a:lnTo>
                  <a:pt x="4714157" y="4714157"/>
                </a:lnTo>
                <a:lnTo>
                  <a:pt x="0" y="4714157"/>
                </a:lnTo>
                <a:lnTo>
                  <a:pt x="0" y="0"/>
                </a:lnTo>
                <a:close/>
              </a:path>
            </a:pathLst>
          </a:custGeom>
          <a:blipFill>
            <a:blip r:embed="rId3"/>
            <a:stretch>
              <a:fillRect l="0" t="0" r="0" b="0"/>
            </a:stretch>
          </a:blipFill>
        </p:spPr>
      </p:sp>
      <p:sp>
        <p:nvSpPr>
          <p:cNvPr name="TextBox 4" id="4"/>
          <p:cNvSpPr txBox="true"/>
          <p:nvPr/>
        </p:nvSpPr>
        <p:spPr>
          <a:xfrm rot="0">
            <a:off x="7651568" y="1559284"/>
            <a:ext cx="10243728" cy="8727716"/>
          </a:xfrm>
          <a:prstGeom prst="rect">
            <a:avLst/>
          </a:prstGeom>
        </p:spPr>
        <p:txBody>
          <a:bodyPr anchor="t" rtlCol="false" tIns="0" lIns="0" bIns="0" rIns="0">
            <a:spAutoFit/>
          </a:bodyPr>
          <a:lstStyle/>
          <a:p>
            <a:pPr algn="ctr">
              <a:lnSpc>
                <a:spcPts val="3666"/>
              </a:lnSpc>
              <a:spcBef>
                <a:spcPct val="0"/>
              </a:spcBef>
            </a:pPr>
            <a:r>
              <a:rPr lang="en-US" b="true" sz="4073" spc="-187">
                <a:solidFill>
                  <a:srgbClr val="2E4D99"/>
                </a:solidFill>
                <a:latin typeface="Raleway Medium"/>
                <a:ea typeface="Raleway Medium"/>
                <a:cs typeface="Raleway Medium"/>
                <a:sym typeface="Raleway Medium"/>
              </a:rPr>
              <a:t>La implement</a:t>
            </a:r>
            <a:r>
              <a:rPr lang="en-US" b="true" sz="4073" spc="-187" strike="noStrike" u="none">
                <a:solidFill>
                  <a:srgbClr val="2E4D99"/>
                </a:solidFill>
                <a:latin typeface="Raleway Medium"/>
                <a:ea typeface="Raleway Medium"/>
                <a:cs typeface="Raleway Medium"/>
                <a:sym typeface="Raleway Medium"/>
              </a:rPr>
              <a:t>ación del indicador </a:t>
            </a:r>
            <a:r>
              <a:rPr lang="en-US" b="true" sz="4073" spc="-187" strike="noStrike" u="none">
                <a:solidFill>
                  <a:srgbClr val="2E4D99"/>
                </a:solidFill>
                <a:latin typeface="Raleway Bold"/>
                <a:ea typeface="Raleway Bold"/>
                <a:cs typeface="Raleway Bold"/>
                <a:sym typeface="Raleway Bold"/>
              </a:rPr>
              <a:t>e</a:t>
            </a:r>
            <a:r>
              <a:rPr lang="en-US" b="true" sz="4073" spc="-187" strike="noStrike" u="none">
                <a:solidFill>
                  <a:srgbClr val="2E4D99"/>
                </a:solidFill>
                <a:latin typeface="Raleway Bold"/>
                <a:ea typeface="Raleway Bold"/>
                <a:cs typeface="Raleway Bold"/>
                <a:sym typeface="Raleway Bold"/>
              </a:rPr>
              <a:t>ficiencia de movilidad</a:t>
            </a:r>
            <a:r>
              <a:rPr lang="en-US" b="true" sz="4073" spc="-187" strike="noStrike" u="none">
                <a:solidFill>
                  <a:srgbClr val="2E4D99"/>
                </a:solidFill>
                <a:latin typeface="Raleway Medium"/>
                <a:ea typeface="Raleway Medium"/>
                <a:cs typeface="Raleway Medium"/>
                <a:sym typeface="Raleway Medium"/>
              </a:rPr>
              <a:t> en un proyecto de monitoreo de la gestión de transporte municipal es fundamental porque </a:t>
            </a:r>
            <a:r>
              <a:rPr lang="en-US" b="true" sz="4073" spc="-187" strike="noStrike" u="none">
                <a:solidFill>
                  <a:srgbClr val="2E4D99"/>
                </a:solidFill>
                <a:latin typeface="Raleway Bold"/>
                <a:ea typeface="Raleway Bold"/>
                <a:cs typeface="Raleway Bold"/>
                <a:sym typeface="Raleway Bold"/>
              </a:rPr>
              <a:t>permite evaluar qué tan efectivamente se desplazan las personas y los vehículos dentro del entorno urbano</a:t>
            </a:r>
            <a:r>
              <a:rPr lang="en-US" b="true" sz="4073" spc="-187" strike="noStrike" u="none">
                <a:solidFill>
                  <a:srgbClr val="2E4D99"/>
                </a:solidFill>
                <a:latin typeface="Raleway Medium"/>
                <a:ea typeface="Raleway Medium"/>
                <a:cs typeface="Raleway Medium"/>
                <a:sym typeface="Raleway Medium"/>
              </a:rPr>
              <a:t>. Este indicador mide variables como tiempos de viaje, velocidad promedio, congestión vehicular y capacidad de respuesta del sistema ante la demanda, lo que facilita identificar cuellos de botella, optimizar rutas y mejorar la planificación del transporte. Al monitorear la eficiencia de movilidad, se promueve un uso racional de la infraestructura existente, se reduce el impacto ambiental y se incrementa la productividad urbana, contribuyendo a un sistema de transporte más ágil, sostenible y orientado al bienestar ciudadano.</a:t>
            </a:r>
          </a:p>
        </p:txBody>
      </p:sp>
      <p:sp>
        <p:nvSpPr>
          <p:cNvPr name="TextBox 5" id="5"/>
          <p:cNvSpPr txBox="true"/>
          <p:nvPr/>
        </p:nvSpPr>
        <p:spPr>
          <a:xfrm rot="0">
            <a:off x="6095352" y="155575"/>
            <a:ext cx="4338955"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004AAD"/>
                </a:solidFill>
                <a:latin typeface="Raleway Bold"/>
                <a:ea typeface="Raleway Bold"/>
                <a:cs typeface="Raleway Bold"/>
                <a:sym typeface="Raleway Bold"/>
              </a:rPr>
              <a:t>JUSTIFICACION</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3135348" y="1215865"/>
            <a:ext cx="12220891" cy="8646280"/>
          </a:xfrm>
          <a:custGeom>
            <a:avLst/>
            <a:gdLst/>
            <a:ahLst/>
            <a:cxnLst/>
            <a:rect r="r" b="b" t="t" l="l"/>
            <a:pathLst>
              <a:path h="8646280" w="12220891">
                <a:moveTo>
                  <a:pt x="0" y="0"/>
                </a:moveTo>
                <a:lnTo>
                  <a:pt x="12220891" y="0"/>
                </a:lnTo>
                <a:lnTo>
                  <a:pt x="12220891" y="8646280"/>
                </a:lnTo>
                <a:lnTo>
                  <a:pt x="0" y="8646280"/>
                </a:lnTo>
                <a:lnTo>
                  <a:pt x="0" y="0"/>
                </a:lnTo>
                <a:close/>
              </a:path>
            </a:pathLst>
          </a:custGeom>
          <a:blipFill>
            <a:blip r:embed="rId2"/>
            <a:stretch>
              <a:fillRect l="0" t="0" r="0" b="0"/>
            </a:stretch>
          </a:blipFill>
        </p:spPr>
      </p:sp>
      <p:sp>
        <p:nvSpPr>
          <p:cNvPr name="Freeform 3" id="3"/>
          <p:cNvSpPr/>
          <p:nvPr/>
        </p:nvSpPr>
        <p:spPr>
          <a:xfrm flipH="false" flipV="false" rot="-39988">
            <a:off x="407386" y="1703778"/>
            <a:ext cx="2200050" cy="2144049"/>
          </a:xfrm>
          <a:custGeom>
            <a:avLst/>
            <a:gdLst/>
            <a:ahLst/>
            <a:cxnLst/>
            <a:rect r="r" b="b" t="t" l="l"/>
            <a:pathLst>
              <a:path h="2144049" w="2200050">
                <a:moveTo>
                  <a:pt x="0" y="0"/>
                </a:moveTo>
                <a:lnTo>
                  <a:pt x="2200051" y="0"/>
                </a:lnTo>
                <a:lnTo>
                  <a:pt x="2200051" y="2144049"/>
                </a:lnTo>
                <a:lnTo>
                  <a:pt x="0" y="21440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2248923" y="1732313"/>
            <a:ext cx="4251049" cy="127882"/>
          </a:xfrm>
          <a:prstGeom prst="line">
            <a:avLst/>
          </a:prstGeom>
          <a:ln cap="flat" w="38100">
            <a:solidFill>
              <a:srgbClr val="000000"/>
            </a:solidFill>
            <a:prstDash val="solid"/>
            <a:headEnd type="none" len="sm" w="sm"/>
            <a:tailEnd type="arrow" len="sm" w="med"/>
          </a:ln>
        </p:spPr>
      </p:sp>
      <p:sp>
        <p:nvSpPr>
          <p:cNvPr name="Freeform 5" id="5"/>
          <p:cNvSpPr/>
          <p:nvPr/>
        </p:nvSpPr>
        <p:spPr>
          <a:xfrm flipH="false" flipV="false" rot="-39988">
            <a:off x="532275" y="4466981"/>
            <a:ext cx="2200050" cy="2144049"/>
          </a:xfrm>
          <a:custGeom>
            <a:avLst/>
            <a:gdLst/>
            <a:ahLst/>
            <a:cxnLst/>
            <a:rect r="r" b="b" t="t" l="l"/>
            <a:pathLst>
              <a:path h="2144049" w="2200050">
                <a:moveTo>
                  <a:pt x="0" y="0"/>
                </a:moveTo>
                <a:lnTo>
                  <a:pt x="2200050" y="0"/>
                </a:lnTo>
                <a:lnTo>
                  <a:pt x="2200050" y="2144049"/>
                </a:lnTo>
                <a:lnTo>
                  <a:pt x="0" y="21440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39988">
            <a:off x="3539846" y="7705374"/>
            <a:ext cx="2200050" cy="2144049"/>
          </a:xfrm>
          <a:custGeom>
            <a:avLst/>
            <a:gdLst/>
            <a:ahLst/>
            <a:cxnLst/>
            <a:rect r="r" b="b" t="t" l="l"/>
            <a:pathLst>
              <a:path h="2144049" w="2200050">
                <a:moveTo>
                  <a:pt x="0" y="0"/>
                </a:moveTo>
                <a:lnTo>
                  <a:pt x="2200050" y="0"/>
                </a:lnTo>
                <a:lnTo>
                  <a:pt x="2200050" y="2144049"/>
                </a:lnTo>
                <a:lnTo>
                  <a:pt x="0" y="21440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39988">
            <a:off x="15368635" y="7777381"/>
            <a:ext cx="2200050" cy="2144049"/>
          </a:xfrm>
          <a:custGeom>
            <a:avLst/>
            <a:gdLst/>
            <a:ahLst/>
            <a:cxnLst/>
            <a:rect r="r" b="b" t="t" l="l"/>
            <a:pathLst>
              <a:path h="2144049" w="2200050">
                <a:moveTo>
                  <a:pt x="0" y="0"/>
                </a:moveTo>
                <a:lnTo>
                  <a:pt x="2200050" y="0"/>
                </a:lnTo>
                <a:lnTo>
                  <a:pt x="2200050" y="2144049"/>
                </a:lnTo>
                <a:lnTo>
                  <a:pt x="0" y="21440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39988">
            <a:off x="15493523" y="4277201"/>
            <a:ext cx="2200050" cy="2144049"/>
          </a:xfrm>
          <a:custGeom>
            <a:avLst/>
            <a:gdLst/>
            <a:ahLst/>
            <a:cxnLst/>
            <a:rect r="r" b="b" t="t" l="l"/>
            <a:pathLst>
              <a:path h="2144049" w="2200050">
                <a:moveTo>
                  <a:pt x="0" y="0"/>
                </a:moveTo>
                <a:lnTo>
                  <a:pt x="2200051" y="0"/>
                </a:lnTo>
                <a:lnTo>
                  <a:pt x="2200051" y="2144049"/>
                </a:lnTo>
                <a:lnTo>
                  <a:pt x="0" y="21440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39988">
            <a:off x="15487512" y="1041423"/>
            <a:ext cx="2200050" cy="2144049"/>
          </a:xfrm>
          <a:custGeom>
            <a:avLst/>
            <a:gdLst/>
            <a:ahLst/>
            <a:cxnLst/>
            <a:rect r="r" b="b" t="t" l="l"/>
            <a:pathLst>
              <a:path h="2144049" w="2200050">
                <a:moveTo>
                  <a:pt x="0" y="0"/>
                </a:moveTo>
                <a:lnTo>
                  <a:pt x="2200050" y="0"/>
                </a:lnTo>
                <a:lnTo>
                  <a:pt x="2200050" y="2144049"/>
                </a:lnTo>
                <a:lnTo>
                  <a:pt x="0" y="21440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flipV="true">
            <a:off x="2745294" y="5421234"/>
            <a:ext cx="3754678" cy="53830"/>
          </a:xfrm>
          <a:prstGeom prst="line">
            <a:avLst/>
          </a:prstGeom>
          <a:ln cap="flat" w="38100">
            <a:solidFill>
              <a:srgbClr val="000000"/>
            </a:solidFill>
            <a:prstDash val="solid"/>
            <a:headEnd type="none" len="sm" w="sm"/>
            <a:tailEnd type="arrow" len="sm" w="med"/>
          </a:ln>
        </p:spPr>
      </p:sp>
      <p:sp>
        <p:nvSpPr>
          <p:cNvPr name="Freeform 11" id="11"/>
          <p:cNvSpPr/>
          <p:nvPr/>
        </p:nvSpPr>
        <p:spPr>
          <a:xfrm flipH="false" flipV="false" rot="0">
            <a:off x="7317617" y="8273103"/>
            <a:ext cx="1285953" cy="504295"/>
          </a:xfrm>
          <a:custGeom>
            <a:avLst/>
            <a:gdLst/>
            <a:ahLst/>
            <a:cxnLst/>
            <a:rect r="r" b="b" t="t" l="l"/>
            <a:pathLst>
              <a:path h="504295" w="1285953">
                <a:moveTo>
                  <a:pt x="0" y="0"/>
                </a:moveTo>
                <a:lnTo>
                  <a:pt x="1285953" y="0"/>
                </a:lnTo>
                <a:lnTo>
                  <a:pt x="1285953" y="504295"/>
                </a:lnTo>
                <a:lnTo>
                  <a:pt x="0" y="504295"/>
                </a:lnTo>
                <a:lnTo>
                  <a:pt x="0" y="0"/>
                </a:lnTo>
                <a:close/>
              </a:path>
            </a:pathLst>
          </a:custGeom>
          <a:blipFill>
            <a:blip r:embed="rId5"/>
            <a:stretch>
              <a:fillRect l="0" t="0" r="0" b="0"/>
            </a:stretch>
          </a:blipFill>
        </p:spPr>
      </p:sp>
      <p:sp>
        <p:nvSpPr>
          <p:cNvPr name="Freeform 12" id="12"/>
          <p:cNvSpPr/>
          <p:nvPr/>
        </p:nvSpPr>
        <p:spPr>
          <a:xfrm flipH="false" flipV="false" rot="0">
            <a:off x="12894669" y="7617679"/>
            <a:ext cx="1224682" cy="575534"/>
          </a:xfrm>
          <a:custGeom>
            <a:avLst/>
            <a:gdLst/>
            <a:ahLst/>
            <a:cxnLst/>
            <a:rect r="r" b="b" t="t" l="l"/>
            <a:pathLst>
              <a:path h="575534" w="1224682">
                <a:moveTo>
                  <a:pt x="0" y="0"/>
                </a:moveTo>
                <a:lnTo>
                  <a:pt x="1224683" y="0"/>
                </a:lnTo>
                <a:lnTo>
                  <a:pt x="1224683" y="575534"/>
                </a:lnTo>
                <a:lnTo>
                  <a:pt x="0" y="575534"/>
                </a:lnTo>
                <a:lnTo>
                  <a:pt x="0" y="0"/>
                </a:lnTo>
                <a:close/>
              </a:path>
            </a:pathLst>
          </a:custGeom>
          <a:blipFill>
            <a:blip r:embed="rId6"/>
            <a:stretch>
              <a:fillRect l="0" t="0" r="0" b="0"/>
            </a:stretch>
          </a:blipFill>
        </p:spPr>
      </p:sp>
      <p:grpSp>
        <p:nvGrpSpPr>
          <p:cNvPr name="Group 13" id="13"/>
          <p:cNvGrpSpPr/>
          <p:nvPr/>
        </p:nvGrpSpPr>
        <p:grpSpPr>
          <a:xfrm rot="0">
            <a:off x="11006791" y="8990987"/>
            <a:ext cx="1138323" cy="432111"/>
            <a:chOff x="0" y="0"/>
            <a:chExt cx="299805" cy="113807"/>
          </a:xfrm>
        </p:grpSpPr>
        <p:sp>
          <p:nvSpPr>
            <p:cNvPr name="Freeform 14" id="14"/>
            <p:cNvSpPr/>
            <p:nvPr/>
          </p:nvSpPr>
          <p:spPr>
            <a:xfrm flipH="false" flipV="false" rot="0">
              <a:off x="0" y="0"/>
              <a:ext cx="299805" cy="113807"/>
            </a:xfrm>
            <a:custGeom>
              <a:avLst/>
              <a:gdLst/>
              <a:ahLst/>
              <a:cxnLst/>
              <a:rect r="r" b="b" t="t" l="l"/>
              <a:pathLst>
                <a:path h="113807" w="299805">
                  <a:moveTo>
                    <a:pt x="0" y="0"/>
                  </a:moveTo>
                  <a:lnTo>
                    <a:pt x="299805" y="0"/>
                  </a:lnTo>
                  <a:lnTo>
                    <a:pt x="299805" y="113807"/>
                  </a:lnTo>
                  <a:lnTo>
                    <a:pt x="0" y="113807"/>
                  </a:lnTo>
                  <a:close/>
                </a:path>
              </a:pathLst>
            </a:custGeom>
            <a:solidFill>
              <a:srgbClr val="AFF8FF"/>
            </a:solidFill>
          </p:spPr>
        </p:sp>
        <p:sp>
          <p:nvSpPr>
            <p:cNvPr name="TextBox 15" id="15"/>
            <p:cNvSpPr txBox="true"/>
            <p:nvPr/>
          </p:nvSpPr>
          <p:spPr>
            <a:xfrm>
              <a:off x="0" y="-38100"/>
              <a:ext cx="299805" cy="151907"/>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Símil Hidrodinámico</a:t>
            </a:r>
          </a:p>
        </p:txBody>
      </p:sp>
      <p:sp>
        <p:nvSpPr>
          <p:cNvPr name="TextBox 17" id="17"/>
          <p:cNvSpPr txBox="true"/>
          <p:nvPr/>
        </p:nvSpPr>
        <p:spPr>
          <a:xfrm rot="0">
            <a:off x="519880" y="2005801"/>
            <a:ext cx="1963040" cy="1664970"/>
          </a:xfrm>
          <a:prstGeom prst="rect">
            <a:avLst/>
          </a:prstGeom>
        </p:spPr>
        <p:txBody>
          <a:bodyPr anchor="t" rtlCol="false" tIns="0" lIns="0" bIns="0" rIns="0">
            <a:spAutoFit/>
          </a:bodyPr>
          <a:lstStyle/>
          <a:p>
            <a:pPr algn="ctr">
              <a:lnSpc>
                <a:spcPts val="1679"/>
              </a:lnSpc>
              <a:spcBef>
                <a:spcPct val="0"/>
              </a:spcBef>
            </a:pPr>
            <a:r>
              <a:rPr lang="en-US" sz="1200">
                <a:solidFill>
                  <a:srgbClr val="2E4D99"/>
                </a:solidFill>
                <a:latin typeface="Open Sans"/>
                <a:ea typeface="Open Sans"/>
                <a:cs typeface="Open Sans"/>
                <a:sym typeface="Open Sans"/>
              </a:rPr>
              <a:t>Objetivo:</a:t>
            </a:r>
          </a:p>
          <a:p>
            <a:pPr algn="ctr">
              <a:lnSpc>
                <a:spcPts val="1679"/>
              </a:lnSpc>
              <a:spcBef>
                <a:spcPct val="0"/>
              </a:spcBef>
            </a:pPr>
            <a:r>
              <a:rPr lang="en-US" sz="1200">
                <a:solidFill>
                  <a:srgbClr val="000000"/>
                </a:solidFill>
                <a:latin typeface="Open Sans"/>
                <a:ea typeface="Open Sans"/>
                <a:cs typeface="Open Sans"/>
                <a:sym typeface="Open Sans"/>
              </a:rPr>
              <a:t>Incrementar la disponibilidad de vehículos de transporte público en buen estado para fortalecer la oferta de movilidad colectiva eficiente.</a:t>
            </a:r>
          </a:p>
        </p:txBody>
      </p:sp>
      <p:sp>
        <p:nvSpPr>
          <p:cNvPr name="TextBox 18" id="18"/>
          <p:cNvSpPr txBox="true"/>
          <p:nvPr/>
        </p:nvSpPr>
        <p:spPr>
          <a:xfrm rot="0">
            <a:off x="644769" y="4769003"/>
            <a:ext cx="1963040" cy="1664970"/>
          </a:xfrm>
          <a:prstGeom prst="rect">
            <a:avLst/>
          </a:prstGeom>
        </p:spPr>
        <p:txBody>
          <a:bodyPr anchor="t" rtlCol="false" tIns="0" lIns="0" bIns="0" rIns="0">
            <a:spAutoFit/>
          </a:bodyPr>
          <a:lstStyle/>
          <a:p>
            <a:pPr algn="ctr">
              <a:lnSpc>
                <a:spcPts val="1679"/>
              </a:lnSpc>
              <a:spcBef>
                <a:spcPct val="0"/>
              </a:spcBef>
            </a:pPr>
            <a:r>
              <a:rPr lang="en-US" sz="1200">
                <a:solidFill>
                  <a:srgbClr val="2E4D99"/>
                </a:solidFill>
                <a:latin typeface="Open Sans"/>
                <a:ea typeface="Open Sans"/>
                <a:cs typeface="Open Sans"/>
                <a:sym typeface="Open Sans"/>
              </a:rPr>
              <a:t>Objetivo:</a:t>
            </a:r>
          </a:p>
          <a:p>
            <a:pPr algn="ctr">
              <a:lnSpc>
                <a:spcPts val="1679"/>
              </a:lnSpc>
              <a:spcBef>
                <a:spcPct val="0"/>
              </a:spcBef>
            </a:pPr>
            <a:r>
              <a:rPr lang="en-US" sz="1200">
                <a:solidFill>
                  <a:srgbClr val="000000"/>
                </a:solidFill>
                <a:latin typeface="Open Sans"/>
                <a:ea typeface="Open Sans"/>
                <a:cs typeface="Open Sans"/>
                <a:sym typeface="Open Sans"/>
              </a:rPr>
              <a:t>Aumentar la cantidad de unidades de transporte público activas y funcionales en circulación para reducir la congestión causada por vehículos privados.</a:t>
            </a:r>
          </a:p>
        </p:txBody>
      </p:sp>
      <p:sp>
        <p:nvSpPr>
          <p:cNvPr name="TextBox 19" id="19"/>
          <p:cNvSpPr txBox="true"/>
          <p:nvPr/>
        </p:nvSpPr>
        <p:spPr>
          <a:xfrm rot="0">
            <a:off x="3658351" y="8221980"/>
            <a:ext cx="1963040" cy="1036320"/>
          </a:xfrm>
          <a:prstGeom prst="rect">
            <a:avLst/>
          </a:prstGeom>
        </p:spPr>
        <p:txBody>
          <a:bodyPr anchor="t" rtlCol="false" tIns="0" lIns="0" bIns="0" rIns="0">
            <a:spAutoFit/>
          </a:bodyPr>
          <a:lstStyle/>
          <a:p>
            <a:pPr algn="ctr">
              <a:lnSpc>
                <a:spcPts val="1679"/>
              </a:lnSpc>
              <a:spcBef>
                <a:spcPct val="0"/>
              </a:spcBef>
            </a:pPr>
            <a:r>
              <a:rPr lang="en-US" sz="1200">
                <a:solidFill>
                  <a:srgbClr val="2E4D99"/>
                </a:solidFill>
                <a:latin typeface="Open Sans"/>
                <a:ea typeface="Open Sans"/>
                <a:cs typeface="Open Sans"/>
                <a:sym typeface="Open Sans"/>
              </a:rPr>
              <a:t>Objetivo:</a:t>
            </a:r>
          </a:p>
          <a:p>
            <a:pPr algn="ctr">
              <a:lnSpc>
                <a:spcPts val="1679"/>
              </a:lnSpc>
              <a:spcBef>
                <a:spcPct val="0"/>
              </a:spcBef>
            </a:pPr>
            <a:r>
              <a:rPr lang="en-US" sz="1200">
                <a:solidFill>
                  <a:srgbClr val="000000"/>
                </a:solidFill>
                <a:latin typeface="Open Sans"/>
                <a:ea typeface="Open Sans"/>
                <a:cs typeface="Open Sans"/>
                <a:sym typeface="Open Sans"/>
              </a:rPr>
              <a:t>Reducir los niveles de congestión vehicular en las vías urbanas para lograr una circulación más fluida.</a:t>
            </a:r>
          </a:p>
        </p:txBody>
      </p:sp>
      <p:sp>
        <p:nvSpPr>
          <p:cNvPr name="TextBox 20" id="20"/>
          <p:cNvSpPr txBox="true"/>
          <p:nvPr/>
        </p:nvSpPr>
        <p:spPr>
          <a:xfrm rot="0">
            <a:off x="15475117" y="8174163"/>
            <a:ext cx="1963040" cy="1245870"/>
          </a:xfrm>
          <a:prstGeom prst="rect">
            <a:avLst/>
          </a:prstGeom>
        </p:spPr>
        <p:txBody>
          <a:bodyPr anchor="t" rtlCol="false" tIns="0" lIns="0" bIns="0" rIns="0">
            <a:spAutoFit/>
          </a:bodyPr>
          <a:lstStyle/>
          <a:p>
            <a:pPr algn="ctr">
              <a:lnSpc>
                <a:spcPts val="1679"/>
              </a:lnSpc>
              <a:spcBef>
                <a:spcPct val="0"/>
              </a:spcBef>
            </a:pPr>
            <a:r>
              <a:rPr lang="en-US" sz="1200">
                <a:solidFill>
                  <a:srgbClr val="2E4D99"/>
                </a:solidFill>
                <a:latin typeface="Open Sans"/>
                <a:ea typeface="Open Sans"/>
                <a:cs typeface="Open Sans"/>
                <a:sym typeface="Open Sans"/>
              </a:rPr>
              <a:t>Objetivo:</a:t>
            </a:r>
          </a:p>
          <a:p>
            <a:pPr algn="ctr">
              <a:lnSpc>
                <a:spcPts val="1679"/>
              </a:lnSpc>
              <a:spcBef>
                <a:spcPct val="0"/>
              </a:spcBef>
            </a:pPr>
            <a:r>
              <a:rPr lang="en-US" sz="1200">
                <a:solidFill>
                  <a:srgbClr val="000000"/>
                </a:solidFill>
                <a:latin typeface="Open Sans"/>
                <a:ea typeface="Open Sans"/>
                <a:cs typeface="Open Sans"/>
                <a:sym typeface="Open Sans"/>
              </a:rPr>
              <a:t>Aumentar la eficiencia de movilidad a través de reducir la congestión vehicular que mejora la fluidez del tráfico </a:t>
            </a:r>
          </a:p>
        </p:txBody>
      </p:sp>
      <p:sp>
        <p:nvSpPr>
          <p:cNvPr name="TextBox 21" id="21"/>
          <p:cNvSpPr txBox="true"/>
          <p:nvPr/>
        </p:nvSpPr>
        <p:spPr>
          <a:xfrm rot="0">
            <a:off x="15606017" y="4716766"/>
            <a:ext cx="1963040" cy="1245870"/>
          </a:xfrm>
          <a:prstGeom prst="rect">
            <a:avLst/>
          </a:prstGeom>
        </p:spPr>
        <p:txBody>
          <a:bodyPr anchor="t" rtlCol="false" tIns="0" lIns="0" bIns="0" rIns="0">
            <a:spAutoFit/>
          </a:bodyPr>
          <a:lstStyle/>
          <a:p>
            <a:pPr algn="ctr">
              <a:lnSpc>
                <a:spcPts val="1679"/>
              </a:lnSpc>
              <a:spcBef>
                <a:spcPct val="0"/>
              </a:spcBef>
            </a:pPr>
            <a:r>
              <a:rPr lang="en-US" sz="1200">
                <a:solidFill>
                  <a:srgbClr val="2E4D99"/>
                </a:solidFill>
                <a:latin typeface="Open Sans"/>
                <a:ea typeface="Open Sans"/>
                <a:cs typeface="Open Sans"/>
                <a:sym typeface="Open Sans"/>
              </a:rPr>
              <a:t>Objetivo:</a:t>
            </a:r>
          </a:p>
          <a:p>
            <a:pPr algn="ctr">
              <a:lnSpc>
                <a:spcPts val="1679"/>
              </a:lnSpc>
              <a:spcBef>
                <a:spcPct val="0"/>
              </a:spcBef>
            </a:pPr>
            <a:r>
              <a:rPr lang="en-US" sz="1200">
                <a:solidFill>
                  <a:srgbClr val="000000"/>
                </a:solidFill>
                <a:latin typeface="Open Sans"/>
                <a:ea typeface="Open Sans"/>
                <a:cs typeface="Open Sans"/>
                <a:sym typeface="Open Sans"/>
              </a:rPr>
              <a:t>Promover el uso eficiente de aplicativos de transporte para optimizar la movilidad y reducir los tiempos de espera y viaje.</a:t>
            </a:r>
          </a:p>
        </p:txBody>
      </p:sp>
      <p:sp>
        <p:nvSpPr>
          <p:cNvPr name="TextBox 22" id="22"/>
          <p:cNvSpPr txBox="true"/>
          <p:nvPr/>
        </p:nvSpPr>
        <p:spPr>
          <a:xfrm rot="0">
            <a:off x="15600005" y="1343445"/>
            <a:ext cx="1963040" cy="1455420"/>
          </a:xfrm>
          <a:prstGeom prst="rect">
            <a:avLst/>
          </a:prstGeom>
        </p:spPr>
        <p:txBody>
          <a:bodyPr anchor="t" rtlCol="false" tIns="0" lIns="0" bIns="0" rIns="0">
            <a:spAutoFit/>
          </a:bodyPr>
          <a:lstStyle/>
          <a:p>
            <a:pPr algn="ctr">
              <a:lnSpc>
                <a:spcPts val="1679"/>
              </a:lnSpc>
              <a:spcBef>
                <a:spcPct val="0"/>
              </a:spcBef>
            </a:pPr>
            <a:r>
              <a:rPr lang="en-US" sz="1200">
                <a:solidFill>
                  <a:srgbClr val="2E4D99"/>
                </a:solidFill>
                <a:latin typeface="Open Sans"/>
                <a:ea typeface="Open Sans"/>
                <a:cs typeface="Open Sans"/>
                <a:sym typeface="Open Sans"/>
              </a:rPr>
              <a:t>Objetivo:</a:t>
            </a:r>
          </a:p>
          <a:p>
            <a:pPr algn="ctr">
              <a:lnSpc>
                <a:spcPts val="1679"/>
              </a:lnSpc>
              <a:spcBef>
                <a:spcPct val="0"/>
              </a:spcBef>
            </a:pPr>
            <a:r>
              <a:rPr lang="en-US" sz="1200">
                <a:solidFill>
                  <a:srgbClr val="000000"/>
                </a:solidFill>
                <a:latin typeface="Open Sans"/>
                <a:ea typeface="Open Sans"/>
                <a:cs typeface="Open Sans"/>
                <a:sym typeface="Open Sans"/>
              </a:rPr>
              <a:t>Disminuir la cantidad de infracciones viales que obstaculizan el flujo vehicular, mejorando el orden y la seguridad del tránsito.</a:t>
            </a:r>
          </a:p>
        </p:txBody>
      </p:sp>
      <p:grpSp>
        <p:nvGrpSpPr>
          <p:cNvPr name="Group 23" id="23"/>
          <p:cNvGrpSpPr/>
          <p:nvPr/>
        </p:nvGrpSpPr>
        <p:grpSpPr>
          <a:xfrm rot="0">
            <a:off x="11417313" y="9238098"/>
            <a:ext cx="362775" cy="295819"/>
            <a:chOff x="0" y="0"/>
            <a:chExt cx="95546" cy="77911"/>
          </a:xfrm>
        </p:grpSpPr>
        <p:sp>
          <p:nvSpPr>
            <p:cNvPr name="Freeform 24" id="24"/>
            <p:cNvSpPr/>
            <p:nvPr/>
          </p:nvSpPr>
          <p:spPr>
            <a:xfrm flipH="false" flipV="false" rot="0">
              <a:off x="0" y="0"/>
              <a:ext cx="95546" cy="77911"/>
            </a:xfrm>
            <a:custGeom>
              <a:avLst/>
              <a:gdLst/>
              <a:ahLst/>
              <a:cxnLst/>
              <a:rect r="r" b="b" t="t" l="l"/>
              <a:pathLst>
                <a:path h="77911" w="95546">
                  <a:moveTo>
                    <a:pt x="0" y="0"/>
                  </a:moveTo>
                  <a:lnTo>
                    <a:pt x="95546" y="0"/>
                  </a:lnTo>
                  <a:lnTo>
                    <a:pt x="95546" y="77911"/>
                  </a:lnTo>
                  <a:lnTo>
                    <a:pt x="0" y="77911"/>
                  </a:lnTo>
                  <a:close/>
                </a:path>
              </a:pathLst>
            </a:custGeom>
            <a:solidFill>
              <a:srgbClr val="AFF8FF"/>
            </a:solidFill>
          </p:spPr>
        </p:sp>
        <p:sp>
          <p:nvSpPr>
            <p:cNvPr name="TextBox 25" id="25"/>
            <p:cNvSpPr txBox="true"/>
            <p:nvPr/>
          </p:nvSpPr>
          <p:spPr>
            <a:xfrm>
              <a:off x="0" y="-38100"/>
              <a:ext cx="95546" cy="116011"/>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11127488" y="9026811"/>
            <a:ext cx="896928" cy="415354"/>
          </a:xfrm>
          <a:prstGeom prst="rect">
            <a:avLst/>
          </a:prstGeom>
        </p:spPr>
        <p:txBody>
          <a:bodyPr anchor="t" rtlCol="false" tIns="0" lIns="0" bIns="0" rIns="0">
            <a:spAutoFit/>
          </a:bodyPr>
          <a:lstStyle/>
          <a:p>
            <a:pPr algn="ctr">
              <a:lnSpc>
                <a:spcPts val="1643"/>
              </a:lnSpc>
              <a:spcBef>
                <a:spcPct val="0"/>
              </a:spcBef>
            </a:pPr>
            <a:r>
              <a:rPr lang="en-US" b="true" sz="1173">
                <a:solidFill>
                  <a:srgbClr val="000000"/>
                </a:solidFill>
                <a:latin typeface="Times New Roman Bold"/>
                <a:ea typeface="Times New Roman Bold"/>
                <a:cs typeface="Times New Roman Bold"/>
                <a:sym typeface="Times New Roman Bold"/>
              </a:rPr>
              <a:t>Eficiencia de movilidad</a:t>
            </a:r>
          </a:p>
        </p:txBody>
      </p:sp>
      <p:sp>
        <p:nvSpPr>
          <p:cNvPr name="AutoShape 27" id="27"/>
          <p:cNvSpPr/>
          <p:nvPr/>
        </p:nvSpPr>
        <p:spPr>
          <a:xfrm flipV="true">
            <a:off x="5629164" y="7617679"/>
            <a:ext cx="3174770" cy="727346"/>
          </a:xfrm>
          <a:prstGeom prst="line">
            <a:avLst/>
          </a:prstGeom>
          <a:ln cap="flat" w="38100">
            <a:solidFill>
              <a:srgbClr val="000000"/>
            </a:solidFill>
            <a:prstDash val="solid"/>
            <a:headEnd type="none" len="sm" w="sm"/>
            <a:tailEnd type="arrow" len="sm" w="med"/>
          </a:ln>
        </p:spPr>
      </p:sp>
      <p:sp>
        <p:nvSpPr>
          <p:cNvPr name="AutoShape 28" id="28"/>
          <p:cNvSpPr/>
          <p:nvPr/>
        </p:nvSpPr>
        <p:spPr>
          <a:xfrm>
            <a:off x="12189083" y="9291387"/>
            <a:ext cx="3286033" cy="345425"/>
          </a:xfrm>
          <a:prstGeom prst="line">
            <a:avLst/>
          </a:prstGeom>
          <a:ln cap="flat" w="38100">
            <a:solidFill>
              <a:srgbClr val="000000"/>
            </a:solidFill>
            <a:prstDash val="solid"/>
            <a:headEnd type="arrow" len="sm" w="med"/>
            <a:tailEnd type="none" len="sm" w="sm"/>
          </a:ln>
        </p:spPr>
      </p:sp>
      <p:sp>
        <p:nvSpPr>
          <p:cNvPr name="AutoShape 29" id="29"/>
          <p:cNvSpPr/>
          <p:nvPr/>
        </p:nvSpPr>
        <p:spPr>
          <a:xfrm flipH="true">
            <a:off x="13078641" y="5475064"/>
            <a:ext cx="2402487" cy="135949"/>
          </a:xfrm>
          <a:prstGeom prst="line">
            <a:avLst/>
          </a:prstGeom>
          <a:ln cap="flat" w="38100">
            <a:solidFill>
              <a:srgbClr val="000000"/>
            </a:solidFill>
            <a:prstDash val="solid"/>
            <a:headEnd type="none" len="sm" w="sm"/>
            <a:tailEnd type="arrow" len="sm" w="med"/>
          </a:ln>
        </p:spPr>
      </p:sp>
      <p:sp>
        <p:nvSpPr>
          <p:cNvPr name="AutoShape 30" id="30"/>
          <p:cNvSpPr/>
          <p:nvPr/>
        </p:nvSpPr>
        <p:spPr>
          <a:xfrm flipH="true">
            <a:off x="12300866" y="2775803"/>
            <a:ext cx="3305151" cy="177771"/>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396685" y="1375640"/>
            <a:ext cx="15494630" cy="8134681"/>
          </a:xfrm>
          <a:custGeom>
            <a:avLst/>
            <a:gdLst/>
            <a:ahLst/>
            <a:cxnLst/>
            <a:rect r="r" b="b" t="t" l="l"/>
            <a:pathLst>
              <a:path h="8134681" w="15494630">
                <a:moveTo>
                  <a:pt x="0" y="0"/>
                </a:moveTo>
                <a:lnTo>
                  <a:pt x="15494630" y="0"/>
                </a:lnTo>
                <a:lnTo>
                  <a:pt x="15494630" y="8134680"/>
                </a:lnTo>
                <a:lnTo>
                  <a:pt x="0" y="8134680"/>
                </a:lnTo>
                <a:lnTo>
                  <a:pt x="0" y="0"/>
                </a:lnTo>
                <a:close/>
              </a:path>
            </a:pathLst>
          </a:custGeom>
          <a:blipFill>
            <a:blip r:embed="rId2"/>
            <a:stretch>
              <a:fillRect l="0" t="0" r="0" b="0"/>
            </a:stretch>
          </a:blipFill>
        </p:spPr>
      </p:sp>
      <p:sp>
        <p:nvSpPr>
          <p:cNvPr name="TextBox 3" id="3"/>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Diagrama causal</a:t>
            </a: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482193"/>
            <a:ext cx="15724414" cy="550354"/>
          </a:xfrm>
          <a:custGeom>
            <a:avLst/>
            <a:gdLst/>
            <a:ahLst/>
            <a:cxnLst/>
            <a:rect r="r" b="b" t="t" l="l"/>
            <a:pathLst>
              <a:path h="550354" w="15724414">
                <a:moveTo>
                  <a:pt x="0" y="0"/>
                </a:moveTo>
                <a:lnTo>
                  <a:pt x="15724414" y="0"/>
                </a:lnTo>
                <a:lnTo>
                  <a:pt x="15724414" y="550354"/>
                </a:lnTo>
                <a:lnTo>
                  <a:pt x="0" y="550354"/>
                </a:lnTo>
                <a:lnTo>
                  <a:pt x="0" y="0"/>
                </a:lnTo>
                <a:close/>
              </a:path>
            </a:pathLst>
          </a:custGeom>
          <a:blipFill>
            <a:blip r:embed="rId2"/>
            <a:stretch>
              <a:fillRect l="0" t="0" r="0" b="0"/>
            </a:stretch>
          </a:blipFill>
        </p:spPr>
      </p:sp>
      <p:sp>
        <p:nvSpPr>
          <p:cNvPr name="Freeform 3" id="3"/>
          <p:cNvSpPr/>
          <p:nvPr/>
        </p:nvSpPr>
        <p:spPr>
          <a:xfrm flipH="false" flipV="false" rot="0">
            <a:off x="1028700" y="3973144"/>
            <a:ext cx="12847262" cy="604769"/>
          </a:xfrm>
          <a:custGeom>
            <a:avLst/>
            <a:gdLst/>
            <a:ahLst/>
            <a:cxnLst/>
            <a:rect r="r" b="b" t="t" l="l"/>
            <a:pathLst>
              <a:path h="604769" w="12847262">
                <a:moveTo>
                  <a:pt x="0" y="0"/>
                </a:moveTo>
                <a:lnTo>
                  <a:pt x="12847262" y="0"/>
                </a:lnTo>
                <a:lnTo>
                  <a:pt x="12847262" y="604769"/>
                </a:lnTo>
                <a:lnTo>
                  <a:pt x="0" y="604769"/>
                </a:lnTo>
                <a:lnTo>
                  <a:pt x="0" y="0"/>
                </a:lnTo>
                <a:close/>
              </a:path>
            </a:pathLst>
          </a:custGeom>
          <a:blipFill>
            <a:blip r:embed="rId3"/>
            <a:stretch>
              <a:fillRect l="0" t="0" r="0" b="0"/>
            </a:stretch>
          </a:blipFill>
        </p:spPr>
      </p:sp>
      <p:sp>
        <p:nvSpPr>
          <p:cNvPr name="Freeform 4" id="4"/>
          <p:cNvSpPr/>
          <p:nvPr/>
        </p:nvSpPr>
        <p:spPr>
          <a:xfrm flipH="false" flipV="false" rot="0">
            <a:off x="1028700" y="5470792"/>
            <a:ext cx="9863107" cy="742704"/>
          </a:xfrm>
          <a:custGeom>
            <a:avLst/>
            <a:gdLst/>
            <a:ahLst/>
            <a:cxnLst/>
            <a:rect r="r" b="b" t="t" l="l"/>
            <a:pathLst>
              <a:path h="742704" w="9863107">
                <a:moveTo>
                  <a:pt x="0" y="0"/>
                </a:moveTo>
                <a:lnTo>
                  <a:pt x="9863107" y="0"/>
                </a:lnTo>
                <a:lnTo>
                  <a:pt x="9863107" y="742704"/>
                </a:lnTo>
                <a:lnTo>
                  <a:pt x="0" y="742704"/>
                </a:lnTo>
                <a:lnTo>
                  <a:pt x="0" y="0"/>
                </a:lnTo>
                <a:close/>
              </a:path>
            </a:pathLst>
          </a:custGeom>
          <a:blipFill>
            <a:blip r:embed="rId4"/>
            <a:stretch>
              <a:fillRect l="0" t="0" r="0" b="0"/>
            </a:stretch>
          </a:blipFill>
        </p:spPr>
      </p:sp>
      <p:sp>
        <p:nvSpPr>
          <p:cNvPr name="Freeform 5" id="5"/>
          <p:cNvSpPr/>
          <p:nvPr/>
        </p:nvSpPr>
        <p:spPr>
          <a:xfrm flipH="false" flipV="false" rot="0">
            <a:off x="1028700" y="7175521"/>
            <a:ext cx="12410346" cy="573979"/>
          </a:xfrm>
          <a:custGeom>
            <a:avLst/>
            <a:gdLst/>
            <a:ahLst/>
            <a:cxnLst/>
            <a:rect r="r" b="b" t="t" l="l"/>
            <a:pathLst>
              <a:path h="573979" w="12410346">
                <a:moveTo>
                  <a:pt x="0" y="0"/>
                </a:moveTo>
                <a:lnTo>
                  <a:pt x="12410346" y="0"/>
                </a:lnTo>
                <a:lnTo>
                  <a:pt x="12410346" y="573979"/>
                </a:lnTo>
                <a:lnTo>
                  <a:pt x="0" y="573979"/>
                </a:lnTo>
                <a:lnTo>
                  <a:pt x="0" y="0"/>
                </a:lnTo>
                <a:close/>
              </a:path>
            </a:pathLst>
          </a:custGeom>
          <a:blipFill>
            <a:blip r:embed="rId5"/>
            <a:stretch>
              <a:fillRect l="0" t="0" r="0" b="0"/>
            </a:stretch>
          </a:blipFill>
        </p:spPr>
      </p:sp>
      <p:sp>
        <p:nvSpPr>
          <p:cNvPr name="Freeform 6" id="6"/>
          <p:cNvSpPr/>
          <p:nvPr/>
        </p:nvSpPr>
        <p:spPr>
          <a:xfrm flipH="false" flipV="false" rot="0">
            <a:off x="1089097" y="8677708"/>
            <a:ext cx="11412837" cy="387972"/>
          </a:xfrm>
          <a:custGeom>
            <a:avLst/>
            <a:gdLst/>
            <a:ahLst/>
            <a:cxnLst/>
            <a:rect r="r" b="b" t="t" l="l"/>
            <a:pathLst>
              <a:path h="387972" w="11412837">
                <a:moveTo>
                  <a:pt x="0" y="0"/>
                </a:moveTo>
                <a:lnTo>
                  <a:pt x="11412836" y="0"/>
                </a:lnTo>
                <a:lnTo>
                  <a:pt x="11412836" y="387972"/>
                </a:lnTo>
                <a:lnTo>
                  <a:pt x="0" y="387972"/>
                </a:lnTo>
                <a:lnTo>
                  <a:pt x="0" y="0"/>
                </a:lnTo>
                <a:close/>
              </a:path>
            </a:pathLst>
          </a:custGeom>
          <a:blipFill>
            <a:blip r:embed="rId6"/>
            <a:stretch>
              <a:fillRect l="0" t="0" r="0" b="0"/>
            </a:stretch>
          </a:blipFill>
        </p:spPr>
      </p:sp>
      <p:sp>
        <p:nvSpPr>
          <p:cNvPr name="TextBox 7" id="7"/>
          <p:cNvSpPr txBox="true"/>
          <p:nvPr/>
        </p:nvSpPr>
        <p:spPr>
          <a:xfrm rot="0">
            <a:off x="4168648" y="104775"/>
            <a:ext cx="9950704" cy="12096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Ecuaciones diferenciales de subsistema</a:t>
            </a:r>
          </a:p>
        </p:txBody>
      </p:sp>
      <p:sp>
        <p:nvSpPr>
          <p:cNvPr name="TextBox 8" id="8"/>
          <p:cNvSpPr txBox="true"/>
          <p:nvPr/>
        </p:nvSpPr>
        <p:spPr>
          <a:xfrm rot="0">
            <a:off x="1089097" y="1826284"/>
            <a:ext cx="6159103" cy="415290"/>
          </a:xfrm>
          <a:prstGeom prst="rect">
            <a:avLst/>
          </a:prstGeom>
        </p:spPr>
        <p:txBody>
          <a:bodyPr anchor="t" rtlCol="false" tIns="0" lIns="0" bIns="0" rIns="0">
            <a:spAutoFit/>
          </a:bodyPr>
          <a:lstStyle/>
          <a:p>
            <a:pPr algn="ctr">
              <a:lnSpc>
                <a:spcPts val="3359"/>
              </a:lnSpc>
              <a:spcBef>
                <a:spcPct val="0"/>
              </a:spcBef>
            </a:pPr>
            <a:r>
              <a:rPr lang="en-US" b="true" sz="2400" spc="-110">
                <a:solidFill>
                  <a:srgbClr val="2E4D99"/>
                </a:solidFill>
                <a:latin typeface="Raleway Medium"/>
                <a:ea typeface="Raleway Medium"/>
                <a:cs typeface="Raleway Medium"/>
                <a:sym typeface="Raleway Medium"/>
              </a:rPr>
              <a:t>Poblacion que utiliza aplicaciones de transporte</a:t>
            </a:r>
          </a:p>
        </p:txBody>
      </p:sp>
      <p:sp>
        <p:nvSpPr>
          <p:cNvPr name="TextBox 9" id="9"/>
          <p:cNvSpPr txBox="true"/>
          <p:nvPr/>
        </p:nvSpPr>
        <p:spPr>
          <a:xfrm rot="0">
            <a:off x="1028700" y="3389427"/>
            <a:ext cx="4171801" cy="415290"/>
          </a:xfrm>
          <a:prstGeom prst="rect">
            <a:avLst/>
          </a:prstGeom>
        </p:spPr>
        <p:txBody>
          <a:bodyPr anchor="t" rtlCol="false" tIns="0" lIns="0" bIns="0" rIns="0">
            <a:spAutoFit/>
          </a:bodyPr>
          <a:lstStyle/>
          <a:p>
            <a:pPr algn="ctr">
              <a:lnSpc>
                <a:spcPts val="3359"/>
              </a:lnSpc>
              <a:spcBef>
                <a:spcPct val="0"/>
              </a:spcBef>
            </a:pPr>
            <a:r>
              <a:rPr lang="en-US" b="true" sz="2400" spc="-110">
                <a:solidFill>
                  <a:srgbClr val="2E4D99"/>
                </a:solidFill>
                <a:latin typeface="Raleway Medium"/>
                <a:ea typeface="Raleway Medium"/>
                <a:cs typeface="Raleway Medium"/>
                <a:sym typeface="Raleway Medium"/>
              </a:rPr>
              <a:t>Total de vehiculos en circulacion</a:t>
            </a:r>
          </a:p>
        </p:txBody>
      </p:sp>
      <p:sp>
        <p:nvSpPr>
          <p:cNvPr name="TextBox 10" id="10"/>
          <p:cNvSpPr txBox="true"/>
          <p:nvPr/>
        </p:nvSpPr>
        <p:spPr>
          <a:xfrm rot="0">
            <a:off x="1028700" y="4907280"/>
            <a:ext cx="2649438" cy="415290"/>
          </a:xfrm>
          <a:prstGeom prst="rect">
            <a:avLst/>
          </a:prstGeom>
        </p:spPr>
        <p:txBody>
          <a:bodyPr anchor="t" rtlCol="false" tIns="0" lIns="0" bIns="0" rIns="0">
            <a:spAutoFit/>
          </a:bodyPr>
          <a:lstStyle/>
          <a:p>
            <a:pPr algn="ctr">
              <a:lnSpc>
                <a:spcPts val="3359"/>
              </a:lnSpc>
              <a:spcBef>
                <a:spcPct val="0"/>
              </a:spcBef>
            </a:pPr>
            <a:r>
              <a:rPr lang="en-US" b="true" sz="2400" spc="-110">
                <a:solidFill>
                  <a:srgbClr val="2E4D99"/>
                </a:solidFill>
                <a:latin typeface="Raleway Medium"/>
                <a:ea typeface="Raleway Medium"/>
                <a:cs typeface="Raleway Medium"/>
                <a:sym typeface="Raleway Medium"/>
              </a:rPr>
              <a:t>Total de infracciones</a:t>
            </a:r>
          </a:p>
        </p:txBody>
      </p:sp>
      <p:sp>
        <p:nvSpPr>
          <p:cNvPr name="TextBox 11" id="11"/>
          <p:cNvSpPr txBox="true"/>
          <p:nvPr/>
        </p:nvSpPr>
        <p:spPr>
          <a:xfrm rot="0">
            <a:off x="1028700" y="6613546"/>
            <a:ext cx="3529310" cy="415290"/>
          </a:xfrm>
          <a:prstGeom prst="rect">
            <a:avLst/>
          </a:prstGeom>
        </p:spPr>
        <p:txBody>
          <a:bodyPr anchor="t" rtlCol="false" tIns="0" lIns="0" bIns="0" rIns="0">
            <a:spAutoFit/>
          </a:bodyPr>
          <a:lstStyle/>
          <a:p>
            <a:pPr algn="ctr">
              <a:lnSpc>
                <a:spcPts val="3359"/>
              </a:lnSpc>
              <a:spcBef>
                <a:spcPct val="0"/>
              </a:spcBef>
            </a:pPr>
            <a:r>
              <a:rPr lang="en-US" b="true" sz="2400" spc="-110">
                <a:solidFill>
                  <a:srgbClr val="2E4D99"/>
                </a:solidFill>
                <a:latin typeface="Raleway Medium"/>
                <a:ea typeface="Raleway Medium"/>
                <a:cs typeface="Raleway Medium"/>
                <a:sym typeface="Raleway Medium"/>
              </a:rPr>
              <a:t>Extorsiones a transportistas</a:t>
            </a:r>
          </a:p>
        </p:txBody>
      </p:sp>
      <p:sp>
        <p:nvSpPr>
          <p:cNvPr name="TextBox 12" id="12"/>
          <p:cNvSpPr txBox="true"/>
          <p:nvPr/>
        </p:nvSpPr>
        <p:spPr>
          <a:xfrm rot="0">
            <a:off x="1089097" y="8106208"/>
            <a:ext cx="2969716" cy="415290"/>
          </a:xfrm>
          <a:prstGeom prst="rect">
            <a:avLst/>
          </a:prstGeom>
        </p:spPr>
        <p:txBody>
          <a:bodyPr anchor="t" rtlCol="false" tIns="0" lIns="0" bIns="0" rIns="0">
            <a:spAutoFit/>
          </a:bodyPr>
          <a:lstStyle/>
          <a:p>
            <a:pPr algn="ctr">
              <a:lnSpc>
                <a:spcPts val="3359"/>
              </a:lnSpc>
              <a:spcBef>
                <a:spcPct val="0"/>
              </a:spcBef>
            </a:pPr>
            <a:r>
              <a:rPr lang="en-US" b="true" sz="2400" spc="-110">
                <a:solidFill>
                  <a:srgbClr val="2E4D99"/>
                </a:solidFill>
                <a:latin typeface="Raleway Medium"/>
                <a:ea typeface="Raleway Medium"/>
                <a:cs typeface="Raleway Medium"/>
                <a:sym typeface="Raleway Medium"/>
              </a:rPr>
              <a:t>Eficiencia de movilidad</a:t>
            </a: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553581" y="1413488"/>
            <a:ext cx="17384625" cy="7844812"/>
          </a:xfrm>
          <a:custGeom>
            <a:avLst/>
            <a:gdLst/>
            <a:ahLst/>
            <a:cxnLst/>
            <a:rect r="r" b="b" t="t" l="l"/>
            <a:pathLst>
              <a:path h="7844812" w="17384625">
                <a:moveTo>
                  <a:pt x="0" y="0"/>
                </a:moveTo>
                <a:lnTo>
                  <a:pt x="17384625" y="0"/>
                </a:lnTo>
                <a:lnTo>
                  <a:pt x="17384625" y="7844812"/>
                </a:lnTo>
                <a:lnTo>
                  <a:pt x="0" y="7844812"/>
                </a:lnTo>
                <a:lnTo>
                  <a:pt x="0" y="0"/>
                </a:lnTo>
                <a:close/>
              </a:path>
            </a:pathLst>
          </a:custGeom>
          <a:blipFill>
            <a:blip r:embed="rId2"/>
            <a:stretch>
              <a:fillRect l="0" t="0" r="0" b="0"/>
            </a:stretch>
          </a:blipFill>
        </p:spPr>
      </p:sp>
      <p:sp>
        <p:nvSpPr>
          <p:cNvPr name="TextBox 3" id="3"/>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Diagrama forrester</a:t>
            </a: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214731" y="1649095"/>
            <a:ext cx="16253045" cy="6988810"/>
          </a:xfrm>
          <a:custGeom>
            <a:avLst/>
            <a:gdLst/>
            <a:ahLst/>
            <a:cxnLst/>
            <a:rect r="r" b="b" t="t" l="l"/>
            <a:pathLst>
              <a:path h="6988810" w="16253045">
                <a:moveTo>
                  <a:pt x="0" y="0"/>
                </a:moveTo>
                <a:lnTo>
                  <a:pt x="16253045" y="0"/>
                </a:lnTo>
                <a:lnTo>
                  <a:pt x="16253045" y="6988810"/>
                </a:lnTo>
                <a:lnTo>
                  <a:pt x="0" y="6988810"/>
                </a:lnTo>
                <a:lnTo>
                  <a:pt x="0" y="0"/>
                </a:lnTo>
                <a:close/>
              </a:path>
            </a:pathLst>
          </a:custGeom>
          <a:blipFill>
            <a:blip r:embed="rId2"/>
            <a:stretch>
              <a:fillRect l="0" t="0" r="0" b="0"/>
            </a:stretch>
          </a:blipFill>
        </p:spPr>
      </p:sp>
      <p:sp>
        <p:nvSpPr>
          <p:cNvPr name="TextBox 3" id="3"/>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Diagrama forrester (Vensim)</a:t>
            </a:r>
          </a:p>
        </p:txBody>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656454" y="2198667"/>
            <a:ext cx="16975092" cy="7299290"/>
          </a:xfrm>
          <a:custGeom>
            <a:avLst/>
            <a:gdLst/>
            <a:ahLst/>
            <a:cxnLst/>
            <a:rect r="r" b="b" t="t" l="l"/>
            <a:pathLst>
              <a:path h="7299290" w="16975092">
                <a:moveTo>
                  <a:pt x="0" y="0"/>
                </a:moveTo>
                <a:lnTo>
                  <a:pt x="16975092" y="0"/>
                </a:lnTo>
                <a:lnTo>
                  <a:pt x="16975092" y="7299289"/>
                </a:lnTo>
                <a:lnTo>
                  <a:pt x="0" y="7299289"/>
                </a:lnTo>
                <a:lnTo>
                  <a:pt x="0" y="0"/>
                </a:lnTo>
                <a:close/>
              </a:path>
            </a:pathLst>
          </a:custGeom>
          <a:blipFill>
            <a:blip r:embed="rId2"/>
            <a:stretch>
              <a:fillRect l="0" t="0" r="0" b="0"/>
            </a:stretch>
          </a:blipFill>
        </p:spPr>
      </p:sp>
      <p:grpSp>
        <p:nvGrpSpPr>
          <p:cNvPr name="Group 3" id="3"/>
          <p:cNvGrpSpPr/>
          <p:nvPr/>
        </p:nvGrpSpPr>
        <p:grpSpPr>
          <a:xfrm rot="0">
            <a:off x="4540194" y="4002194"/>
            <a:ext cx="4202481" cy="449821"/>
            <a:chOff x="0" y="0"/>
            <a:chExt cx="1106826" cy="118471"/>
          </a:xfrm>
        </p:grpSpPr>
        <p:sp>
          <p:nvSpPr>
            <p:cNvPr name="Freeform 4" id="4"/>
            <p:cNvSpPr/>
            <p:nvPr/>
          </p:nvSpPr>
          <p:spPr>
            <a:xfrm flipH="false" flipV="false" rot="0">
              <a:off x="0" y="0"/>
              <a:ext cx="1106826" cy="118471"/>
            </a:xfrm>
            <a:custGeom>
              <a:avLst/>
              <a:gdLst/>
              <a:ahLst/>
              <a:cxnLst/>
              <a:rect r="r" b="b" t="t" l="l"/>
              <a:pathLst>
                <a:path h="118471" w="1106826">
                  <a:moveTo>
                    <a:pt x="0" y="0"/>
                  </a:moveTo>
                  <a:lnTo>
                    <a:pt x="1106826" y="0"/>
                  </a:lnTo>
                  <a:lnTo>
                    <a:pt x="1106826" y="118471"/>
                  </a:lnTo>
                  <a:lnTo>
                    <a:pt x="0" y="118471"/>
                  </a:lnTo>
                  <a:close/>
                </a:path>
              </a:pathLst>
            </a:custGeom>
            <a:solidFill>
              <a:srgbClr val="000000"/>
            </a:solidFill>
          </p:spPr>
        </p:sp>
        <p:sp>
          <p:nvSpPr>
            <p:cNvPr name="TextBox 5" id="5"/>
            <p:cNvSpPr txBox="true"/>
            <p:nvPr/>
          </p:nvSpPr>
          <p:spPr>
            <a:xfrm>
              <a:off x="0" y="-19050"/>
              <a:ext cx="1106826" cy="137521"/>
            </a:xfrm>
            <a:prstGeom prst="rect">
              <a:avLst/>
            </a:prstGeom>
          </p:spPr>
          <p:txBody>
            <a:bodyPr anchor="ctr" rtlCol="false" tIns="50800" lIns="50800" bIns="50800" rIns="50800"/>
            <a:lstStyle/>
            <a:p>
              <a:pPr algn="ctr">
                <a:lnSpc>
                  <a:spcPts val="1399"/>
                </a:lnSpc>
              </a:pPr>
              <a:r>
                <a:rPr lang="en-US" sz="999">
                  <a:solidFill>
                    <a:srgbClr val="FFFFFF"/>
                  </a:solidFill>
                  <a:latin typeface="Open Sans"/>
                  <a:ea typeface="Open Sans"/>
                  <a:cs typeface="Open Sans"/>
                  <a:sym typeface="Open Sans"/>
                </a:rPr>
                <a:t>Población que utiliza aplicaciones de transporte(t)</a:t>
              </a:r>
              <a:r>
                <a:rPr lang="en-US" sz="999">
                  <a:solidFill>
                    <a:srgbClr val="FFFFFF"/>
                  </a:solidFill>
                  <a:latin typeface="Open Sans"/>
                  <a:ea typeface="Open Sans"/>
                  <a:cs typeface="Open Sans"/>
                  <a:sym typeface="Open Sans"/>
                </a:rPr>
                <a:t> = Meta de Población que utiliza aplicaciones de transporte - Discrepancia(t)</a:t>
              </a:r>
            </a:p>
          </p:txBody>
        </p:sp>
      </p:grpSp>
      <p:sp>
        <p:nvSpPr>
          <p:cNvPr name="TextBox 6" id="6"/>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Diagrama forrester (Vensim)</a:t>
            </a:r>
          </a:p>
        </p:txBody>
      </p:sp>
      <p:grpSp>
        <p:nvGrpSpPr>
          <p:cNvPr name="Group 7" id="7"/>
          <p:cNvGrpSpPr/>
          <p:nvPr/>
        </p:nvGrpSpPr>
        <p:grpSpPr>
          <a:xfrm rot="0">
            <a:off x="9548466" y="3406418"/>
            <a:ext cx="4202481" cy="449821"/>
            <a:chOff x="0" y="0"/>
            <a:chExt cx="1106826" cy="118471"/>
          </a:xfrm>
        </p:grpSpPr>
        <p:sp>
          <p:nvSpPr>
            <p:cNvPr name="Freeform 8" id="8"/>
            <p:cNvSpPr/>
            <p:nvPr/>
          </p:nvSpPr>
          <p:spPr>
            <a:xfrm flipH="false" flipV="false" rot="0">
              <a:off x="0" y="0"/>
              <a:ext cx="1106826" cy="118471"/>
            </a:xfrm>
            <a:custGeom>
              <a:avLst/>
              <a:gdLst/>
              <a:ahLst/>
              <a:cxnLst/>
              <a:rect r="r" b="b" t="t" l="l"/>
              <a:pathLst>
                <a:path h="118471" w="1106826">
                  <a:moveTo>
                    <a:pt x="0" y="0"/>
                  </a:moveTo>
                  <a:lnTo>
                    <a:pt x="1106826" y="0"/>
                  </a:lnTo>
                  <a:lnTo>
                    <a:pt x="1106826" y="118471"/>
                  </a:lnTo>
                  <a:lnTo>
                    <a:pt x="0" y="118471"/>
                  </a:lnTo>
                  <a:close/>
                </a:path>
              </a:pathLst>
            </a:custGeom>
            <a:solidFill>
              <a:srgbClr val="000000"/>
            </a:solidFill>
          </p:spPr>
        </p:sp>
        <p:sp>
          <p:nvSpPr>
            <p:cNvPr name="TextBox 9" id="9"/>
            <p:cNvSpPr txBox="true"/>
            <p:nvPr/>
          </p:nvSpPr>
          <p:spPr>
            <a:xfrm>
              <a:off x="0" y="-19050"/>
              <a:ext cx="1106826" cy="137521"/>
            </a:xfrm>
            <a:prstGeom prst="rect">
              <a:avLst/>
            </a:prstGeom>
          </p:spPr>
          <p:txBody>
            <a:bodyPr anchor="ctr" rtlCol="false" tIns="50800" lIns="50800" bIns="50800" rIns="50800"/>
            <a:lstStyle/>
            <a:p>
              <a:pPr algn="ctr">
                <a:lnSpc>
                  <a:spcPts val="1399"/>
                </a:lnSpc>
              </a:pPr>
              <a:r>
                <a:rPr lang="en-US" sz="999">
                  <a:solidFill>
                    <a:srgbClr val="FFFFFF"/>
                  </a:solidFill>
                  <a:latin typeface="Open Sans"/>
                  <a:ea typeface="Open Sans"/>
                  <a:cs typeface="Open Sans"/>
                  <a:sym typeface="Open Sans"/>
                </a:rPr>
                <a:t>Total de vehículos en circulación(t)</a:t>
              </a:r>
              <a:r>
                <a:rPr lang="en-US" sz="999">
                  <a:solidFill>
                    <a:srgbClr val="FFFFFF"/>
                  </a:solidFill>
                  <a:latin typeface="Open Sans"/>
                  <a:ea typeface="Open Sans"/>
                  <a:cs typeface="Open Sans"/>
                  <a:sym typeface="Open Sans"/>
                </a:rPr>
                <a:t> = Meta de Total de vehículos en circulación - Discrepancia(t)</a:t>
              </a:r>
            </a:p>
          </p:txBody>
        </p:sp>
      </p:grpSp>
      <p:grpSp>
        <p:nvGrpSpPr>
          <p:cNvPr name="Group 10" id="10"/>
          <p:cNvGrpSpPr/>
          <p:nvPr/>
        </p:nvGrpSpPr>
        <p:grpSpPr>
          <a:xfrm rot="0">
            <a:off x="2230161" y="6450516"/>
            <a:ext cx="5250754" cy="410048"/>
            <a:chOff x="0" y="0"/>
            <a:chExt cx="1382915" cy="107996"/>
          </a:xfrm>
        </p:grpSpPr>
        <p:sp>
          <p:nvSpPr>
            <p:cNvPr name="Freeform 11" id="11"/>
            <p:cNvSpPr/>
            <p:nvPr/>
          </p:nvSpPr>
          <p:spPr>
            <a:xfrm flipH="false" flipV="false" rot="0">
              <a:off x="0" y="0"/>
              <a:ext cx="1382915" cy="107996"/>
            </a:xfrm>
            <a:custGeom>
              <a:avLst/>
              <a:gdLst/>
              <a:ahLst/>
              <a:cxnLst/>
              <a:rect r="r" b="b" t="t" l="l"/>
              <a:pathLst>
                <a:path h="107996" w="1382915">
                  <a:moveTo>
                    <a:pt x="0" y="0"/>
                  </a:moveTo>
                  <a:lnTo>
                    <a:pt x="1382915" y="0"/>
                  </a:lnTo>
                  <a:lnTo>
                    <a:pt x="1382915" y="107996"/>
                  </a:lnTo>
                  <a:lnTo>
                    <a:pt x="0" y="107996"/>
                  </a:lnTo>
                  <a:close/>
                </a:path>
              </a:pathLst>
            </a:custGeom>
            <a:solidFill>
              <a:srgbClr val="000000"/>
            </a:solidFill>
          </p:spPr>
        </p:sp>
        <p:sp>
          <p:nvSpPr>
            <p:cNvPr name="TextBox 12" id="12"/>
            <p:cNvSpPr txBox="true"/>
            <p:nvPr/>
          </p:nvSpPr>
          <p:spPr>
            <a:xfrm>
              <a:off x="0" y="-19050"/>
              <a:ext cx="1382915" cy="127046"/>
            </a:xfrm>
            <a:prstGeom prst="rect">
              <a:avLst/>
            </a:prstGeom>
          </p:spPr>
          <p:txBody>
            <a:bodyPr anchor="ctr" rtlCol="false" tIns="50800" lIns="50800" bIns="50800" rIns="50800"/>
            <a:lstStyle/>
            <a:p>
              <a:pPr algn="ctr">
                <a:lnSpc>
                  <a:spcPts val="1399"/>
                </a:lnSpc>
              </a:pPr>
              <a:r>
                <a:rPr lang="en-US" sz="999">
                  <a:solidFill>
                    <a:srgbClr val="FFFFFF"/>
                  </a:solidFill>
                  <a:latin typeface="Open Sans"/>
                  <a:ea typeface="Open Sans"/>
                  <a:cs typeface="Open Sans"/>
                  <a:sym typeface="Open Sans"/>
                </a:rPr>
                <a:t>Extorsiones a transportistas(t) </a:t>
              </a:r>
              <a:r>
                <a:rPr lang="en-US" sz="999">
                  <a:solidFill>
                    <a:srgbClr val="FFFFFF"/>
                  </a:solidFill>
                  <a:latin typeface="Open Sans"/>
                  <a:ea typeface="Open Sans"/>
                  <a:cs typeface="Open Sans"/>
                  <a:sym typeface="Open Sans"/>
                </a:rPr>
                <a:t>= Meta de Extorsiones a transportistas - Discrepancia(t)</a:t>
              </a:r>
            </a:p>
          </p:txBody>
        </p:sp>
      </p:grpSp>
      <p:grpSp>
        <p:nvGrpSpPr>
          <p:cNvPr name="Group 13" id="13"/>
          <p:cNvGrpSpPr/>
          <p:nvPr/>
        </p:nvGrpSpPr>
        <p:grpSpPr>
          <a:xfrm rot="0">
            <a:off x="13176914" y="6000696"/>
            <a:ext cx="4202481" cy="449821"/>
            <a:chOff x="0" y="0"/>
            <a:chExt cx="1106826" cy="118471"/>
          </a:xfrm>
        </p:grpSpPr>
        <p:sp>
          <p:nvSpPr>
            <p:cNvPr name="Freeform 14" id="14"/>
            <p:cNvSpPr/>
            <p:nvPr/>
          </p:nvSpPr>
          <p:spPr>
            <a:xfrm flipH="false" flipV="false" rot="0">
              <a:off x="0" y="0"/>
              <a:ext cx="1106826" cy="118471"/>
            </a:xfrm>
            <a:custGeom>
              <a:avLst/>
              <a:gdLst/>
              <a:ahLst/>
              <a:cxnLst/>
              <a:rect r="r" b="b" t="t" l="l"/>
              <a:pathLst>
                <a:path h="118471" w="1106826">
                  <a:moveTo>
                    <a:pt x="0" y="0"/>
                  </a:moveTo>
                  <a:lnTo>
                    <a:pt x="1106826" y="0"/>
                  </a:lnTo>
                  <a:lnTo>
                    <a:pt x="1106826" y="118471"/>
                  </a:lnTo>
                  <a:lnTo>
                    <a:pt x="0" y="118471"/>
                  </a:lnTo>
                  <a:close/>
                </a:path>
              </a:pathLst>
            </a:custGeom>
            <a:solidFill>
              <a:srgbClr val="000000"/>
            </a:solidFill>
          </p:spPr>
        </p:sp>
        <p:sp>
          <p:nvSpPr>
            <p:cNvPr name="TextBox 15" id="15"/>
            <p:cNvSpPr txBox="true"/>
            <p:nvPr/>
          </p:nvSpPr>
          <p:spPr>
            <a:xfrm>
              <a:off x="0" y="-19050"/>
              <a:ext cx="1106826" cy="137521"/>
            </a:xfrm>
            <a:prstGeom prst="rect">
              <a:avLst/>
            </a:prstGeom>
          </p:spPr>
          <p:txBody>
            <a:bodyPr anchor="ctr" rtlCol="false" tIns="50800" lIns="50800" bIns="50800" rIns="50800"/>
            <a:lstStyle/>
            <a:p>
              <a:pPr algn="ctr">
                <a:lnSpc>
                  <a:spcPts val="1399"/>
                </a:lnSpc>
              </a:pPr>
              <a:r>
                <a:rPr lang="en-US" sz="999">
                  <a:solidFill>
                    <a:srgbClr val="FFFFFF"/>
                  </a:solidFill>
                  <a:latin typeface="Open Sans"/>
                  <a:ea typeface="Open Sans"/>
                  <a:cs typeface="Open Sans"/>
                  <a:sym typeface="Open Sans"/>
                </a:rPr>
                <a:t>Total de infracciones(t) </a:t>
              </a:r>
              <a:r>
                <a:rPr lang="en-US" sz="999">
                  <a:solidFill>
                    <a:srgbClr val="FFFFFF"/>
                  </a:solidFill>
                  <a:latin typeface="Open Sans"/>
                  <a:ea typeface="Open Sans"/>
                  <a:cs typeface="Open Sans"/>
                  <a:sym typeface="Open Sans"/>
                </a:rPr>
                <a:t> = Meta de Total de infracciones - Discrepancia(t)</a:t>
              </a:r>
            </a:p>
          </p:txBody>
        </p:sp>
      </p:grpSp>
      <p:sp>
        <p:nvSpPr>
          <p:cNvPr name="TextBox 16" id="16"/>
          <p:cNvSpPr txBox="true"/>
          <p:nvPr/>
        </p:nvSpPr>
        <p:spPr>
          <a:xfrm rot="0">
            <a:off x="4376390" y="1880933"/>
            <a:ext cx="4620576" cy="1240453"/>
          </a:xfrm>
          <a:prstGeom prst="rect">
            <a:avLst/>
          </a:prstGeom>
        </p:spPr>
        <p:txBody>
          <a:bodyPr anchor="t" rtlCol="false" tIns="0" lIns="0" bIns="0" rIns="0">
            <a:spAutoFit/>
          </a:bodyPr>
          <a:lstStyle/>
          <a:p>
            <a:pPr algn="ctr">
              <a:lnSpc>
                <a:spcPts val="2520"/>
              </a:lnSpc>
            </a:pPr>
            <a:r>
              <a:rPr lang="en-US" sz="1800" spc="-82">
                <a:solidFill>
                  <a:srgbClr val="000000"/>
                </a:solidFill>
                <a:latin typeface="Open Sans"/>
                <a:ea typeface="Open Sans"/>
                <a:cs typeface="Open Sans"/>
                <a:sym typeface="Open Sans"/>
              </a:rPr>
              <a:t>Meta(objetivo): Mantener controlada la cantidad de poblacion que utiliza aplicaciones de transporte</a:t>
            </a:r>
          </a:p>
          <a:p>
            <a:pPr algn="ctr">
              <a:lnSpc>
                <a:spcPts val="2520"/>
              </a:lnSpc>
              <a:spcBef>
                <a:spcPct val="0"/>
              </a:spcBef>
            </a:pPr>
            <a:r>
              <a:rPr lang="en-US" sz="1800" spc="-82">
                <a:solidFill>
                  <a:srgbClr val="000000"/>
                </a:solidFill>
                <a:latin typeface="Open Sans"/>
                <a:ea typeface="Open Sans"/>
                <a:cs typeface="Open Sans"/>
                <a:sym typeface="Open Sans"/>
              </a:rPr>
              <a:t>Valor: 1000</a:t>
            </a:r>
          </a:p>
        </p:txBody>
      </p:sp>
      <p:sp>
        <p:nvSpPr>
          <p:cNvPr name="TextBox 17" id="17"/>
          <p:cNvSpPr txBox="true"/>
          <p:nvPr/>
        </p:nvSpPr>
        <p:spPr>
          <a:xfrm rot="0">
            <a:off x="2230161" y="7269371"/>
            <a:ext cx="5454609" cy="1240453"/>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Open Sans"/>
                <a:ea typeface="Open Sans"/>
                <a:cs typeface="Open Sans"/>
                <a:sym typeface="Open Sans"/>
              </a:rPr>
              <a:t>Meta(objetivo): Disminuir la cantidad de extorsiones a transportistas aumentando la seguridad en transportes</a:t>
            </a:r>
          </a:p>
          <a:p>
            <a:pPr algn="ctr">
              <a:lnSpc>
                <a:spcPts val="2520"/>
              </a:lnSpc>
              <a:spcBef>
                <a:spcPct val="0"/>
              </a:spcBef>
            </a:pPr>
            <a:r>
              <a:rPr lang="en-US" sz="1800">
                <a:solidFill>
                  <a:srgbClr val="000000"/>
                </a:solidFill>
                <a:latin typeface="Open Sans"/>
                <a:ea typeface="Open Sans"/>
                <a:cs typeface="Open Sans"/>
                <a:sym typeface="Open Sans"/>
              </a:rPr>
              <a:t>Valor: 75 </a:t>
            </a:r>
          </a:p>
        </p:txBody>
      </p:sp>
      <p:sp>
        <p:nvSpPr>
          <p:cNvPr name="TextBox 18" id="18"/>
          <p:cNvSpPr txBox="true"/>
          <p:nvPr/>
        </p:nvSpPr>
        <p:spPr>
          <a:xfrm rot="0">
            <a:off x="9250892" y="1564153"/>
            <a:ext cx="4868460" cy="1240453"/>
          </a:xfrm>
          <a:prstGeom prst="rect">
            <a:avLst/>
          </a:prstGeom>
        </p:spPr>
        <p:txBody>
          <a:bodyPr anchor="t" rtlCol="false" tIns="0" lIns="0" bIns="0" rIns="0">
            <a:spAutoFit/>
          </a:bodyPr>
          <a:lstStyle/>
          <a:p>
            <a:pPr algn="ctr">
              <a:lnSpc>
                <a:spcPts val="2520"/>
              </a:lnSpc>
              <a:spcBef>
                <a:spcPct val="0"/>
              </a:spcBef>
            </a:pPr>
            <a:r>
              <a:rPr lang="en-US" sz="1800" spc="-82">
                <a:solidFill>
                  <a:srgbClr val="000000"/>
                </a:solidFill>
                <a:latin typeface="Open Sans"/>
                <a:ea typeface="Open Sans"/>
                <a:cs typeface="Open Sans"/>
                <a:sym typeface="Open Sans"/>
              </a:rPr>
              <a:t>Meta(objetivo): Controlar la cantidad total de vehiculos en circulacion</a:t>
            </a:r>
          </a:p>
          <a:p>
            <a:pPr algn="ctr">
              <a:lnSpc>
                <a:spcPts val="2520"/>
              </a:lnSpc>
              <a:spcBef>
                <a:spcPct val="0"/>
              </a:spcBef>
            </a:pPr>
            <a:r>
              <a:rPr lang="en-US" sz="1800" spc="-82">
                <a:solidFill>
                  <a:srgbClr val="000000"/>
                </a:solidFill>
                <a:latin typeface="Open Sans"/>
                <a:ea typeface="Open Sans"/>
                <a:cs typeface="Open Sans"/>
                <a:sym typeface="Open Sans"/>
              </a:rPr>
              <a:t>Valor: 5500</a:t>
            </a:r>
          </a:p>
          <a:p>
            <a:pPr algn="ctr">
              <a:lnSpc>
                <a:spcPts val="2520"/>
              </a:lnSpc>
              <a:spcBef>
                <a:spcPct val="0"/>
              </a:spcBef>
            </a:pPr>
          </a:p>
        </p:txBody>
      </p:sp>
      <p:sp>
        <p:nvSpPr>
          <p:cNvPr name="TextBox 19" id="19"/>
          <p:cNvSpPr txBox="true"/>
          <p:nvPr/>
        </p:nvSpPr>
        <p:spPr>
          <a:xfrm rot="0">
            <a:off x="13046225" y="7433993"/>
            <a:ext cx="4213075" cy="1270625"/>
          </a:xfrm>
          <a:prstGeom prst="rect">
            <a:avLst/>
          </a:prstGeom>
        </p:spPr>
        <p:txBody>
          <a:bodyPr anchor="t" rtlCol="false" tIns="0" lIns="0" bIns="0" rIns="0">
            <a:spAutoFit/>
          </a:bodyPr>
          <a:lstStyle/>
          <a:p>
            <a:pPr algn="ctr">
              <a:lnSpc>
                <a:spcPts val="2570"/>
              </a:lnSpc>
              <a:spcBef>
                <a:spcPct val="0"/>
              </a:spcBef>
            </a:pPr>
            <a:r>
              <a:rPr lang="en-US" sz="1836">
                <a:solidFill>
                  <a:srgbClr val="000000"/>
                </a:solidFill>
                <a:latin typeface="Open Sans"/>
                <a:ea typeface="Open Sans"/>
                <a:cs typeface="Open Sans"/>
                <a:sym typeface="Open Sans"/>
              </a:rPr>
              <a:t>Meta(objetivo): Disminuir la cantidad de infracciones mediante educación vial</a:t>
            </a:r>
          </a:p>
          <a:p>
            <a:pPr algn="ctr">
              <a:lnSpc>
                <a:spcPts val="2570"/>
              </a:lnSpc>
              <a:spcBef>
                <a:spcPct val="0"/>
              </a:spcBef>
            </a:pPr>
            <a:r>
              <a:rPr lang="en-US" sz="1836">
                <a:solidFill>
                  <a:srgbClr val="000000"/>
                </a:solidFill>
                <a:latin typeface="Open Sans"/>
                <a:ea typeface="Open Sans"/>
                <a:cs typeface="Open Sans"/>
                <a:sym typeface="Open Sans"/>
              </a:rPr>
              <a:t>Valor: 500</a:t>
            </a:r>
          </a:p>
        </p:txBody>
      </p:sp>
      <p:grpSp>
        <p:nvGrpSpPr>
          <p:cNvPr name="Group 20" id="20"/>
          <p:cNvGrpSpPr/>
          <p:nvPr/>
        </p:nvGrpSpPr>
        <p:grpSpPr>
          <a:xfrm rot="0">
            <a:off x="8843744" y="7237658"/>
            <a:ext cx="4202481" cy="449969"/>
            <a:chOff x="0" y="0"/>
            <a:chExt cx="1106826" cy="118510"/>
          </a:xfrm>
        </p:grpSpPr>
        <p:sp>
          <p:nvSpPr>
            <p:cNvPr name="Freeform 21" id="21"/>
            <p:cNvSpPr/>
            <p:nvPr/>
          </p:nvSpPr>
          <p:spPr>
            <a:xfrm flipH="false" flipV="false" rot="0">
              <a:off x="0" y="0"/>
              <a:ext cx="1106826" cy="118510"/>
            </a:xfrm>
            <a:custGeom>
              <a:avLst/>
              <a:gdLst/>
              <a:ahLst/>
              <a:cxnLst/>
              <a:rect r="r" b="b" t="t" l="l"/>
              <a:pathLst>
                <a:path h="118510" w="1106826">
                  <a:moveTo>
                    <a:pt x="0" y="0"/>
                  </a:moveTo>
                  <a:lnTo>
                    <a:pt x="1106826" y="0"/>
                  </a:lnTo>
                  <a:lnTo>
                    <a:pt x="1106826" y="118510"/>
                  </a:lnTo>
                  <a:lnTo>
                    <a:pt x="0" y="118510"/>
                  </a:lnTo>
                  <a:close/>
                </a:path>
              </a:pathLst>
            </a:custGeom>
            <a:solidFill>
              <a:srgbClr val="000000"/>
            </a:solidFill>
          </p:spPr>
        </p:sp>
        <p:sp>
          <p:nvSpPr>
            <p:cNvPr name="TextBox 22" id="22"/>
            <p:cNvSpPr txBox="true"/>
            <p:nvPr/>
          </p:nvSpPr>
          <p:spPr>
            <a:xfrm>
              <a:off x="0" y="-19050"/>
              <a:ext cx="1106826" cy="137560"/>
            </a:xfrm>
            <a:prstGeom prst="rect">
              <a:avLst/>
            </a:prstGeom>
          </p:spPr>
          <p:txBody>
            <a:bodyPr anchor="ctr" rtlCol="false" tIns="50800" lIns="50800" bIns="50800" rIns="50800"/>
            <a:lstStyle/>
            <a:p>
              <a:pPr algn="ctr">
                <a:lnSpc>
                  <a:spcPts val="1399"/>
                </a:lnSpc>
              </a:pPr>
              <a:r>
                <a:rPr lang="en-US" sz="999">
                  <a:solidFill>
                    <a:srgbClr val="FFFFFF"/>
                  </a:solidFill>
                  <a:latin typeface="Open Sans"/>
                  <a:ea typeface="Open Sans"/>
                  <a:cs typeface="Open Sans"/>
                  <a:sym typeface="Open Sans"/>
                </a:rPr>
                <a:t>Eficiencia de movilidad(t) </a:t>
              </a:r>
              <a:r>
                <a:rPr lang="en-US" sz="999">
                  <a:solidFill>
                    <a:srgbClr val="FFFFFF"/>
                  </a:solidFill>
                  <a:latin typeface="Open Sans"/>
                  <a:ea typeface="Open Sans"/>
                  <a:cs typeface="Open Sans"/>
                  <a:sym typeface="Open Sans"/>
                </a:rPr>
                <a:t> = Meta de Total de infracciones - Discrepancia(t)</a:t>
              </a:r>
            </a:p>
          </p:txBody>
        </p:sp>
      </p:grpSp>
      <p:sp>
        <p:nvSpPr>
          <p:cNvPr name="TextBox 23" id="23"/>
          <p:cNvSpPr txBox="true"/>
          <p:nvPr/>
        </p:nvSpPr>
        <p:spPr>
          <a:xfrm rot="0">
            <a:off x="8528728" y="8535352"/>
            <a:ext cx="4213075" cy="948453"/>
          </a:xfrm>
          <a:prstGeom prst="rect">
            <a:avLst/>
          </a:prstGeom>
        </p:spPr>
        <p:txBody>
          <a:bodyPr anchor="t" rtlCol="false" tIns="0" lIns="0" bIns="0" rIns="0">
            <a:spAutoFit/>
          </a:bodyPr>
          <a:lstStyle/>
          <a:p>
            <a:pPr algn="ctr">
              <a:lnSpc>
                <a:spcPts val="2570"/>
              </a:lnSpc>
              <a:spcBef>
                <a:spcPct val="0"/>
              </a:spcBef>
            </a:pPr>
            <a:r>
              <a:rPr lang="en-US" sz="1836">
                <a:solidFill>
                  <a:srgbClr val="000000"/>
                </a:solidFill>
                <a:latin typeface="Open Sans"/>
                <a:ea typeface="Open Sans"/>
                <a:cs typeface="Open Sans"/>
                <a:sym typeface="Open Sans"/>
              </a:rPr>
              <a:t>Meta(objetivo): Aumentar la eficiencia de movilidad al 70%</a:t>
            </a:r>
          </a:p>
          <a:p>
            <a:pPr algn="ctr">
              <a:lnSpc>
                <a:spcPts val="2570"/>
              </a:lnSpc>
              <a:spcBef>
                <a:spcPct val="0"/>
              </a:spcBef>
            </a:pPr>
            <a:r>
              <a:rPr lang="en-US" sz="1836">
                <a:solidFill>
                  <a:srgbClr val="000000"/>
                </a:solidFill>
                <a:latin typeface="Open Sans"/>
                <a:ea typeface="Open Sans"/>
                <a:cs typeface="Open Sans"/>
                <a:sym typeface="Open Sans"/>
              </a:rPr>
              <a:t>Valor: 70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434488" y="-783256"/>
            <a:ext cx="11853512" cy="11853512"/>
          </a:xfrm>
          <a:custGeom>
            <a:avLst/>
            <a:gdLst/>
            <a:ahLst/>
            <a:cxnLst/>
            <a:rect r="r" b="b" t="t" l="l"/>
            <a:pathLst>
              <a:path h="11853512" w="11853512">
                <a:moveTo>
                  <a:pt x="0" y="0"/>
                </a:moveTo>
                <a:lnTo>
                  <a:pt x="11853512" y="0"/>
                </a:lnTo>
                <a:lnTo>
                  <a:pt x="11853512"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2801" y="1369281"/>
            <a:ext cx="7913236" cy="6603955"/>
          </a:xfrm>
          <a:custGeom>
            <a:avLst/>
            <a:gdLst/>
            <a:ahLst/>
            <a:cxnLst/>
            <a:rect r="r" b="b" t="t" l="l"/>
            <a:pathLst>
              <a:path h="6603955" w="7913236">
                <a:moveTo>
                  <a:pt x="0" y="0"/>
                </a:moveTo>
                <a:lnTo>
                  <a:pt x="7913236" y="0"/>
                </a:lnTo>
                <a:lnTo>
                  <a:pt x="7913236" y="6603955"/>
                </a:lnTo>
                <a:lnTo>
                  <a:pt x="0" y="66039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7095471" y="7521969"/>
            <a:ext cx="13396741" cy="2371724"/>
          </a:xfrm>
          <a:prstGeom prst="rect">
            <a:avLst/>
          </a:prstGeom>
        </p:spPr>
        <p:txBody>
          <a:bodyPr anchor="t" rtlCol="false" tIns="0" lIns="0" bIns="0" rIns="0">
            <a:spAutoFit/>
          </a:bodyPr>
          <a:lstStyle/>
          <a:p>
            <a:pPr algn="l" marL="0" indent="0" lvl="1">
              <a:lnSpc>
                <a:spcPts val="8999"/>
              </a:lnSpc>
            </a:pPr>
            <a:r>
              <a:rPr lang="en-US" b="true" sz="9999" spc="-459">
                <a:solidFill>
                  <a:srgbClr val="FFFFFF"/>
                </a:solidFill>
                <a:latin typeface="Raleway Medium"/>
                <a:ea typeface="Raleway Medium"/>
                <a:cs typeface="Raleway Medium"/>
                <a:sym typeface="Raleway Medium"/>
              </a:rPr>
              <a:t>SATISFACCION DE AUTORIDADES</a:t>
            </a:r>
          </a:p>
        </p:txBody>
      </p:sp>
    </p:spTree>
  </p:cSld>
  <p:clrMapOvr>
    <a:masterClrMapping/>
  </p:clrMapOvr>
</p:sld>
</file>

<file path=ppt/slides/slide90.xml><?xml version="1.0" encoding="utf-8"?>
<p:sld xmlns:p="http://schemas.openxmlformats.org/presentationml/2006/main" xmlns:a="http://schemas.openxmlformats.org/drawingml/2006/main">
  <p:cSld>
    <p:bg>
      <p:bgPr>
        <a:solidFill>
          <a:srgbClr val="B9D6E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078011" y="1287203"/>
          <a:ext cx="14131978" cy="8353425"/>
        </p:xfrm>
        <a:graphic>
          <a:graphicData uri="http://schemas.openxmlformats.org/drawingml/2006/table">
            <a:tbl>
              <a:tblPr/>
              <a:tblGrid>
                <a:gridCol w="4934821"/>
                <a:gridCol w="2968139"/>
                <a:gridCol w="1462120"/>
                <a:gridCol w="1462120"/>
                <a:gridCol w="3304778"/>
              </a:tblGrid>
              <a:tr h="448186">
                <a:tc>
                  <a:txBody>
                    <a:bodyPr anchor="t" rtlCol="false"/>
                    <a:lstStyle/>
                    <a:p>
                      <a:pPr algn="ctr">
                        <a:lnSpc>
                          <a:spcPts val="2380"/>
                        </a:lnSpc>
                        <a:defRPr/>
                      </a:pPr>
                      <a:r>
                        <a:rPr lang="en-US" sz="1700" b="true">
                          <a:solidFill>
                            <a:srgbClr val="000000"/>
                          </a:solidFill>
                          <a:latin typeface="Raleway Bold"/>
                          <a:ea typeface="Raleway Bold"/>
                          <a:cs typeface="Raleway Bold"/>
                          <a:sym typeface="Raleway Bold"/>
                        </a:rPr>
                        <a:t>Variable</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850"/>
                    </a:solidFill>
                  </a:tcPr>
                </a:tc>
                <a:tc>
                  <a:txBody>
                    <a:bodyPr anchor="t" rtlCol="false"/>
                    <a:lstStyle/>
                    <a:p>
                      <a:pPr algn="ctr">
                        <a:lnSpc>
                          <a:spcPts val="2380"/>
                        </a:lnSpc>
                        <a:defRPr/>
                      </a:pPr>
                      <a:r>
                        <a:rPr lang="en-US" sz="1700" b="true">
                          <a:solidFill>
                            <a:srgbClr val="000000"/>
                          </a:solidFill>
                          <a:latin typeface="Raleway Bold"/>
                          <a:ea typeface="Raleway Bold"/>
                          <a:cs typeface="Raleway Bold"/>
                          <a:sym typeface="Raleway Bold"/>
                        </a:rPr>
                        <a:t>Abreviatura</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850"/>
                    </a:solidFill>
                  </a:tcPr>
                </a:tc>
                <a:tc>
                  <a:txBody>
                    <a:bodyPr anchor="t" rtlCol="false"/>
                    <a:lstStyle/>
                    <a:p>
                      <a:pPr algn="ctr">
                        <a:lnSpc>
                          <a:spcPts val="2380"/>
                        </a:lnSpc>
                        <a:defRPr/>
                      </a:pPr>
                      <a:r>
                        <a:rPr lang="en-US" sz="1700" b="true">
                          <a:solidFill>
                            <a:srgbClr val="000000"/>
                          </a:solidFill>
                          <a:latin typeface="Raleway Bold"/>
                          <a:ea typeface="Raleway Bold"/>
                          <a:cs typeface="Raleway Bold"/>
                          <a:sym typeface="Raleway Bold"/>
                        </a:rPr>
                        <a:t>Tipo</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850"/>
                    </a:solidFill>
                  </a:tcPr>
                </a:tc>
                <a:tc>
                  <a:txBody>
                    <a:bodyPr anchor="t" rtlCol="false"/>
                    <a:lstStyle/>
                    <a:p>
                      <a:pPr algn="ctr">
                        <a:lnSpc>
                          <a:spcPts val="2380"/>
                        </a:lnSpc>
                        <a:defRPr/>
                      </a:pPr>
                      <a:r>
                        <a:rPr lang="en-US" sz="1700" b="true">
                          <a:solidFill>
                            <a:srgbClr val="000000"/>
                          </a:solidFill>
                          <a:latin typeface="Raleway Bold"/>
                          <a:ea typeface="Raleway Bold"/>
                          <a:cs typeface="Raleway Bold"/>
                          <a:sym typeface="Raleway Bold"/>
                        </a:rPr>
                        <a:t>Uso</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850"/>
                    </a:solidFill>
                  </a:tcPr>
                </a:tc>
                <a:tc>
                  <a:txBody>
                    <a:bodyPr anchor="t" rtlCol="false"/>
                    <a:lstStyle/>
                    <a:p>
                      <a:pPr algn="ctr">
                        <a:lnSpc>
                          <a:spcPts val="2380"/>
                        </a:lnSpc>
                        <a:defRPr/>
                      </a:pPr>
                      <a:r>
                        <a:rPr lang="en-US" sz="1700" b="true">
                          <a:solidFill>
                            <a:srgbClr val="000000"/>
                          </a:solidFill>
                          <a:latin typeface="Raleway Bold"/>
                          <a:ea typeface="Raleway Bold"/>
                          <a:cs typeface="Raleway Bold"/>
                          <a:sym typeface="Raleway Bold"/>
                        </a:rPr>
                        <a:t>Unidad de medida</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850"/>
                    </a:solidFill>
                  </a:tcPr>
                </a:tc>
              </a:tr>
              <a:tr h="448186">
                <a:tc>
                  <a:txBody>
                    <a:bodyPr anchor="t" rtlCol="false"/>
                    <a:lstStyle/>
                    <a:p>
                      <a:pPr algn="ctr">
                        <a:lnSpc>
                          <a:spcPts val="2380"/>
                        </a:lnSpc>
                        <a:defRPr/>
                      </a:pPr>
                      <a:r>
                        <a:rPr lang="en-US" sz="1700">
                          <a:solidFill>
                            <a:srgbClr val="000000"/>
                          </a:solidFill>
                          <a:latin typeface="Raleway"/>
                          <a:ea typeface="Raleway"/>
                          <a:cs typeface="Raleway"/>
                          <a:sym typeface="Raleway"/>
                        </a:rPr>
                        <a:t>Tasa de seguridad</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Ts</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Auxiliar</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Influencia</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Eventos de seguridad/año</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448186">
                <a:tc>
                  <a:txBody>
                    <a:bodyPr anchor="t" rtlCol="false"/>
                    <a:lstStyle/>
                    <a:p>
                      <a:pPr algn="ctr">
                        <a:lnSpc>
                          <a:spcPts val="2380"/>
                        </a:lnSpc>
                        <a:defRPr/>
                      </a:pPr>
                      <a:r>
                        <a:rPr lang="en-US" sz="1700">
                          <a:solidFill>
                            <a:srgbClr val="000000"/>
                          </a:solidFill>
                          <a:latin typeface="Raleway"/>
                          <a:ea typeface="Raleway"/>
                          <a:cs typeface="Raleway"/>
                          <a:sym typeface="Raleway"/>
                        </a:rPr>
                        <a:t>Seguridad</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Sg</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Nivel</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Almacenar</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Eventos de seguridad</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448186">
                <a:tc>
                  <a:txBody>
                    <a:bodyPr anchor="t" rtlCol="false"/>
                    <a:lstStyle/>
                    <a:p>
                      <a:pPr algn="ctr">
                        <a:lnSpc>
                          <a:spcPts val="2380"/>
                        </a:lnSpc>
                        <a:defRPr/>
                      </a:pPr>
                      <a:r>
                        <a:rPr lang="en-US" sz="1700">
                          <a:solidFill>
                            <a:srgbClr val="000000"/>
                          </a:solidFill>
                          <a:latin typeface="Raleway"/>
                          <a:ea typeface="Raleway"/>
                          <a:cs typeface="Raleway"/>
                          <a:sym typeface="Raleway"/>
                        </a:rPr>
                        <a:t>Tasa de extorsiones a transportistas</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Tet</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Auxiliar</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Influencia</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Casos de extorsión/año</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448186">
                <a:tc>
                  <a:txBody>
                    <a:bodyPr anchor="t" rtlCol="false"/>
                    <a:lstStyle/>
                    <a:p>
                      <a:pPr algn="ctr">
                        <a:lnSpc>
                          <a:spcPts val="2380"/>
                        </a:lnSpc>
                        <a:defRPr/>
                      </a:pPr>
                      <a:r>
                        <a:rPr lang="en-US" sz="1700">
                          <a:solidFill>
                            <a:srgbClr val="000000"/>
                          </a:solidFill>
                          <a:latin typeface="Raleway"/>
                          <a:ea typeface="Raleway"/>
                          <a:cs typeface="Raleway"/>
                          <a:sym typeface="Raleway"/>
                        </a:rPr>
                        <a:t>Extorsiones a transportistas</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Et</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Nivel</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Almacenar</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Casos de extorsión</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743798">
                <a:tc>
                  <a:txBody>
                    <a:bodyPr anchor="t" rtlCol="false"/>
                    <a:lstStyle/>
                    <a:p>
                      <a:pPr algn="ctr">
                        <a:lnSpc>
                          <a:spcPts val="2380"/>
                        </a:lnSpc>
                        <a:defRPr/>
                      </a:pPr>
                      <a:r>
                        <a:rPr lang="en-US" sz="1700">
                          <a:solidFill>
                            <a:srgbClr val="000000"/>
                          </a:solidFill>
                          <a:latin typeface="Raleway"/>
                          <a:ea typeface="Raleway"/>
                          <a:cs typeface="Raleway"/>
                          <a:sym typeface="Raleway"/>
                        </a:rPr>
                        <a:t>Tasa de transportes públicos en correcto estado</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Ttpce</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Auxiliar</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Influencia</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Vehículos en buen estado/año</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448186">
                <a:tc>
                  <a:txBody>
                    <a:bodyPr anchor="t" rtlCol="false"/>
                    <a:lstStyle/>
                    <a:p>
                      <a:pPr algn="ctr">
                        <a:lnSpc>
                          <a:spcPts val="2380"/>
                        </a:lnSpc>
                        <a:defRPr/>
                      </a:pPr>
                      <a:r>
                        <a:rPr lang="en-US" sz="1700">
                          <a:solidFill>
                            <a:srgbClr val="000000"/>
                          </a:solidFill>
                          <a:latin typeface="Raleway"/>
                          <a:ea typeface="Raleway"/>
                          <a:cs typeface="Raleway"/>
                          <a:sym typeface="Raleway"/>
                        </a:rPr>
                        <a:t>Calidad de transporte público</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Ctp</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Nivel</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Almacenar</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Evaluaciones de calidad</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448186">
                <a:tc>
                  <a:txBody>
                    <a:bodyPr anchor="t" rtlCol="false"/>
                    <a:lstStyle/>
                    <a:p>
                      <a:pPr algn="ctr">
                        <a:lnSpc>
                          <a:spcPts val="2380"/>
                        </a:lnSpc>
                        <a:defRPr/>
                      </a:pPr>
                      <a:r>
                        <a:rPr lang="en-US" sz="1700">
                          <a:solidFill>
                            <a:srgbClr val="000000"/>
                          </a:solidFill>
                          <a:latin typeface="Raleway"/>
                          <a:ea typeface="Raleway"/>
                          <a:cs typeface="Raleway"/>
                          <a:sym typeface="Raleway"/>
                        </a:rPr>
                        <a:t>Uso del transporte público</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Utp</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Nivel</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Almacenar</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Pasajeros transportados</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743798">
                <a:tc>
                  <a:txBody>
                    <a:bodyPr anchor="t" rtlCol="false"/>
                    <a:lstStyle/>
                    <a:p>
                      <a:pPr algn="ctr">
                        <a:lnSpc>
                          <a:spcPts val="2380"/>
                        </a:lnSpc>
                        <a:defRPr/>
                      </a:pPr>
                      <a:r>
                        <a:rPr lang="en-US" sz="1700">
                          <a:solidFill>
                            <a:srgbClr val="000000"/>
                          </a:solidFill>
                          <a:latin typeface="Raleway"/>
                          <a:ea typeface="Raleway"/>
                          <a:cs typeface="Raleway"/>
                          <a:sym typeface="Raleway"/>
                        </a:rPr>
                        <a:t>Uso de aplicaciones de transporte (Uber, Didi, InDrive)</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Uat</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Nivel</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Almacenar</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Usuarios de apps</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743798">
                <a:tc>
                  <a:txBody>
                    <a:bodyPr anchor="t" rtlCol="false"/>
                    <a:lstStyle/>
                    <a:p>
                      <a:pPr algn="ctr">
                        <a:lnSpc>
                          <a:spcPts val="2380"/>
                        </a:lnSpc>
                        <a:defRPr/>
                      </a:pPr>
                      <a:r>
                        <a:rPr lang="en-US" sz="1700">
                          <a:solidFill>
                            <a:srgbClr val="000000"/>
                          </a:solidFill>
                          <a:latin typeface="Raleway"/>
                          <a:ea typeface="Raleway"/>
                          <a:cs typeface="Raleway"/>
                          <a:sym typeface="Raleway"/>
                        </a:rPr>
                        <a:t>Tasa de población que utiliza aplicaciones de transporte</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Tpuat</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Auxiliar</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Influencia</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Usuarios de apps/año</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448186">
                <a:tc>
                  <a:txBody>
                    <a:bodyPr anchor="t" rtlCol="false"/>
                    <a:lstStyle/>
                    <a:p>
                      <a:pPr algn="ctr">
                        <a:lnSpc>
                          <a:spcPts val="2380"/>
                        </a:lnSpc>
                        <a:defRPr/>
                      </a:pPr>
                      <a:r>
                        <a:rPr lang="en-US" sz="1700">
                          <a:solidFill>
                            <a:srgbClr val="000000"/>
                          </a:solidFill>
                          <a:latin typeface="Raleway"/>
                          <a:ea typeface="Raleway"/>
                          <a:cs typeface="Raleway"/>
                          <a:sym typeface="Raleway"/>
                        </a:rPr>
                        <a:t>Número de vehículos en circulación</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Nvc</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Nivel</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Almacenar</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Vehículos</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448186">
                <a:tc>
                  <a:txBody>
                    <a:bodyPr anchor="t" rtlCol="false"/>
                    <a:lstStyle/>
                    <a:p>
                      <a:pPr algn="ctr">
                        <a:lnSpc>
                          <a:spcPts val="2380"/>
                        </a:lnSpc>
                        <a:defRPr/>
                      </a:pPr>
                      <a:r>
                        <a:rPr lang="en-US" sz="1700">
                          <a:solidFill>
                            <a:srgbClr val="000000"/>
                          </a:solidFill>
                          <a:latin typeface="Raleway"/>
                          <a:ea typeface="Raleway"/>
                          <a:cs typeface="Raleway"/>
                          <a:sym typeface="Raleway"/>
                        </a:rPr>
                        <a:t>Tasa de vehículos en circulación</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Tvc</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Auxiliar</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Influencia</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Vehículos/año</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448186">
                <a:tc>
                  <a:txBody>
                    <a:bodyPr anchor="t" rtlCol="false"/>
                    <a:lstStyle/>
                    <a:p>
                      <a:pPr algn="ctr">
                        <a:lnSpc>
                          <a:spcPts val="2380"/>
                        </a:lnSpc>
                        <a:defRPr/>
                      </a:pPr>
                      <a:r>
                        <a:rPr lang="en-US" sz="1700">
                          <a:solidFill>
                            <a:srgbClr val="000000"/>
                          </a:solidFill>
                          <a:latin typeface="Raleway"/>
                          <a:ea typeface="Raleway"/>
                          <a:cs typeface="Raleway"/>
                          <a:sym typeface="Raleway"/>
                        </a:rPr>
                        <a:t>Congestión vehicular</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Cv</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Nivel</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Almacenar</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Vehículos detenidos</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448186">
                <a:tc>
                  <a:txBody>
                    <a:bodyPr anchor="t" rtlCol="false"/>
                    <a:lstStyle/>
                    <a:p>
                      <a:pPr algn="ctr">
                        <a:lnSpc>
                          <a:spcPts val="2380"/>
                        </a:lnSpc>
                        <a:defRPr/>
                      </a:pPr>
                      <a:r>
                        <a:rPr lang="en-US" sz="1700">
                          <a:solidFill>
                            <a:srgbClr val="000000"/>
                          </a:solidFill>
                          <a:latin typeface="Raleway"/>
                          <a:ea typeface="Raleway"/>
                          <a:cs typeface="Raleway"/>
                          <a:sym typeface="Raleway"/>
                        </a:rPr>
                        <a:t>Eficiencia de movilidad</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Tpv</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Nivel</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Almacenar</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Minutos por viaje</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448186">
                <a:tc>
                  <a:txBody>
                    <a:bodyPr anchor="t" rtlCol="false"/>
                    <a:lstStyle/>
                    <a:p>
                      <a:pPr algn="ctr">
                        <a:lnSpc>
                          <a:spcPts val="2380"/>
                        </a:lnSpc>
                        <a:defRPr/>
                      </a:pPr>
                      <a:r>
                        <a:rPr lang="en-US" sz="1700">
                          <a:solidFill>
                            <a:srgbClr val="000000"/>
                          </a:solidFill>
                          <a:latin typeface="Raleway"/>
                          <a:ea typeface="Raleway"/>
                          <a:cs typeface="Raleway"/>
                          <a:sym typeface="Raleway"/>
                        </a:rPr>
                        <a:t>Fluidez del tráfico</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Ft</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Nivel</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Almacenar</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Vehículos en circulación fluida</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743798">
                <a:tc>
                  <a:txBody>
                    <a:bodyPr anchor="t" rtlCol="false"/>
                    <a:lstStyle/>
                    <a:p>
                      <a:pPr algn="ctr">
                        <a:lnSpc>
                          <a:spcPts val="2380"/>
                        </a:lnSpc>
                        <a:defRPr/>
                      </a:pPr>
                      <a:r>
                        <a:rPr lang="en-US" sz="1700">
                          <a:solidFill>
                            <a:srgbClr val="000000"/>
                          </a:solidFill>
                          <a:latin typeface="Raleway"/>
                          <a:ea typeface="Raleway"/>
                          <a:cs typeface="Raleway"/>
                          <a:sym typeface="Raleway"/>
                        </a:rPr>
                        <a:t>Tasa de inversión de infraestructura</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Tii</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Auxiliar</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Influencia</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Raleway"/>
                          <a:ea typeface="Raleway"/>
                          <a:cs typeface="Raleway"/>
                          <a:sym typeface="Raleway"/>
                        </a:rPr>
                        <a:t>Dinero invertido en infraestructura (moneda/año)</a:t>
                      </a:r>
                      <a:endParaRPr lang="en-US" sz="1100"/>
                    </a:p>
                  </a:txBody>
                  <a:tcPr marL="47625" marR="47625" marT="47625" marB="476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bl>
          </a:graphicData>
        </a:graphic>
      </p:graphicFrame>
      <p:sp>
        <p:nvSpPr>
          <p:cNvPr name="TextBox 3" id="3"/>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Tabla de variables</a:t>
            </a:r>
          </a:p>
        </p:txBody>
      </p:sp>
    </p:spTree>
  </p:cSld>
  <p:clrMapOvr>
    <a:masterClrMapping/>
  </p:clrMapOvr>
</p:sld>
</file>

<file path=ppt/slides/slide91.xml><?xml version="1.0" encoding="utf-8"?>
<p:sld xmlns:p="http://schemas.openxmlformats.org/presentationml/2006/main" xmlns:a="http://schemas.openxmlformats.org/drawingml/2006/main">
  <p:cSld>
    <p:bg>
      <p:bgPr>
        <a:solidFill>
          <a:srgbClr val="B9D6E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263923" y="1684887"/>
          <a:ext cx="14008037" cy="6496050"/>
        </p:xfrm>
        <a:graphic>
          <a:graphicData uri="http://schemas.openxmlformats.org/drawingml/2006/table">
            <a:tbl>
              <a:tblPr/>
              <a:tblGrid>
                <a:gridCol w="5005722"/>
                <a:gridCol w="2666951"/>
                <a:gridCol w="1568437"/>
                <a:gridCol w="1639309"/>
                <a:gridCol w="3127618"/>
              </a:tblGrid>
              <a:tr h="476949">
                <a:tc>
                  <a:txBody>
                    <a:bodyPr anchor="t" rtlCol="false"/>
                    <a:lstStyle/>
                    <a:p>
                      <a:pPr algn="ctr">
                        <a:lnSpc>
                          <a:spcPts val="2380"/>
                        </a:lnSpc>
                        <a:defRPr/>
                      </a:pPr>
                      <a:r>
                        <a:rPr lang="en-US" sz="1700">
                          <a:solidFill>
                            <a:srgbClr val="000000"/>
                          </a:solidFill>
                          <a:latin typeface="Open Sans"/>
                          <a:ea typeface="Open Sans"/>
                          <a:cs typeface="Open Sans"/>
                          <a:sym typeface="Open Sans"/>
                        </a:rPr>
                        <a:t>Calidad de infraestructura vial</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Civ</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Nivel</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Almacenar</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Evaluaciones de calidad</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476949">
                <a:tc>
                  <a:txBody>
                    <a:bodyPr anchor="t" rtlCol="false"/>
                    <a:lstStyle/>
                    <a:p>
                      <a:pPr algn="ctr">
                        <a:lnSpc>
                          <a:spcPts val="2380"/>
                        </a:lnSpc>
                        <a:defRPr/>
                      </a:pPr>
                      <a:r>
                        <a:rPr lang="en-US" sz="1700">
                          <a:solidFill>
                            <a:srgbClr val="000000"/>
                          </a:solidFill>
                          <a:latin typeface="Open Sans"/>
                          <a:ea typeface="Open Sans"/>
                          <a:cs typeface="Open Sans"/>
                          <a:sym typeface="Open Sans"/>
                        </a:rPr>
                        <a:t>Estrategias de ejecución de obras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Eeo</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Auxiliar</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Influencia</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Estrategias aplicadas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476949">
                <a:tc>
                  <a:txBody>
                    <a:bodyPr anchor="t" rtlCol="false"/>
                    <a:lstStyle/>
                    <a:p>
                      <a:pPr algn="ctr">
                        <a:lnSpc>
                          <a:spcPts val="2380"/>
                        </a:lnSpc>
                        <a:defRPr/>
                      </a:pPr>
                      <a:r>
                        <a:rPr lang="en-US" sz="1700">
                          <a:solidFill>
                            <a:srgbClr val="000000"/>
                          </a:solidFill>
                          <a:latin typeface="Open Sans"/>
                          <a:ea typeface="Open Sans"/>
                          <a:cs typeface="Open Sans"/>
                          <a:sym typeface="Open Sans"/>
                        </a:rPr>
                        <a:t>Tasa de educación vial de calidad</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Tevc</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Auxiliar</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Influencia</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Cursos dictados/año</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476949">
                <a:tc>
                  <a:txBody>
                    <a:bodyPr anchor="t" rtlCol="false"/>
                    <a:lstStyle/>
                    <a:p>
                      <a:pPr algn="ctr">
                        <a:lnSpc>
                          <a:spcPts val="2380"/>
                        </a:lnSpc>
                        <a:defRPr/>
                      </a:pPr>
                      <a:r>
                        <a:rPr lang="en-US" sz="1700">
                          <a:solidFill>
                            <a:srgbClr val="000000"/>
                          </a:solidFill>
                          <a:latin typeface="Open Sans"/>
                          <a:ea typeface="Open Sans"/>
                          <a:cs typeface="Open Sans"/>
                          <a:sym typeface="Open Sans"/>
                        </a:rPr>
                        <a:t>Nivel de educación vial</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Nev</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Nivel</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Almacenar</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Personas con educación vial</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476949">
                <a:tc>
                  <a:txBody>
                    <a:bodyPr anchor="t" rtlCol="false"/>
                    <a:lstStyle/>
                    <a:p>
                      <a:pPr algn="ctr">
                        <a:lnSpc>
                          <a:spcPts val="2380"/>
                        </a:lnSpc>
                        <a:defRPr/>
                      </a:pPr>
                      <a:r>
                        <a:rPr lang="en-US" sz="1700">
                          <a:solidFill>
                            <a:srgbClr val="000000"/>
                          </a:solidFill>
                          <a:latin typeface="Open Sans"/>
                          <a:ea typeface="Open Sans"/>
                          <a:cs typeface="Open Sans"/>
                          <a:sym typeface="Open Sans"/>
                        </a:rPr>
                        <a:t>Tasa de infracciones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Ti</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Auxiliar</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Influencia</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Infracciones/año</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476949">
                <a:tc>
                  <a:txBody>
                    <a:bodyPr anchor="t" rtlCol="false"/>
                    <a:lstStyle/>
                    <a:p>
                      <a:pPr algn="ctr">
                        <a:lnSpc>
                          <a:spcPts val="2380"/>
                        </a:lnSpc>
                        <a:defRPr/>
                      </a:pPr>
                      <a:r>
                        <a:rPr lang="en-US" sz="1700">
                          <a:solidFill>
                            <a:srgbClr val="000000"/>
                          </a:solidFill>
                          <a:latin typeface="Open Sans"/>
                          <a:ea typeface="Open Sans"/>
                          <a:cs typeface="Open Sans"/>
                          <a:sym typeface="Open Sans"/>
                        </a:rPr>
                        <a:t>Total de infracciones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Tin</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Nivel</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Almacenar</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Infracciones registradas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476949">
                <a:tc>
                  <a:txBody>
                    <a:bodyPr anchor="t" rtlCol="false"/>
                    <a:lstStyle/>
                    <a:p>
                      <a:pPr algn="ctr">
                        <a:lnSpc>
                          <a:spcPts val="2380"/>
                        </a:lnSpc>
                        <a:defRPr/>
                      </a:pPr>
                      <a:r>
                        <a:rPr lang="en-US" sz="1700">
                          <a:solidFill>
                            <a:srgbClr val="000000"/>
                          </a:solidFill>
                          <a:latin typeface="Open Sans"/>
                          <a:ea typeface="Open Sans"/>
                          <a:cs typeface="Open Sans"/>
                          <a:sym typeface="Open Sans"/>
                        </a:rPr>
                        <a:t>Políticas de regulación de transporte</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Prt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Auxiliar</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Influencia</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Políticas implementadas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476949">
                <a:tc>
                  <a:txBody>
                    <a:bodyPr anchor="t" rtlCol="false"/>
                    <a:lstStyle/>
                    <a:p>
                      <a:pPr algn="ctr">
                        <a:lnSpc>
                          <a:spcPts val="2380"/>
                        </a:lnSpc>
                        <a:defRPr/>
                      </a:pPr>
                      <a:r>
                        <a:rPr lang="en-US" sz="1700">
                          <a:solidFill>
                            <a:srgbClr val="000000"/>
                          </a:solidFill>
                          <a:latin typeface="Open Sans"/>
                          <a:ea typeface="Open Sans"/>
                          <a:cs typeface="Open Sans"/>
                          <a:sym typeface="Open Sans"/>
                        </a:rPr>
                        <a:t>Cantidad de transporte informal</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Cti</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Nivel</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Almacenar</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Vehículos informales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476949">
                <a:tc>
                  <a:txBody>
                    <a:bodyPr anchor="t" rtlCol="false"/>
                    <a:lstStyle/>
                    <a:p>
                      <a:pPr algn="ctr">
                        <a:lnSpc>
                          <a:spcPts val="2380"/>
                        </a:lnSpc>
                        <a:defRPr/>
                      </a:pPr>
                      <a:r>
                        <a:rPr lang="en-US" sz="1700">
                          <a:solidFill>
                            <a:srgbClr val="000000"/>
                          </a:solidFill>
                          <a:latin typeface="Open Sans"/>
                          <a:ea typeface="Open Sans"/>
                          <a:cs typeface="Open Sans"/>
                          <a:sym typeface="Open Sans"/>
                        </a:rPr>
                        <a:t>Paradas no autorizadas utilizadas por vehículo</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Pnauv</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Nivel</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Almacenar</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Paradas no autorizadas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476949">
                <a:tc>
                  <a:txBody>
                    <a:bodyPr anchor="t" rtlCol="false"/>
                    <a:lstStyle/>
                    <a:p>
                      <a:pPr algn="ctr">
                        <a:lnSpc>
                          <a:spcPts val="2380"/>
                        </a:lnSpc>
                        <a:defRPr/>
                      </a:pPr>
                      <a:r>
                        <a:rPr lang="en-US" sz="1700">
                          <a:solidFill>
                            <a:srgbClr val="000000"/>
                          </a:solidFill>
                          <a:latin typeface="Open Sans"/>
                          <a:ea typeface="Open Sans"/>
                          <a:cs typeface="Open Sans"/>
                          <a:sym typeface="Open Sans"/>
                        </a:rPr>
                        <a:t>Tasa de transeúntes que cruzan indebidamente</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Ttci</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Auxiliar</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Influencia</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Personas/año</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476949">
                <a:tc>
                  <a:txBody>
                    <a:bodyPr anchor="t" rtlCol="false"/>
                    <a:lstStyle/>
                    <a:p>
                      <a:pPr algn="ctr">
                        <a:lnSpc>
                          <a:spcPts val="2380"/>
                        </a:lnSpc>
                        <a:defRPr/>
                      </a:pPr>
                      <a:r>
                        <a:rPr lang="en-US" sz="1700">
                          <a:solidFill>
                            <a:srgbClr val="000000"/>
                          </a:solidFill>
                          <a:latin typeface="Open Sans"/>
                          <a:ea typeface="Open Sans"/>
                          <a:cs typeface="Open Sans"/>
                          <a:sym typeface="Open Sans"/>
                        </a:rPr>
                        <a:t>Cruces de pistas indebidas por transeúntes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Cpit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Nivel</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Almacenar</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Cruces indebidos registrados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476949">
                <a:tc>
                  <a:txBody>
                    <a:bodyPr anchor="t" rtlCol="false"/>
                    <a:lstStyle/>
                    <a:p>
                      <a:pPr algn="ctr">
                        <a:lnSpc>
                          <a:spcPts val="2380"/>
                        </a:lnSpc>
                        <a:defRPr/>
                      </a:pPr>
                      <a:r>
                        <a:rPr lang="en-US" sz="1700">
                          <a:solidFill>
                            <a:srgbClr val="000000"/>
                          </a:solidFill>
                          <a:latin typeface="Open Sans"/>
                          <a:ea typeface="Open Sans"/>
                          <a:cs typeface="Open Sans"/>
                          <a:sym typeface="Open Sans"/>
                        </a:rPr>
                        <a:t>Estrés de transportistas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Et_trans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Nivel</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Almacenar</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Transportistas afectados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772658">
                <a:tc>
                  <a:txBody>
                    <a:bodyPr anchor="t" rtlCol="false"/>
                    <a:lstStyle/>
                    <a:p>
                      <a:pPr algn="ctr">
                        <a:lnSpc>
                          <a:spcPts val="2380"/>
                        </a:lnSpc>
                        <a:defRPr/>
                      </a:pPr>
                      <a:r>
                        <a:rPr lang="en-US" sz="1700">
                          <a:solidFill>
                            <a:srgbClr val="000000"/>
                          </a:solidFill>
                          <a:latin typeface="Open Sans"/>
                          <a:ea typeface="Open Sans"/>
                          <a:cs typeface="Open Sans"/>
                          <a:sym typeface="Open Sans"/>
                        </a:rPr>
                        <a:t>Tasa de presión de pasajeros recibidas por conductores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Tppc</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Auxiliar</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Influencia</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380"/>
                        </a:lnSpc>
                        <a:defRPr/>
                      </a:pPr>
                      <a:r>
                        <a:rPr lang="en-US" sz="1700">
                          <a:solidFill>
                            <a:srgbClr val="000000"/>
                          </a:solidFill>
                          <a:latin typeface="Open Sans"/>
                          <a:ea typeface="Open Sans"/>
                          <a:cs typeface="Open Sans"/>
                          <a:sym typeface="Open Sans"/>
                        </a:rPr>
                        <a:t>Reclamaciones/año</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484538"/>
            <a:ext cx="16409484" cy="2030674"/>
          </a:xfrm>
          <a:custGeom>
            <a:avLst/>
            <a:gdLst/>
            <a:ahLst/>
            <a:cxnLst/>
            <a:rect r="r" b="b" t="t" l="l"/>
            <a:pathLst>
              <a:path h="2030674" w="16409484">
                <a:moveTo>
                  <a:pt x="0" y="0"/>
                </a:moveTo>
                <a:lnTo>
                  <a:pt x="16409484" y="0"/>
                </a:lnTo>
                <a:lnTo>
                  <a:pt x="16409484" y="2030674"/>
                </a:lnTo>
                <a:lnTo>
                  <a:pt x="0" y="2030674"/>
                </a:lnTo>
                <a:lnTo>
                  <a:pt x="0" y="0"/>
                </a:lnTo>
                <a:close/>
              </a:path>
            </a:pathLst>
          </a:custGeom>
          <a:blipFill>
            <a:blip r:embed="rId2"/>
            <a:stretch>
              <a:fillRect l="0" t="0" r="0" b="0"/>
            </a:stretch>
          </a:blipFill>
        </p:spPr>
      </p:sp>
      <p:sp>
        <p:nvSpPr>
          <p:cNvPr name="TextBox 3" id="3"/>
          <p:cNvSpPr txBox="true"/>
          <p:nvPr/>
        </p:nvSpPr>
        <p:spPr>
          <a:xfrm rot="0">
            <a:off x="4168648" y="991248"/>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Tablas</a:t>
            </a:r>
          </a:p>
        </p:txBody>
      </p:sp>
      <p:sp>
        <p:nvSpPr>
          <p:cNvPr name="TextBox 4" id="4"/>
          <p:cNvSpPr txBox="true"/>
          <p:nvPr/>
        </p:nvSpPr>
        <p:spPr>
          <a:xfrm rot="0">
            <a:off x="4168648" y="1950334"/>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Antes</a:t>
            </a:r>
          </a:p>
        </p:txBody>
      </p:sp>
      <p:sp>
        <p:nvSpPr>
          <p:cNvPr name="TextBox 5" id="5"/>
          <p:cNvSpPr txBox="true"/>
          <p:nvPr/>
        </p:nvSpPr>
        <p:spPr>
          <a:xfrm rot="0">
            <a:off x="1810985" y="6244007"/>
            <a:ext cx="14666029" cy="2091318"/>
          </a:xfrm>
          <a:prstGeom prst="rect">
            <a:avLst/>
          </a:prstGeom>
        </p:spPr>
        <p:txBody>
          <a:bodyPr anchor="t" rtlCol="false" tIns="0" lIns="0" bIns="0" rIns="0">
            <a:spAutoFit/>
          </a:bodyPr>
          <a:lstStyle/>
          <a:p>
            <a:pPr algn="ctr">
              <a:lnSpc>
                <a:spcPts val="3359"/>
              </a:lnSpc>
              <a:spcBef>
                <a:spcPct val="0"/>
              </a:spcBef>
            </a:pPr>
            <a:r>
              <a:rPr lang="en-US" b="true" sz="2400" spc="-110">
                <a:solidFill>
                  <a:srgbClr val="2E4D99"/>
                </a:solidFill>
                <a:latin typeface="Raleway Medium"/>
                <a:ea typeface="Raleway Medium"/>
                <a:cs typeface="Raleway Medium"/>
                <a:sym typeface="Raleway Medium"/>
              </a:rPr>
              <a:t>La tabla muestra la evolución de indicadores de movilidad entre 2020 y 2025. En este periodo, disminuyen tanto la eficiencia de movilidad como la fluidez del tráfico, mientras que crece de forma sostenida el uso de aplicaciones de transporte y la cantidad de vehículos en circulación. En contraste, el uso del transporte público cae notablemente. Estos cambios sugieren una transición hacia formas de movilidad más individualizadas, posiblemente en detrimento de la sostenibilidad urbana.</a:t>
            </a:r>
          </a:p>
        </p:txBody>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879324" y="3235216"/>
            <a:ext cx="16529352" cy="3409179"/>
          </a:xfrm>
          <a:custGeom>
            <a:avLst/>
            <a:gdLst/>
            <a:ahLst/>
            <a:cxnLst/>
            <a:rect r="r" b="b" t="t" l="l"/>
            <a:pathLst>
              <a:path h="3409179" w="16529352">
                <a:moveTo>
                  <a:pt x="0" y="0"/>
                </a:moveTo>
                <a:lnTo>
                  <a:pt x="16529352" y="0"/>
                </a:lnTo>
                <a:lnTo>
                  <a:pt x="16529352" y="3409179"/>
                </a:lnTo>
                <a:lnTo>
                  <a:pt x="0" y="3409179"/>
                </a:lnTo>
                <a:lnTo>
                  <a:pt x="0" y="0"/>
                </a:lnTo>
                <a:close/>
              </a:path>
            </a:pathLst>
          </a:custGeom>
          <a:blipFill>
            <a:blip r:embed="rId2"/>
            <a:stretch>
              <a:fillRect l="0" t="0" r="0" b="0"/>
            </a:stretch>
          </a:blipFill>
        </p:spPr>
      </p:sp>
      <p:sp>
        <p:nvSpPr>
          <p:cNvPr name="TextBox 3" id="3"/>
          <p:cNvSpPr txBox="true"/>
          <p:nvPr/>
        </p:nvSpPr>
        <p:spPr>
          <a:xfrm rot="0">
            <a:off x="4168648" y="991248"/>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Tablas</a:t>
            </a:r>
          </a:p>
        </p:txBody>
      </p:sp>
      <p:sp>
        <p:nvSpPr>
          <p:cNvPr name="TextBox 4" id="4"/>
          <p:cNvSpPr txBox="true"/>
          <p:nvPr/>
        </p:nvSpPr>
        <p:spPr>
          <a:xfrm rot="0">
            <a:off x="4168648" y="1950334"/>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Después</a:t>
            </a:r>
          </a:p>
        </p:txBody>
      </p:sp>
      <p:sp>
        <p:nvSpPr>
          <p:cNvPr name="TextBox 5" id="5"/>
          <p:cNvSpPr txBox="true"/>
          <p:nvPr/>
        </p:nvSpPr>
        <p:spPr>
          <a:xfrm rot="0">
            <a:off x="3094792" y="7233952"/>
            <a:ext cx="11940643" cy="2232660"/>
          </a:xfrm>
          <a:prstGeom prst="rect">
            <a:avLst/>
          </a:prstGeom>
        </p:spPr>
        <p:txBody>
          <a:bodyPr anchor="t" rtlCol="false" tIns="0" lIns="0" bIns="0" rIns="0">
            <a:spAutoFit/>
          </a:bodyPr>
          <a:lstStyle/>
          <a:p>
            <a:pPr algn="ctr">
              <a:lnSpc>
                <a:spcPts val="2940"/>
              </a:lnSpc>
              <a:spcBef>
                <a:spcPct val="0"/>
              </a:spcBef>
            </a:pPr>
            <a:r>
              <a:rPr lang="en-US" b="true" sz="2100" spc="-96">
                <a:solidFill>
                  <a:srgbClr val="2E4D99"/>
                </a:solidFill>
                <a:latin typeface="Raleway Medium"/>
                <a:ea typeface="Raleway Medium"/>
                <a:cs typeface="Raleway Medium"/>
                <a:sym typeface="Raleway Medium"/>
              </a:rPr>
              <a:t>La tabla presenta la evolución de indicadores de movilidad entre 2026 y 2036. En los primeros años, la eficiencia y fluidez del tráfico se mantienen bajas, pero a partir de 2031 ambas mejoran de forma sostenida hasta alcanzar sus niveles más altos en 2036. Paralelamente, crecen la población que usa aplicaciones de transporte y la cantidad de vehículos en circulación. Destaca también el aumento progresivo del uso del transporte público y de los vehículos que dejan de circular, lo que sugiere una transformación positiva del sistema de transporte, con mejoras tanto en infraestructura como en hábitos de movilidad.</a:t>
            </a:r>
          </a:p>
        </p:txBody>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9220100" y="1920540"/>
            <a:ext cx="8112873" cy="4652858"/>
          </a:xfrm>
          <a:custGeom>
            <a:avLst/>
            <a:gdLst/>
            <a:ahLst/>
            <a:cxnLst/>
            <a:rect r="r" b="b" t="t" l="l"/>
            <a:pathLst>
              <a:path h="4652858" w="8112873">
                <a:moveTo>
                  <a:pt x="0" y="0"/>
                </a:moveTo>
                <a:lnTo>
                  <a:pt x="8112873" y="0"/>
                </a:lnTo>
                <a:lnTo>
                  <a:pt x="8112873" y="4652858"/>
                </a:lnTo>
                <a:lnTo>
                  <a:pt x="0" y="4652858"/>
                </a:lnTo>
                <a:lnTo>
                  <a:pt x="0" y="0"/>
                </a:lnTo>
                <a:close/>
              </a:path>
            </a:pathLst>
          </a:custGeom>
          <a:blipFill>
            <a:blip r:embed="rId2"/>
            <a:stretch>
              <a:fillRect l="0" t="0" r="0" b="-3579"/>
            </a:stretch>
          </a:blipFill>
        </p:spPr>
      </p:sp>
      <p:sp>
        <p:nvSpPr>
          <p:cNvPr name="Freeform 3" id="3"/>
          <p:cNvSpPr/>
          <p:nvPr/>
        </p:nvSpPr>
        <p:spPr>
          <a:xfrm flipH="false" flipV="false" rot="0">
            <a:off x="810159" y="2053555"/>
            <a:ext cx="7219462" cy="4339358"/>
          </a:xfrm>
          <a:custGeom>
            <a:avLst/>
            <a:gdLst/>
            <a:ahLst/>
            <a:cxnLst/>
            <a:rect r="r" b="b" t="t" l="l"/>
            <a:pathLst>
              <a:path h="4339358" w="7219462">
                <a:moveTo>
                  <a:pt x="0" y="0"/>
                </a:moveTo>
                <a:lnTo>
                  <a:pt x="7219462" y="0"/>
                </a:lnTo>
                <a:lnTo>
                  <a:pt x="7219462" y="4339358"/>
                </a:lnTo>
                <a:lnTo>
                  <a:pt x="0" y="4339358"/>
                </a:lnTo>
                <a:lnTo>
                  <a:pt x="0" y="0"/>
                </a:lnTo>
                <a:close/>
              </a:path>
            </a:pathLst>
          </a:custGeom>
          <a:blipFill>
            <a:blip r:embed="rId3"/>
            <a:stretch>
              <a:fillRect l="0" t="0" r="0" b="0"/>
            </a:stretch>
          </a:blipFill>
        </p:spPr>
      </p:sp>
      <p:sp>
        <p:nvSpPr>
          <p:cNvPr name="TextBox 4" id="4"/>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Gráficas con Python</a:t>
            </a:r>
          </a:p>
        </p:txBody>
      </p:sp>
      <p:sp>
        <p:nvSpPr>
          <p:cNvPr name="TextBox 5" id="5"/>
          <p:cNvSpPr txBox="true"/>
          <p:nvPr/>
        </p:nvSpPr>
        <p:spPr>
          <a:xfrm rot="0">
            <a:off x="3640180" y="1180430"/>
            <a:ext cx="1559421"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000000"/>
                </a:solidFill>
                <a:latin typeface="Raleway Medium"/>
                <a:ea typeface="Raleway Medium"/>
                <a:cs typeface="Raleway Medium"/>
                <a:sym typeface="Raleway Medium"/>
              </a:rPr>
              <a:t>Antes</a:t>
            </a:r>
          </a:p>
        </p:txBody>
      </p:sp>
      <p:sp>
        <p:nvSpPr>
          <p:cNvPr name="TextBox 6" id="6"/>
          <p:cNvSpPr txBox="true"/>
          <p:nvPr/>
        </p:nvSpPr>
        <p:spPr>
          <a:xfrm rot="0">
            <a:off x="12153762" y="1047415"/>
            <a:ext cx="2397621"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000000"/>
                </a:solidFill>
                <a:latin typeface="Raleway Medium"/>
                <a:ea typeface="Raleway Medium"/>
                <a:cs typeface="Raleway Medium"/>
                <a:sym typeface="Raleway Medium"/>
              </a:rPr>
              <a:t>Después</a:t>
            </a:r>
          </a:p>
        </p:txBody>
      </p:sp>
      <p:sp>
        <p:nvSpPr>
          <p:cNvPr name="TextBox 7" id="7"/>
          <p:cNvSpPr txBox="true"/>
          <p:nvPr/>
        </p:nvSpPr>
        <p:spPr>
          <a:xfrm rot="0">
            <a:off x="777608" y="6795679"/>
            <a:ext cx="7252013" cy="2588022"/>
          </a:xfrm>
          <a:prstGeom prst="rect">
            <a:avLst/>
          </a:prstGeom>
        </p:spPr>
        <p:txBody>
          <a:bodyPr anchor="t" rtlCol="false" tIns="0" lIns="0" bIns="0" rIns="0">
            <a:spAutoFit/>
          </a:bodyPr>
          <a:lstStyle/>
          <a:p>
            <a:pPr algn="ctr">
              <a:lnSpc>
                <a:spcPts val="3402"/>
              </a:lnSpc>
              <a:spcBef>
                <a:spcPct val="0"/>
              </a:spcBef>
            </a:pPr>
            <a:r>
              <a:rPr lang="en-US" b="true" sz="2430" spc="-111">
                <a:solidFill>
                  <a:srgbClr val="000000"/>
                </a:solidFill>
                <a:latin typeface="Raleway Medium"/>
                <a:ea typeface="Raleway Medium"/>
                <a:cs typeface="Raleway Medium"/>
                <a:sym typeface="Raleway Medium"/>
              </a:rPr>
              <a:t>Mi</a:t>
            </a:r>
            <a:r>
              <a:rPr lang="en-US" b="true" sz="2430" spc="-111">
                <a:solidFill>
                  <a:srgbClr val="000000"/>
                </a:solidFill>
                <a:latin typeface="Raleway Medium"/>
                <a:ea typeface="Raleway Medium"/>
                <a:cs typeface="Raleway Medium"/>
                <a:sym typeface="Raleway Medium"/>
              </a:rPr>
              <a:t>entras la población que usa aplicaciones de transporte (línea roja) muestra un crecimiento constante, los vehículos que dejan de circular (línea azul oscuro) presentan fluctuaciones, sin una relación directa y sostenida entre ambas, lo que indica dinámicas complejas en la movilidad.</a:t>
            </a:r>
          </a:p>
        </p:txBody>
      </p:sp>
      <p:sp>
        <p:nvSpPr>
          <p:cNvPr name="TextBox 8" id="8"/>
          <p:cNvSpPr txBox="true"/>
          <p:nvPr/>
        </p:nvSpPr>
        <p:spPr>
          <a:xfrm rot="0">
            <a:off x="9305576" y="6910792"/>
            <a:ext cx="8093992" cy="2570693"/>
          </a:xfrm>
          <a:prstGeom prst="rect">
            <a:avLst/>
          </a:prstGeom>
        </p:spPr>
        <p:txBody>
          <a:bodyPr anchor="t" rtlCol="false" tIns="0" lIns="0" bIns="0" rIns="0">
            <a:spAutoFit/>
          </a:bodyPr>
          <a:lstStyle/>
          <a:p>
            <a:pPr algn="ctr">
              <a:lnSpc>
                <a:spcPts val="3391"/>
              </a:lnSpc>
              <a:spcBef>
                <a:spcPct val="0"/>
              </a:spcBef>
            </a:pPr>
            <a:r>
              <a:rPr lang="en-US" b="true" sz="2422" spc="-111">
                <a:solidFill>
                  <a:srgbClr val="000000"/>
                </a:solidFill>
                <a:latin typeface="Raleway Medium"/>
                <a:ea typeface="Raleway Medium"/>
                <a:cs typeface="Raleway Medium"/>
                <a:sym typeface="Raleway Medium"/>
              </a:rPr>
              <a:t>Se proyecta un aumento pronunciado en los vehículos que dejan de circular (línea azul), superando con creces el crecimiento, también constante pero más moderado, de la población que usa aplicaciones de transporte (línea roja), sugiriendo una tendencia a la obsolescencia vehicular más marcada en el futuro.</a:t>
            </a:r>
          </a:p>
        </p:txBody>
      </p:sp>
      <p:sp>
        <p:nvSpPr>
          <p:cNvPr name="TextBox 9" id="9"/>
          <p:cNvSpPr txBox="true"/>
          <p:nvPr/>
        </p:nvSpPr>
        <p:spPr>
          <a:xfrm rot="0">
            <a:off x="4168648" y="-8987239"/>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Gráficas con Python</a:t>
            </a:r>
          </a:p>
        </p:txBody>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2175392"/>
            <a:ext cx="7741302" cy="4597506"/>
          </a:xfrm>
          <a:custGeom>
            <a:avLst/>
            <a:gdLst/>
            <a:ahLst/>
            <a:cxnLst/>
            <a:rect r="r" b="b" t="t" l="l"/>
            <a:pathLst>
              <a:path h="4597506" w="7741302">
                <a:moveTo>
                  <a:pt x="0" y="0"/>
                </a:moveTo>
                <a:lnTo>
                  <a:pt x="7741302" y="0"/>
                </a:lnTo>
                <a:lnTo>
                  <a:pt x="7741302" y="4597506"/>
                </a:lnTo>
                <a:lnTo>
                  <a:pt x="0" y="4597506"/>
                </a:lnTo>
                <a:lnTo>
                  <a:pt x="0" y="0"/>
                </a:lnTo>
                <a:close/>
              </a:path>
            </a:pathLst>
          </a:custGeom>
          <a:blipFill>
            <a:blip r:embed="rId2"/>
            <a:stretch>
              <a:fillRect l="0" t="0" r="0" b="0"/>
            </a:stretch>
          </a:blipFill>
        </p:spPr>
      </p:sp>
      <p:sp>
        <p:nvSpPr>
          <p:cNvPr name="Freeform 3" id="3"/>
          <p:cNvSpPr/>
          <p:nvPr/>
        </p:nvSpPr>
        <p:spPr>
          <a:xfrm flipH="false" flipV="false" rot="0">
            <a:off x="1202471" y="2592444"/>
            <a:ext cx="6805633" cy="4090620"/>
          </a:xfrm>
          <a:custGeom>
            <a:avLst/>
            <a:gdLst/>
            <a:ahLst/>
            <a:cxnLst/>
            <a:rect r="r" b="b" t="t" l="l"/>
            <a:pathLst>
              <a:path h="4090620" w="6805633">
                <a:moveTo>
                  <a:pt x="0" y="0"/>
                </a:moveTo>
                <a:lnTo>
                  <a:pt x="6805632" y="0"/>
                </a:lnTo>
                <a:lnTo>
                  <a:pt x="6805632" y="4090619"/>
                </a:lnTo>
                <a:lnTo>
                  <a:pt x="0" y="4090619"/>
                </a:lnTo>
                <a:lnTo>
                  <a:pt x="0" y="0"/>
                </a:lnTo>
                <a:close/>
              </a:path>
            </a:pathLst>
          </a:custGeom>
          <a:blipFill>
            <a:blip r:embed="rId3"/>
            <a:stretch>
              <a:fillRect l="0" t="0" r="0" b="0"/>
            </a:stretch>
          </a:blipFill>
        </p:spPr>
      </p:sp>
      <p:sp>
        <p:nvSpPr>
          <p:cNvPr name="TextBox 4" id="4"/>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Gráficas con Python</a:t>
            </a:r>
          </a:p>
        </p:txBody>
      </p:sp>
      <p:sp>
        <p:nvSpPr>
          <p:cNvPr name="TextBox 5" id="5"/>
          <p:cNvSpPr txBox="true"/>
          <p:nvPr/>
        </p:nvSpPr>
        <p:spPr>
          <a:xfrm rot="0">
            <a:off x="3388938" y="1034568"/>
            <a:ext cx="1559421"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000000"/>
                </a:solidFill>
                <a:latin typeface="Raleway Medium"/>
                <a:ea typeface="Raleway Medium"/>
                <a:cs typeface="Raleway Medium"/>
                <a:sym typeface="Raleway Medium"/>
              </a:rPr>
              <a:t>Antes</a:t>
            </a:r>
          </a:p>
        </p:txBody>
      </p:sp>
      <p:sp>
        <p:nvSpPr>
          <p:cNvPr name="TextBox 6" id="6"/>
          <p:cNvSpPr txBox="true"/>
          <p:nvPr/>
        </p:nvSpPr>
        <p:spPr>
          <a:xfrm rot="0">
            <a:off x="11988441" y="914400"/>
            <a:ext cx="2397621"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000000"/>
                </a:solidFill>
                <a:latin typeface="Raleway Medium"/>
                <a:ea typeface="Raleway Medium"/>
                <a:cs typeface="Raleway Medium"/>
                <a:sym typeface="Raleway Medium"/>
              </a:rPr>
              <a:t>Después</a:t>
            </a:r>
          </a:p>
        </p:txBody>
      </p:sp>
      <p:sp>
        <p:nvSpPr>
          <p:cNvPr name="TextBox 7" id="7"/>
          <p:cNvSpPr txBox="true"/>
          <p:nvPr/>
        </p:nvSpPr>
        <p:spPr>
          <a:xfrm rot="0">
            <a:off x="1353073" y="6939603"/>
            <a:ext cx="6260576" cy="2889053"/>
          </a:xfrm>
          <a:prstGeom prst="rect">
            <a:avLst/>
          </a:prstGeom>
        </p:spPr>
        <p:txBody>
          <a:bodyPr anchor="t" rtlCol="false" tIns="0" lIns="0" bIns="0" rIns="0">
            <a:spAutoFit/>
          </a:bodyPr>
          <a:lstStyle/>
          <a:p>
            <a:pPr algn="ctr">
              <a:lnSpc>
                <a:spcPts val="3808"/>
              </a:lnSpc>
              <a:spcBef>
                <a:spcPct val="0"/>
              </a:spcBef>
            </a:pPr>
            <a:r>
              <a:rPr lang="en-US" b="true" sz="2720" spc="-125">
                <a:solidFill>
                  <a:srgbClr val="000000"/>
                </a:solidFill>
                <a:latin typeface="Raleway Medium"/>
                <a:ea typeface="Raleway Medium"/>
                <a:cs typeface="Raleway Medium"/>
                <a:sym typeface="Raleway Medium"/>
              </a:rPr>
              <a:t>El total de vehículos en circulación (línea azul) crece con fluctuaciones, mientras que el uso del transporte público (línea roja) es errático y no acompaña esta tendencia, sugiriendo desafíos en la adopción del transporte colectivo.</a:t>
            </a:r>
          </a:p>
        </p:txBody>
      </p:sp>
      <p:sp>
        <p:nvSpPr>
          <p:cNvPr name="TextBox 8" id="8"/>
          <p:cNvSpPr txBox="true"/>
          <p:nvPr/>
        </p:nvSpPr>
        <p:spPr>
          <a:xfrm rot="0">
            <a:off x="8836787" y="7008437"/>
            <a:ext cx="8526775" cy="2289288"/>
          </a:xfrm>
          <a:prstGeom prst="rect">
            <a:avLst/>
          </a:prstGeom>
        </p:spPr>
        <p:txBody>
          <a:bodyPr anchor="t" rtlCol="false" tIns="0" lIns="0" bIns="0" rIns="0">
            <a:spAutoFit/>
          </a:bodyPr>
          <a:lstStyle/>
          <a:p>
            <a:pPr algn="ctr">
              <a:lnSpc>
                <a:spcPts val="3631"/>
              </a:lnSpc>
              <a:spcBef>
                <a:spcPct val="0"/>
              </a:spcBef>
            </a:pPr>
            <a:r>
              <a:rPr lang="en-US" b="true" sz="2594" spc="-119">
                <a:solidFill>
                  <a:srgbClr val="000000"/>
                </a:solidFill>
                <a:latin typeface="Raleway Medium"/>
                <a:ea typeface="Raleway Medium"/>
                <a:cs typeface="Raleway Medium"/>
                <a:sym typeface="Raleway Medium"/>
              </a:rPr>
              <a:t>Ambos, el total de vehículos en circulación (línea azul) y el uso del transporte público (línea roja), proyectan un crecimiento acelerado y constante. Sin embargo, la brecha entre ambos se mantiene, indicando que el parque automotor privado seguirá dominando la movilidad.</a:t>
            </a:r>
          </a:p>
        </p:txBody>
      </p:sp>
    </p:spTree>
  </p:cSld>
  <p:clrMapOvr>
    <a:masterClrMapping/>
  </p:clrMapOvr>
</p:sld>
</file>

<file path=ppt/slides/slide96.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9307771" y="2071807"/>
            <a:ext cx="8099501" cy="4839946"/>
          </a:xfrm>
          <a:custGeom>
            <a:avLst/>
            <a:gdLst/>
            <a:ahLst/>
            <a:cxnLst/>
            <a:rect r="r" b="b" t="t" l="l"/>
            <a:pathLst>
              <a:path h="4839946" w="8099501">
                <a:moveTo>
                  <a:pt x="0" y="0"/>
                </a:moveTo>
                <a:lnTo>
                  <a:pt x="8099501" y="0"/>
                </a:lnTo>
                <a:lnTo>
                  <a:pt x="8099501" y="4839945"/>
                </a:lnTo>
                <a:lnTo>
                  <a:pt x="0" y="4839945"/>
                </a:lnTo>
                <a:lnTo>
                  <a:pt x="0" y="0"/>
                </a:lnTo>
                <a:close/>
              </a:path>
            </a:pathLst>
          </a:custGeom>
          <a:blipFill>
            <a:blip r:embed="rId2"/>
            <a:stretch>
              <a:fillRect l="0" t="0" r="0" b="0"/>
            </a:stretch>
          </a:blipFill>
        </p:spPr>
      </p:sp>
      <p:sp>
        <p:nvSpPr>
          <p:cNvPr name="Freeform 3" id="3"/>
          <p:cNvSpPr/>
          <p:nvPr/>
        </p:nvSpPr>
        <p:spPr>
          <a:xfrm flipH="false" flipV="false" rot="0">
            <a:off x="1267079" y="2538774"/>
            <a:ext cx="6498497" cy="3906011"/>
          </a:xfrm>
          <a:custGeom>
            <a:avLst/>
            <a:gdLst/>
            <a:ahLst/>
            <a:cxnLst/>
            <a:rect r="r" b="b" t="t" l="l"/>
            <a:pathLst>
              <a:path h="3906011" w="6498497">
                <a:moveTo>
                  <a:pt x="0" y="0"/>
                </a:moveTo>
                <a:lnTo>
                  <a:pt x="6498497" y="0"/>
                </a:lnTo>
                <a:lnTo>
                  <a:pt x="6498497" y="3906011"/>
                </a:lnTo>
                <a:lnTo>
                  <a:pt x="0" y="3906011"/>
                </a:lnTo>
                <a:lnTo>
                  <a:pt x="0" y="0"/>
                </a:lnTo>
                <a:close/>
              </a:path>
            </a:pathLst>
          </a:custGeom>
          <a:blipFill>
            <a:blip r:embed="rId3"/>
            <a:stretch>
              <a:fillRect l="0" t="0" r="0" b="0"/>
            </a:stretch>
          </a:blipFill>
        </p:spPr>
      </p:sp>
      <p:sp>
        <p:nvSpPr>
          <p:cNvPr name="TextBox 4" id="4"/>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Gráficas con Python</a:t>
            </a:r>
          </a:p>
        </p:txBody>
      </p:sp>
      <p:sp>
        <p:nvSpPr>
          <p:cNvPr name="TextBox 5" id="5"/>
          <p:cNvSpPr txBox="true"/>
          <p:nvPr/>
        </p:nvSpPr>
        <p:spPr>
          <a:xfrm rot="0">
            <a:off x="3736617" y="1075898"/>
            <a:ext cx="1559421"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000000"/>
                </a:solidFill>
                <a:latin typeface="Raleway Medium"/>
                <a:ea typeface="Raleway Medium"/>
                <a:cs typeface="Raleway Medium"/>
                <a:sym typeface="Raleway Medium"/>
              </a:rPr>
              <a:t>Antes</a:t>
            </a:r>
          </a:p>
        </p:txBody>
      </p:sp>
      <p:sp>
        <p:nvSpPr>
          <p:cNvPr name="TextBox 6" id="6"/>
          <p:cNvSpPr txBox="true"/>
          <p:nvPr/>
        </p:nvSpPr>
        <p:spPr>
          <a:xfrm rot="0">
            <a:off x="11926672" y="1178001"/>
            <a:ext cx="2397621" cy="873125"/>
          </a:xfrm>
          <a:prstGeom prst="rect">
            <a:avLst/>
          </a:prstGeom>
        </p:spPr>
        <p:txBody>
          <a:bodyPr anchor="t" rtlCol="false" tIns="0" lIns="0" bIns="0" rIns="0">
            <a:spAutoFit/>
          </a:bodyPr>
          <a:lstStyle/>
          <a:p>
            <a:pPr algn="ctr">
              <a:lnSpc>
                <a:spcPts val="7000"/>
              </a:lnSpc>
              <a:spcBef>
                <a:spcPct val="0"/>
              </a:spcBef>
            </a:pPr>
            <a:r>
              <a:rPr lang="en-US" b="true" sz="5000" spc="-230">
                <a:solidFill>
                  <a:srgbClr val="000000"/>
                </a:solidFill>
                <a:latin typeface="Raleway Medium"/>
                <a:ea typeface="Raleway Medium"/>
                <a:cs typeface="Raleway Medium"/>
                <a:sym typeface="Raleway Medium"/>
              </a:rPr>
              <a:t>Después</a:t>
            </a:r>
          </a:p>
        </p:txBody>
      </p:sp>
      <p:sp>
        <p:nvSpPr>
          <p:cNvPr name="TextBox 7" id="7"/>
          <p:cNvSpPr txBox="true"/>
          <p:nvPr/>
        </p:nvSpPr>
        <p:spPr>
          <a:xfrm rot="0">
            <a:off x="1300357" y="6843447"/>
            <a:ext cx="6220307" cy="2222929"/>
          </a:xfrm>
          <a:prstGeom prst="rect">
            <a:avLst/>
          </a:prstGeom>
        </p:spPr>
        <p:txBody>
          <a:bodyPr anchor="t" rtlCol="false" tIns="0" lIns="0" bIns="0" rIns="0">
            <a:spAutoFit/>
          </a:bodyPr>
          <a:lstStyle/>
          <a:p>
            <a:pPr algn="ctr">
              <a:lnSpc>
                <a:spcPts val="2507"/>
              </a:lnSpc>
              <a:spcBef>
                <a:spcPct val="0"/>
              </a:spcBef>
            </a:pPr>
            <a:r>
              <a:rPr lang="en-US" b="true" sz="1790" spc="-82">
                <a:solidFill>
                  <a:srgbClr val="000000"/>
                </a:solidFill>
                <a:latin typeface="Raleway Medium"/>
                <a:ea typeface="Raleway Medium"/>
                <a:cs typeface="Raleway Medium"/>
                <a:sym typeface="Raleway Medium"/>
              </a:rPr>
              <a:t>La eficiencia de movilidad (línea roja) muestra fluctuaciones significativas, con descensos y recuperaciones, mientras que la fluidez del tráfico (línea azul oscuro) sigue un patrón similar pero no idéntico. A pesar de momentos de mejor fluidez, la eficiencia general de la movilidad no se estabiliza positivamente, lo que sugiere que la interconexión entre ambos factores es compleja y aún presenta desafíos.</a:t>
            </a:r>
          </a:p>
        </p:txBody>
      </p:sp>
      <p:sp>
        <p:nvSpPr>
          <p:cNvPr name="TextBox 8" id="8"/>
          <p:cNvSpPr txBox="true"/>
          <p:nvPr/>
        </p:nvSpPr>
        <p:spPr>
          <a:xfrm rot="0">
            <a:off x="10312850" y="7169697"/>
            <a:ext cx="6424308" cy="2130575"/>
          </a:xfrm>
          <a:prstGeom prst="rect">
            <a:avLst/>
          </a:prstGeom>
        </p:spPr>
        <p:txBody>
          <a:bodyPr anchor="t" rtlCol="false" tIns="0" lIns="0" bIns="0" rIns="0">
            <a:spAutoFit/>
          </a:bodyPr>
          <a:lstStyle/>
          <a:p>
            <a:pPr algn="ctr">
              <a:lnSpc>
                <a:spcPts val="2411"/>
              </a:lnSpc>
              <a:spcBef>
                <a:spcPct val="0"/>
              </a:spcBef>
            </a:pPr>
            <a:r>
              <a:rPr lang="en-US" b="true" sz="1722" spc="-79">
                <a:solidFill>
                  <a:srgbClr val="000000"/>
                </a:solidFill>
                <a:latin typeface="Raleway Medium"/>
                <a:ea typeface="Raleway Medium"/>
                <a:cs typeface="Raleway Medium"/>
                <a:sym typeface="Raleway Medium"/>
              </a:rPr>
              <a:t>Se proyecta un aumento notable y sostenido tanto en la fluidez del tráfico (línea azul) como en la eficiencia de movilidad (línea roja) para el futuro. Aunque la fluidez muestra un crecimiento más temprano y constante, la eficiencia de movilidad la alcanza y supera al final del período. Esto indica una expectativa de mejoras conjuntas y significativas en la gestión del tráfico y la calidad general de la movilidad.</a:t>
            </a:r>
          </a:p>
        </p:txBody>
      </p:sp>
    </p:spTree>
  </p:cSld>
  <p:clrMapOvr>
    <a:masterClrMapping/>
  </p:clrMapOvr>
</p:sld>
</file>

<file path=ppt/slides/slide97.xml><?xml version="1.0" encoding="utf-8"?>
<p:sld xmlns:p="http://schemas.openxmlformats.org/presentationml/2006/main" xmlns:a="http://schemas.openxmlformats.org/drawingml/2006/main">
  <p:cSld>
    <p:bg>
      <p:bgPr>
        <a:solidFill>
          <a:srgbClr val="B9D6ED"/>
        </a:solidFill>
      </p:bgPr>
    </p:bg>
    <p:spTree>
      <p:nvGrpSpPr>
        <p:cNvPr id="1" name=""/>
        <p:cNvGrpSpPr/>
        <p:nvPr/>
      </p:nvGrpSpPr>
      <p:grpSpPr>
        <a:xfrm>
          <a:off x="0" y="0"/>
          <a:ext cx="0" cy="0"/>
          <a:chOff x="0" y="0"/>
          <a:chExt cx="0" cy="0"/>
        </a:xfrm>
      </p:grpSpPr>
      <p:sp>
        <p:nvSpPr>
          <p:cNvPr name="TextBox 2" id="2"/>
          <p:cNvSpPr txBox="true"/>
          <p:nvPr/>
        </p:nvSpPr>
        <p:spPr>
          <a:xfrm rot="0">
            <a:off x="4355776"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Conclusiones y Recomendaciones</a:t>
            </a:r>
          </a:p>
        </p:txBody>
      </p:sp>
      <p:sp>
        <p:nvSpPr>
          <p:cNvPr name="TextBox 3" id="3"/>
          <p:cNvSpPr txBox="true"/>
          <p:nvPr/>
        </p:nvSpPr>
        <p:spPr>
          <a:xfrm rot="0">
            <a:off x="603107" y="1458002"/>
            <a:ext cx="17456041" cy="7313845"/>
          </a:xfrm>
          <a:prstGeom prst="rect">
            <a:avLst/>
          </a:prstGeom>
        </p:spPr>
        <p:txBody>
          <a:bodyPr anchor="t" rtlCol="false" tIns="0" lIns="0" bIns="0" rIns="0">
            <a:spAutoFit/>
          </a:bodyPr>
          <a:lstStyle/>
          <a:p>
            <a:pPr algn="l">
              <a:lnSpc>
                <a:spcPts val="3451"/>
              </a:lnSpc>
            </a:pPr>
            <a:r>
              <a:rPr lang="en-US" sz="2465" spc="-113" b="true">
                <a:solidFill>
                  <a:srgbClr val="2E4D99"/>
                </a:solidFill>
                <a:latin typeface="Raleway Medium"/>
                <a:ea typeface="Raleway Medium"/>
                <a:cs typeface="Raleway Medium"/>
                <a:sym typeface="Raleway Medium"/>
              </a:rPr>
              <a:t>CONCLUSIONES</a:t>
            </a:r>
          </a:p>
          <a:p>
            <a:pPr algn="l" marL="532314" indent="-266157" lvl="1">
              <a:lnSpc>
                <a:spcPts val="3451"/>
              </a:lnSpc>
              <a:spcBef>
                <a:spcPct val="0"/>
              </a:spcBef>
              <a:buAutoNum type="arabicPeriod" startAt="1"/>
            </a:pPr>
            <a:r>
              <a:rPr lang="en-US" b="true" sz="2465" spc="-113">
                <a:solidFill>
                  <a:srgbClr val="2E4D99"/>
                </a:solidFill>
                <a:latin typeface="Raleway Medium"/>
                <a:ea typeface="Raleway Medium"/>
                <a:cs typeface="Raleway Medium"/>
                <a:sym typeface="Raleway Medium"/>
              </a:rPr>
              <a:t>La congestión vehicular red</a:t>
            </a:r>
            <a:r>
              <a:rPr lang="en-US" b="true" sz="2465" spc="-113">
                <a:solidFill>
                  <a:srgbClr val="2E4D99"/>
                </a:solidFill>
                <a:latin typeface="Raleway Medium"/>
                <a:ea typeface="Raleway Medium"/>
                <a:cs typeface="Raleway Medium"/>
                <a:sym typeface="Raleway Medium"/>
              </a:rPr>
              <a:t>uce la eficiencia en la movilidad, aumentando tiempos de traslado y contaminación.</a:t>
            </a:r>
          </a:p>
          <a:p>
            <a:pPr algn="l" marL="532314" indent="-266157" lvl="1">
              <a:lnSpc>
                <a:spcPts val="3451"/>
              </a:lnSpc>
              <a:spcBef>
                <a:spcPct val="0"/>
              </a:spcBef>
              <a:buAutoNum type="arabicPeriod" startAt="1"/>
            </a:pPr>
            <a:r>
              <a:rPr lang="en-US" b="true" sz="2465" spc="-113">
                <a:solidFill>
                  <a:srgbClr val="2E4D99"/>
                </a:solidFill>
                <a:latin typeface="Raleway Medium"/>
                <a:ea typeface="Raleway Medium"/>
                <a:cs typeface="Raleway Medium"/>
                <a:sym typeface="Raleway Medium"/>
              </a:rPr>
              <a:t>El bajo uso del transporte público incrementa el número de vehículos particulares, agravando el tráfico.</a:t>
            </a:r>
          </a:p>
          <a:p>
            <a:pPr algn="l" marL="532314" indent="-266157" lvl="1">
              <a:lnSpc>
                <a:spcPts val="3451"/>
              </a:lnSpc>
              <a:spcBef>
                <a:spcPct val="0"/>
              </a:spcBef>
              <a:buAutoNum type="arabicPeriod" startAt="1"/>
            </a:pPr>
            <a:r>
              <a:rPr lang="en-US" b="true" sz="2465" spc="-113">
                <a:solidFill>
                  <a:srgbClr val="2E4D99"/>
                </a:solidFill>
                <a:latin typeface="Raleway Medium"/>
                <a:ea typeface="Raleway Medium"/>
                <a:cs typeface="Raleway Medium"/>
                <a:sym typeface="Raleway Medium"/>
              </a:rPr>
              <a:t>La falta de fluidez en vías clave se debe a semáforos desincronizados, infracciones recurrentes y mala planeación vial.</a:t>
            </a:r>
          </a:p>
          <a:p>
            <a:pPr algn="l" marL="532314" indent="-266157" lvl="1">
              <a:lnSpc>
                <a:spcPts val="3451"/>
              </a:lnSpc>
              <a:spcBef>
                <a:spcPct val="0"/>
              </a:spcBef>
              <a:buAutoNum type="arabicPeriod" startAt="1"/>
            </a:pPr>
            <a:r>
              <a:rPr lang="en-US" b="true" sz="2465" spc="-113">
                <a:solidFill>
                  <a:srgbClr val="2E4D99"/>
                </a:solidFill>
                <a:latin typeface="Raleway Medium"/>
                <a:ea typeface="Raleway Medium"/>
                <a:cs typeface="Raleway Medium"/>
                <a:sym typeface="Raleway Medium"/>
              </a:rPr>
              <a:t>Las infracciones vehiculares (como estacionarse en lugares prohibidos o no respetar señales) interrumpen el flujo del tránsito</a:t>
            </a:r>
          </a:p>
          <a:p>
            <a:pPr algn="l">
              <a:lnSpc>
                <a:spcPts val="3451"/>
              </a:lnSpc>
              <a:spcBef>
                <a:spcPct val="0"/>
              </a:spcBef>
            </a:pPr>
            <a:r>
              <a:rPr lang="en-US" b="true" sz="2465" spc="-113">
                <a:solidFill>
                  <a:srgbClr val="2E4D99"/>
                </a:solidFill>
                <a:latin typeface="Raleway Medium"/>
                <a:ea typeface="Raleway Medium"/>
                <a:cs typeface="Raleway Medium"/>
                <a:sym typeface="Raleway Medium"/>
              </a:rPr>
              <a:t>.</a:t>
            </a:r>
          </a:p>
          <a:p>
            <a:pPr algn="l">
              <a:lnSpc>
                <a:spcPts val="3451"/>
              </a:lnSpc>
              <a:spcBef>
                <a:spcPct val="0"/>
              </a:spcBef>
            </a:pPr>
            <a:r>
              <a:rPr lang="en-US" b="true" sz="2465" spc="-113">
                <a:solidFill>
                  <a:srgbClr val="2E4D99"/>
                </a:solidFill>
                <a:latin typeface="Raleway Medium"/>
                <a:ea typeface="Raleway Medium"/>
                <a:cs typeface="Raleway Medium"/>
                <a:sym typeface="Raleway Medium"/>
              </a:rPr>
              <a:t>RECOMENDACIONES</a:t>
            </a:r>
          </a:p>
          <a:p>
            <a:pPr algn="l">
              <a:lnSpc>
                <a:spcPts val="3451"/>
              </a:lnSpc>
              <a:spcBef>
                <a:spcPct val="0"/>
              </a:spcBef>
            </a:pPr>
            <a:r>
              <a:rPr lang="en-US" b="true" sz="2465" spc="-113">
                <a:solidFill>
                  <a:srgbClr val="2E4D99"/>
                </a:solidFill>
                <a:latin typeface="Raleway Medium"/>
                <a:ea typeface="Raleway Medium"/>
                <a:cs typeface="Raleway Medium"/>
                <a:sym typeface="Raleway Medium"/>
              </a:rPr>
              <a:t>Para reducir congestión:</a:t>
            </a:r>
          </a:p>
          <a:p>
            <a:pPr algn="l" marL="532314" indent="-266157" lvl="1">
              <a:lnSpc>
                <a:spcPts val="3451"/>
              </a:lnSpc>
              <a:spcBef>
                <a:spcPct val="0"/>
              </a:spcBef>
              <a:buFont typeface="Arial"/>
              <a:buChar char="•"/>
            </a:pPr>
            <a:r>
              <a:rPr lang="en-US" b="true" sz="2465" spc="-113">
                <a:solidFill>
                  <a:srgbClr val="2E4D99"/>
                </a:solidFill>
                <a:latin typeface="Raleway Medium"/>
                <a:ea typeface="Raleway Medium"/>
                <a:cs typeface="Raleway Medium"/>
                <a:sym typeface="Raleway Medium"/>
              </a:rPr>
              <a:t>Implementar sistemas de semáforos inteligentes y carriles exclusivos.</a:t>
            </a:r>
          </a:p>
          <a:p>
            <a:pPr algn="l" marL="532314" indent="-266157" lvl="1">
              <a:lnSpc>
                <a:spcPts val="3451"/>
              </a:lnSpc>
              <a:spcBef>
                <a:spcPct val="0"/>
              </a:spcBef>
              <a:buFont typeface="Arial"/>
              <a:buChar char="•"/>
            </a:pPr>
            <a:r>
              <a:rPr lang="en-US" b="true" sz="2465" spc="-113">
                <a:solidFill>
                  <a:srgbClr val="2E4D99"/>
                </a:solidFill>
                <a:latin typeface="Raleway Medium"/>
                <a:ea typeface="Raleway Medium"/>
                <a:cs typeface="Raleway Medium"/>
                <a:sym typeface="Raleway Medium"/>
              </a:rPr>
              <a:t>Promover horarios escalonados en centros laborales y educativos.</a:t>
            </a:r>
          </a:p>
          <a:p>
            <a:pPr algn="l">
              <a:lnSpc>
                <a:spcPts val="3451"/>
              </a:lnSpc>
              <a:spcBef>
                <a:spcPct val="0"/>
              </a:spcBef>
            </a:pPr>
            <a:r>
              <a:rPr lang="en-US" b="true" sz="2465" spc="-113">
                <a:solidFill>
                  <a:srgbClr val="2E4D99"/>
                </a:solidFill>
                <a:latin typeface="Raleway Medium"/>
                <a:ea typeface="Raleway Medium"/>
                <a:cs typeface="Raleway Medium"/>
                <a:sym typeface="Raleway Medium"/>
              </a:rPr>
              <a:t>Para fomentar el transporte público:</a:t>
            </a:r>
          </a:p>
          <a:p>
            <a:pPr algn="l" marL="532314" indent="-266157" lvl="1">
              <a:lnSpc>
                <a:spcPts val="3451"/>
              </a:lnSpc>
              <a:spcBef>
                <a:spcPct val="0"/>
              </a:spcBef>
              <a:buFont typeface="Arial"/>
              <a:buChar char="•"/>
            </a:pPr>
            <a:r>
              <a:rPr lang="en-US" b="true" sz="2465" spc="-113">
                <a:solidFill>
                  <a:srgbClr val="2E4D99"/>
                </a:solidFill>
                <a:latin typeface="Raleway Medium"/>
                <a:ea typeface="Raleway Medium"/>
                <a:cs typeface="Raleway Medium"/>
                <a:sym typeface="Raleway Medium"/>
              </a:rPr>
              <a:t>Mejorar frecuencia, limpieza y seguridad en unidades.</a:t>
            </a:r>
          </a:p>
          <a:p>
            <a:pPr algn="l" marL="532314" indent="-266157" lvl="1">
              <a:lnSpc>
                <a:spcPts val="3451"/>
              </a:lnSpc>
              <a:spcBef>
                <a:spcPct val="0"/>
              </a:spcBef>
              <a:buFont typeface="Arial"/>
              <a:buChar char="•"/>
            </a:pPr>
            <a:r>
              <a:rPr lang="en-US" b="true" sz="2465" spc="-113">
                <a:solidFill>
                  <a:srgbClr val="2E4D99"/>
                </a:solidFill>
                <a:latin typeface="Raleway Medium"/>
                <a:ea typeface="Raleway Medium"/>
                <a:cs typeface="Raleway Medium"/>
                <a:sym typeface="Raleway Medium"/>
              </a:rPr>
              <a:t>Introducir tarifas integradas y descuentos por uso frecuente.</a:t>
            </a:r>
          </a:p>
          <a:p>
            <a:pPr algn="l">
              <a:lnSpc>
                <a:spcPts val="3451"/>
              </a:lnSpc>
              <a:spcBef>
                <a:spcPct val="0"/>
              </a:spcBef>
            </a:pPr>
            <a:r>
              <a:rPr lang="en-US" b="true" sz="2465" spc="-113">
                <a:solidFill>
                  <a:srgbClr val="2E4D99"/>
                </a:solidFill>
                <a:latin typeface="Raleway Medium"/>
                <a:ea typeface="Raleway Medium"/>
                <a:cs typeface="Raleway Medium"/>
                <a:sym typeface="Raleway Medium"/>
              </a:rPr>
              <a:t>Para mejorar la fluidez:</a:t>
            </a:r>
          </a:p>
          <a:p>
            <a:pPr algn="l" marL="532314" indent="-266157" lvl="1">
              <a:lnSpc>
                <a:spcPts val="3451"/>
              </a:lnSpc>
              <a:spcBef>
                <a:spcPct val="0"/>
              </a:spcBef>
              <a:buFont typeface="Arial"/>
              <a:buChar char="•"/>
            </a:pPr>
            <a:r>
              <a:rPr lang="en-US" b="true" sz="2465" spc="-113">
                <a:solidFill>
                  <a:srgbClr val="2E4D99"/>
                </a:solidFill>
                <a:latin typeface="Raleway Medium"/>
                <a:ea typeface="Raleway Medium"/>
                <a:cs typeface="Raleway Medium"/>
                <a:sym typeface="Raleway Medium"/>
              </a:rPr>
              <a:t>Optimizar rutas y eliminar cuellos de botella en avenidas principales.</a:t>
            </a:r>
          </a:p>
          <a:p>
            <a:pPr algn="l" marL="532314" indent="-266157" lvl="1">
              <a:lnSpc>
                <a:spcPts val="3451"/>
              </a:lnSpc>
              <a:spcBef>
                <a:spcPct val="0"/>
              </a:spcBef>
              <a:buFont typeface="Arial"/>
              <a:buChar char="•"/>
            </a:pPr>
            <a:r>
              <a:rPr lang="en-US" b="true" sz="2465" spc="-113">
                <a:solidFill>
                  <a:srgbClr val="2E4D99"/>
                </a:solidFill>
                <a:latin typeface="Raleway Medium"/>
                <a:ea typeface="Raleway Medium"/>
                <a:cs typeface="Raleway Medium"/>
                <a:sym typeface="Raleway Medium"/>
              </a:rPr>
              <a:t>Aumentar la vigilancia en puntos críticos para evitar infracciones.</a:t>
            </a:r>
          </a:p>
          <a:p>
            <a:pPr algn="ctr">
              <a:lnSpc>
                <a:spcPts val="3451"/>
              </a:lnSpc>
              <a:spcBef>
                <a:spcPct val="0"/>
              </a:spcBef>
            </a:pPr>
          </a:p>
        </p:txBody>
      </p:sp>
    </p:spTree>
  </p:cSld>
  <p:clrMapOvr>
    <a:masterClrMapping/>
  </p:clrMapOvr>
</p:sld>
</file>

<file path=ppt/slides/slide98.xml><?xml version="1.0" encoding="utf-8"?>
<p:sld xmlns:p="http://schemas.openxmlformats.org/presentationml/2006/main" xmlns:a="http://schemas.openxmlformats.org/drawingml/2006/main">
  <p:cSld>
    <p:bg>
      <p:bgPr>
        <a:solidFill>
          <a:srgbClr val="B9D6ED"/>
        </a:solidFill>
      </p:bgPr>
    </p:bg>
    <p:spTree>
      <p:nvGrpSpPr>
        <p:cNvPr id="1" name=""/>
        <p:cNvGrpSpPr/>
        <p:nvPr/>
      </p:nvGrpSpPr>
      <p:grpSpPr>
        <a:xfrm>
          <a:off x="0" y="0"/>
          <a:ext cx="0" cy="0"/>
          <a:chOff x="0" y="0"/>
          <a:chExt cx="0" cy="0"/>
        </a:xfrm>
      </p:grpSpPr>
      <p:sp>
        <p:nvSpPr>
          <p:cNvPr name="TextBox 2" id="2"/>
          <p:cNvSpPr txBox="true"/>
          <p:nvPr/>
        </p:nvSpPr>
        <p:spPr>
          <a:xfrm rot="0">
            <a:off x="2868598" y="3988910"/>
            <a:ext cx="12550804" cy="2867025"/>
          </a:xfrm>
          <a:prstGeom prst="rect">
            <a:avLst/>
          </a:prstGeom>
        </p:spPr>
        <p:txBody>
          <a:bodyPr anchor="t" rtlCol="false" tIns="0" lIns="0" bIns="0" rIns="0">
            <a:spAutoFit/>
          </a:bodyPr>
          <a:lstStyle/>
          <a:p>
            <a:pPr algn="ctr" marL="0" indent="0" lvl="1">
              <a:lnSpc>
                <a:spcPts val="10800"/>
              </a:lnSpc>
            </a:pPr>
            <a:r>
              <a:rPr lang="en-US" b="true" sz="12000" spc="-552">
                <a:solidFill>
                  <a:srgbClr val="2E4D99"/>
                </a:solidFill>
                <a:latin typeface="Raleway Bold"/>
                <a:ea typeface="Raleway Bold"/>
                <a:cs typeface="Raleway Bold"/>
                <a:sym typeface="Raleway Bold"/>
              </a:rPr>
              <a:t>6. Aplicacion de libreria PySD</a:t>
            </a:r>
          </a:p>
        </p:txBody>
      </p:sp>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1039775" y="1178553"/>
            <a:ext cx="6159154" cy="9314411"/>
          </a:xfrm>
          <a:custGeom>
            <a:avLst/>
            <a:gdLst/>
            <a:ahLst/>
            <a:cxnLst/>
            <a:rect r="r" b="b" t="t" l="l"/>
            <a:pathLst>
              <a:path h="9314411" w="6159154">
                <a:moveTo>
                  <a:pt x="0" y="0"/>
                </a:moveTo>
                <a:lnTo>
                  <a:pt x="6159154" y="0"/>
                </a:lnTo>
                <a:lnTo>
                  <a:pt x="6159154" y="9314411"/>
                </a:lnTo>
                <a:lnTo>
                  <a:pt x="0" y="9314411"/>
                </a:lnTo>
                <a:lnTo>
                  <a:pt x="0" y="0"/>
                </a:lnTo>
                <a:close/>
              </a:path>
            </a:pathLst>
          </a:custGeom>
          <a:blipFill>
            <a:blip r:embed="rId2"/>
            <a:stretch>
              <a:fillRect l="0" t="0" r="0" b="0"/>
            </a:stretch>
          </a:blipFill>
        </p:spPr>
      </p:sp>
      <p:sp>
        <p:nvSpPr>
          <p:cNvPr name="Freeform 3" id="3"/>
          <p:cNvSpPr/>
          <p:nvPr/>
        </p:nvSpPr>
        <p:spPr>
          <a:xfrm flipH="false" flipV="false" rot="0">
            <a:off x="1424832" y="1178553"/>
            <a:ext cx="8190031" cy="8771118"/>
          </a:xfrm>
          <a:custGeom>
            <a:avLst/>
            <a:gdLst/>
            <a:ahLst/>
            <a:cxnLst/>
            <a:rect r="r" b="b" t="t" l="l"/>
            <a:pathLst>
              <a:path h="8771118" w="8190031">
                <a:moveTo>
                  <a:pt x="0" y="0"/>
                </a:moveTo>
                <a:lnTo>
                  <a:pt x="8190031" y="0"/>
                </a:lnTo>
                <a:lnTo>
                  <a:pt x="8190031" y="8771118"/>
                </a:lnTo>
                <a:lnTo>
                  <a:pt x="0" y="8771118"/>
                </a:lnTo>
                <a:lnTo>
                  <a:pt x="0" y="0"/>
                </a:lnTo>
                <a:close/>
              </a:path>
            </a:pathLst>
          </a:custGeom>
          <a:blipFill>
            <a:blip r:embed="rId3"/>
            <a:stretch>
              <a:fillRect l="0" t="0" r="0" b="0"/>
            </a:stretch>
          </a:blipFill>
        </p:spPr>
      </p:sp>
      <p:sp>
        <p:nvSpPr>
          <p:cNvPr name="TextBox 4" id="4"/>
          <p:cNvSpPr txBox="true"/>
          <p:nvPr/>
        </p:nvSpPr>
        <p:spPr>
          <a:xfrm rot="0">
            <a:off x="4168648" y="390525"/>
            <a:ext cx="9950704" cy="638175"/>
          </a:xfrm>
          <a:prstGeom prst="rect">
            <a:avLst/>
          </a:prstGeom>
        </p:spPr>
        <p:txBody>
          <a:bodyPr anchor="t" rtlCol="false" tIns="0" lIns="0" bIns="0" rIns="0">
            <a:spAutoFit/>
          </a:bodyPr>
          <a:lstStyle/>
          <a:p>
            <a:pPr algn="ctr" marL="0" indent="0" lvl="1">
              <a:lnSpc>
                <a:spcPts val="4500"/>
              </a:lnSpc>
            </a:pPr>
            <a:r>
              <a:rPr lang="en-US" b="true" sz="5000" spc="-230">
                <a:solidFill>
                  <a:srgbClr val="2E4D99"/>
                </a:solidFill>
                <a:latin typeface="Raleway Medium"/>
                <a:ea typeface="Raleway Medium"/>
                <a:cs typeface="Raleway Medium"/>
                <a:sym typeface="Raleway Medium"/>
              </a:rPr>
              <a:t>BASE DE DATOS SQLITE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DAGl_EtmnXc</dc:identifier>
  <dcterms:modified xsi:type="dcterms:W3CDTF">2011-08-01T06:04:30Z</dcterms:modified>
  <cp:revision>1</cp:revision>
  <dc:title>Presentacion Optimizacion GTP</dc:title>
</cp:coreProperties>
</file>